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9144000"/>
  <p:notesSz cx="6858000" cy="9144000"/>
  <p:embeddedFontLst>
    <p:embeddedFont>
      <p:font typeface="Roboto Slab"/>
      <p:regular r:id="rId15"/>
      <p:bold r:id="rId16"/>
    </p:embeddedFon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obotoSlab-regular.fntdata"/><Relationship Id="rId14" Type="http://schemas.openxmlformats.org/officeDocument/2006/relationships/slide" Target="slides/slide10.xml"/><Relationship Id="rId17" Type="http://schemas.openxmlformats.org/officeDocument/2006/relationships/font" Target="fonts/Roboto-regular.fntdata"/><Relationship Id="rId16" Type="http://schemas.openxmlformats.org/officeDocument/2006/relationships/font" Target="fonts/RobotoSlab-bold.fntdata"/><Relationship Id="rId5" Type="http://schemas.openxmlformats.org/officeDocument/2006/relationships/slide" Target="slides/slide1.xml"/><Relationship Id="rId19" Type="http://schemas.openxmlformats.org/officeDocument/2006/relationships/font" Target="fonts/Roboto-italic.fntdata"/><Relationship Id="rId6" Type="http://schemas.openxmlformats.org/officeDocument/2006/relationships/slide" Target="slides/slide2.xml"/><Relationship Id="rId18" Type="http://schemas.openxmlformats.org/officeDocument/2006/relationships/font" Target="fonts/Robot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67" name="Shape 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73" name="Shape 7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79" name="Shape 7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203200" lvl="0" marL="342900">
              <a:lnSpc>
                <a:spcPct val="80000"/>
              </a:lnSpc>
              <a:spcBef>
                <a:spcPts val="0"/>
              </a:spcBef>
              <a:buClr>
                <a:schemeClr val="dk1"/>
              </a:buClr>
              <a:buSzPct val="100000"/>
              <a:buFont typeface="Calibri"/>
              <a:buChar char="•"/>
            </a:pPr>
            <a:r>
              <a:rPr b="1" lang="en-US" sz="1000">
                <a:solidFill>
                  <a:schemeClr val="dk1"/>
                </a:solidFill>
                <a:latin typeface="Calibri"/>
                <a:ea typeface="Calibri"/>
                <a:cs typeface="Calibri"/>
                <a:sym typeface="Calibri"/>
              </a:rPr>
              <a:t>Color-conscious (as opposed to color-blind) in a critical sense.</a:t>
            </a:r>
            <a:r>
              <a:rPr lang="en-US" sz="1000">
                <a:solidFill>
                  <a:schemeClr val="dk1"/>
                </a:solidFill>
                <a:latin typeface="Calibri"/>
                <a:ea typeface="Calibri"/>
                <a:cs typeface="Calibri"/>
                <a:sym typeface="Calibri"/>
              </a:rPr>
              <a:t> </a:t>
            </a:r>
          </a:p>
          <a:p>
            <a:pPr indent="-171450" lvl="1" marL="742950">
              <a:lnSpc>
                <a:spcPct val="80000"/>
              </a:lnSpc>
              <a:spcBef>
                <a:spcPts val="0"/>
              </a:spcBef>
              <a:buClr>
                <a:schemeClr val="dk1"/>
              </a:buClr>
              <a:buSzPct val="100000"/>
              <a:buFont typeface="Calibri"/>
              <a:buChar char="–"/>
            </a:pPr>
            <a:r>
              <a:rPr lang="en-US" sz="1000">
                <a:solidFill>
                  <a:schemeClr val="dk1"/>
                </a:solidFill>
                <a:latin typeface="Calibri"/>
                <a:ea typeface="Calibri"/>
                <a:cs typeface="Calibri"/>
                <a:sym typeface="Calibri"/>
              </a:rPr>
              <a:t>Being color-conscious means noticing and questioning patterns of educational outcomes that reveal unexplainable differences in outcomes for minoritized students (Gillborn 2005); it means viewing inequalities in the context of a history of exclusion, discrimination, and educational apartheid.</a:t>
            </a:r>
          </a:p>
          <a:p>
            <a:pPr indent="-203200" lvl="0" marL="342900">
              <a:lnSpc>
                <a:spcPct val="80000"/>
              </a:lnSpc>
              <a:spcBef>
                <a:spcPts val="304"/>
              </a:spcBef>
              <a:buClr>
                <a:schemeClr val="dk1"/>
              </a:buClr>
              <a:buSzPct val="100000"/>
              <a:buFont typeface="Calibri"/>
              <a:buChar char="•"/>
            </a:pPr>
            <a:r>
              <a:rPr b="1" lang="en-US" sz="1000">
                <a:solidFill>
                  <a:schemeClr val="dk1"/>
                </a:solidFill>
                <a:latin typeface="Calibri"/>
                <a:ea typeface="Calibri"/>
                <a:cs typeface="Calibri"/>
                <a:sym typeface="Calibri"/>
              </a:rPr>
              <a:t>Aware that beliefs, expectations, and practices assumed to be neutral can have outcomes that are racially disadvantageous. </a:t>
            </a:r>
          </a:p>
          <a:p>
            <a:pPr indent="-171450" lvl="1" marL="742950">
              <a:lnSpc>
                <a:spcPct val="80000"/>
              </a:lnSpc>
              <a:spcBef>
                <a:spcPts val="304"/>
              </a:spcBef>
              <a:buClr>
                <a:schemeClr val="dk1"/>
              </a:buClr>
              <a:buSzPct val="100000"/>
              <a:buFont typeface="Calibri"/>
              <a:buChar char="–"/>
            </a:pPr>
            <a:r>
              <a:rPr lang="en-US" sz="1000">
                <a:solidFill>
                  <a:schemeClr val="dk1"/>
                </a:solidFill>
                <a:latin typeface="Calibri"/>
                <a:ea typeface="Calibri"/>
                <a:cs typeface="Calibri"/>
                <a:sym typeface="Calibri"/>
              </a:rPr>
              <a:t>Racial disadvantage is created when unequal outcomes are attributed to students’ cultural predispositions or when practices are based on stereotypical assumptions about the capacity, aspirations, or motives of minoritized populations (Bensimon 2012).</a:t>
            </a:r>
          </a:p>
          <a:p>
            <a:pPr indent="-203200" lvl="0" marL="342900">
              <a:lnSpc>
                <a:spcPct val="80000"/>
              </a:lnSpc>
              <a:spcBef>
                <a:spcPts val="304"/>
              </a:spcBef>
              <a:buClr>
                <a:schemeClr val="dk1"/>
              </a:buClr>
              <a:buSzPct val="100000"/>
              <a:buFont typeface="Calibri"/>
              <a:buChar char="•"/>
            </a:pPr>
            <a:r>
              <a:rPr b="1" lang="en-US" sz="1000">
                <a:solidFill>
                  <a:schemeClr val="dk1"/>
                </a:solidFill>
                <a:latin typeface="Calibri"/>
                <a:ea typeface="Calibri"/>
                <a:cs typeface="Calibri"/>
                <a:sym typeface="Calibri"/>
              </a:rPr>
              <a:t>Willing to assume responsibility for the elimination of inequality.</a:t>
            </a:r>
            <a:r>
              <a:rPr lang="en-US" sz="1000">
                <a:solidFill>
                  <a:schemeClr val="dk1"/>
                </a:solidFill>
                <a:latin typeface="Calibri"/>
                <a:ea typeface="Calibri"/>
                <a:cs typeface="Calibri"/>
                <a:sym typeface="Calibri"/>
              </a:rPr>
              <a:t> </a:t>
            </a:r>
          </a:p>
          <a:p>
            <a:pPr indent="-171450" lvl="1" marL="742950">
              <a:lnSpc>
                <a:spcPct val="80000"/>
              </a:lnSpc>
              <a:spcBef>
                <a:spcPts val="304"/>
              </a:spcBef>
              <a:buClr>
                <a:schemeClr val="dk1"/>
              </a:buClr>
              <a:buSzPct val="100000"/>
              <a:buFont typeface="Calibri"/>
              <a:buChar char="–"/>
            </a:pPr>
            <a:r>
              <a:rPr lang="en-US" sz="1000">
                <a:solidFill>
                  <a:schemeClr val="dk1"/>
                </a:solidFill>
                <a:latin typeface="Calibri"/>
                <a:ea typeface="Calibri"/>
                <a:cs typeface="Calibri"/>
                <a:sym typeface="Calibri"/>
              </a:rPr>
              <a:t>Rather than viewing inequalities as a natural catastrophe (Coates 2015), equity-minded individuals allow for the possibility that inequalities might be created or exacerbated by taken-for-granted practices and policies, inadequate knowledge, a lack of cultural know-how, or the absence of institutional support—all of which can be changed.</a:t>
            </a:r>
          </a:p>
          <a:p>
            <a:pPr indent="-203200" lvl="0" marL="342900">
              <a:lnSpc>
                <a:spcPct val="80000"/>
              </a:lnSpc>
              <a:spcBef>
                <a:spcPts val="304"/>
              </a:spcBef>
              <a:spcAft>
                <a:spcPts val="1600"/>
              </a:spcAft>
              <a:buClr>
                <a:schemeClr val="dk1"/>
              </a:buClr>
              <a:buSzPct val="100000"/>
              <a:buFont typeface="Calibri"/>
              <a:buChar char="•"/>
            </a:pPr>
            <a:r>
              <a:rPr b="1" lang="en-US" sz="1000">
                <a:solidFill>
                  <a:schemeClr val="dk1"/>
                </a:solidFill>
                <a:latin typeface="Calibri"/>
                <a:ea typeface="Calibri"/>
                <a:cs typeface="Calibri"/>
                <a:sym typeface="Calibri"/>
              </a:rPr>
              <a:t>Aware that while racism is not always overt, racialized patterns nevertheless permeate policies and practices in higher education institutions.</a:t>
            </a:r>
            <a:r>
              <a:rPr lang="en-US" sz="1000">
                <a:solidFill>
                  <a:schemeClr val="dk1"/>
                </a:solidFill>
                <a:latin typeface="Calibri"/>
                <a:ea typeface="Calibri"/>
                <a:cs typeface="Calibri"/>
                <a:sym typeface="Calibri"/>
              </a:rPr>
              <a:t> </a:t>
            </a:r>
          </a:p>
          <a:p>
            <a:pPr indent="-171450" lvl="1" marL="742950">
              <a:lnSpc>
                <a:spcPct val="80000"/>
              </a:lnSpc>
              <a:spcBef>
                <a:spcPts val="304"/>
              </a:spcBef>
              <a:spcAft>
                <a:spcPts val="1600"/>
              </a:spcAft>
              <a:buClr>
                <a:schemeClr val="dk1"/>
              </a:buClr>
              <a:buSzPct val="100000"/>
              <a:buFont typeface="Calibri"/>
              <a:buChar char="–"/>
            </a:pPr>
            <a:r>
              <a:rPr lang="en-US" sz="1000">
                <a:solidFill>
                  <a:schemeClr val="dk1"/>
                </a:solidFill>
                <a:latin typeface="Calibri"/>
                <a:ea typeface="Calibri"/>
                <a:cs typeface="Calibri"/>
                <a:sym typeface="Calibri"/>
              </a:rPr>
              <a:t>When policies have a disproportionate impact on students of color, they have the effect of maintaining racial hierarchies.</a:t>
            </a:r>
          </a:p>
          <a:p>
            <a:pPr lvl="0">
              <a:spcBef>
                <a:spcPts val="0"/>
              </a:spcBef>
              <a:buNone/>
            </a:pPr>
            <a:r>
              <a:t/>
            </a:r>
            <a:endParaRPr sz="1000"/>
          </a:p>
        </p:txBody>
      </p:sp>
      <p:sp>
        <p:nvSpPr>
          <p:cNvPr id="86" name="Shape 8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3" name="Shape 9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9" name="Shape 9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1524800" y="896807"/>
            <a:ext cx="1081625" cy="1499895"/>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sp>
        <p:nvSpPr>
          <p:cNvPr id="11" name="Shape 11"/>
          <p:cNvSpPr/>
          <p:nvPr/>
        </p:nvSpPr>
        <p:spPr>
          <a:xfrm rot="10800000">
            <a:off x="6537562" y="4457270"/>
            <a:ext cx="1081625" cy="1499895"/>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cxnSp>
        <p:nvCxnSpPr>
          <p:cNvPr id="12" name="Shape 12"/>
          <p:cNvCxnSpPr/>
          <p:nvPr/>
        </p:nvCxnSpPr>
        <p:spPr>
          <a:xfrm>
            <a:off x="4359601" y="3756618"/>
            <a:ext cx="424800"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1" y="1585233"/>
            <a:ext cx="5783400" cy="1943100"/>
          </a:xfrm>
          <a:prstGeom prst="rect">
            <a:avLst/>
          </a:prstGeom>
        </p:spPr>
        <p:txBody>
          <a:bodyPr anchorCtr="0" anchor="b" bIns="91425" lIns="91425" rIns="91425" tIns="91425"/>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p:txBody>
      </p:sp>
      <p:sp>
        <p:nvSpPr>
          <p:cNvPr id="14" name="Shape 14"/>
          <p:cNvSpPr txBox="1"/>
          <p:nvPr>
            <p:ph idx="1" type="subTitle"/>
          </p:nvPr>
        </p:nvSpPr>
        <p:spPr>
          <a:xfrm>
            <a:off x="1680301" y="4065933"/>
            <a:ext cx="5783400" cy="12120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2" name="Shape 52"/>
        <p:cNvGrpSpPr/>
        <p:nvPr/>
      </p:nvGrpSpPr>
      <p:grpSpPr>
        <a:xfrm>
          <a:off x="0" y="0"/>
          <a:ext cx="0" cy="0"/>
          <a:chOff x="0" y="0"/>
          <a:chExt cx="0" cy="0"/>
        </a:xfrm>
      </p:grpSpPr>
      <p:sp>
        <p:nvSpPr>
          <p:cNvPr id="53" name="Shape 53"/>
          <p:cNvSpPr/>
          <p:nvPr/>
        </p:nvSpPr>
        <p:spPr>
          <a:xfrm>
            <a:off x="150" y="6769100"/>
            <a:ext cx="9143700" cy="888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txBox="1"/>
          <p:nvPr>
            <p:ph type="title"/>
          </p:nvPr>
        </p:nvSpPr>
        <p:spPr>
          <a:xfrm>
            <a:off x="387900" y="1536600"/>
            <a:ext cx="8368200" cy="2051100"/>
          </a:xfrm>
          <a:prstGeom prst="rect">
            <a:avLst/>
          </a:prstGeom>
        </p:spPr>
        <p:txBody>
          <a:bodyPr anchorCtr="0" anchor="ctr" bIns="91425" lIns="91425" rIns="91425" tIns="91425"/>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p:txBody>
      </p:sp>
      <p:sp>
        <p:nvSpPr>
          <p:cNvPr id="55" name="Shape 55"/>
          <p:cNvSpPr txBox="1"/>
          <p:nvPr>
            <p:ph idx="1" type="body"/>
          </p:nvPr>
        </p:nvSpPr>
        <p:spPr>
          <a:xfrm>
            <a:off x="387900" y="3892600"/>
            <a:ext cx="8368200" cy="14289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6" name="Shape 56"/>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9" name="Shape 59"/>
        <p:cNvGrpSpPr/>
        <p:nvPr/>
      </p:nvGrpSpPr>
      <p:grpSpPr>
        <a:xfrm>
          <a:off x="0" y="0"/>
          <a:ext cx="0" cy="0"/>
          <a:chOff x="0" y="0"/>
          <a:chExt cx="0" cy="0"/>
        </a:xfrm>
      </p:grpSpPr>
      <p:sp>
        <p:nvSpPr>
          <p:cNvPr id="60" name="Shape 6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61" name="Shape 61"/>
          <p:cNvSpPr txBox="1"/>
          <p:nvPr>
            <p:ph idx="1" type="body"/>
          </p:nvPr>
        </p:nvSpPr>
        <p:spPr>
          <a:xfrm>
            <a:off x="457200" y="1600200"/>
            <a:ext cx="8229600" cy="45261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457200" y="6356350"/>
            <a:ext cx="21336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6553200" y="6356350"/>
            <a:ext cx="21336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1" y="3756618"/>
            <a:ext cx="424800"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2353266"/>
            <a:ext cx="8222100" cy="12099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9" name="Shape 19"/>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2" y="1680378"/>
            <a:ext cx="424800"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610700"/>
            <a:ext cx="8368200" cy="914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87900" y="1986432"/>
            <a:ext cx="8368200" cy="4105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2" y="1680378"/>
            <a:ext cx="424800"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610700"/>
            <a:ext cx="8368200" cy="914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87900" y="1986433"/>
            <a:ext cx="3999900" cy="410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756200" y="1986433"/>
            <a:ext cx="3999900" cy="4105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610700"/>
            <a:ext cx="8368200" cy="914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883035"/>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740800"/>
            <a:ext cx="2808000" cy="1007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7" name="Shape 37"/>
          <p:cNvSpPr txBox="1"/>
          <p:nvPr>
            <p:ph idx="1" type="body"/>
          </p:nvPr>
        </p:nvSpPr>
        <p:spPr>
          <a:xfrm>
            <a:off x="387900" y="2125366"/>
            <a:ext cx="2808000" cy="35748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8" name="Shape 3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701800"/>
            <a:ext cx="5618700" cy="54543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1" name="Shape 4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100"/>
            <a:ext cx="4572000" cy="68580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cxnSp>
        <p:nvCxnSpPr>
          <p:cNvPr id="44" name="Shape 44"/>
          <p:cNvCxnSpPr/>
          <p:nvPr/>
        </p:nvCxnSpPr>
        <p:spPr>
          <a:xfrm>
            <a:off x="5029675" y="5994004"/>
            <a:ext cx="540900"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612100"/>
            <a:ext cx="4045200" cy="20085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6" name="Shape 46"/>
          <p:cNvSpPr txBox="1"/>
          <p:nvPr>
            <p:ph idx="1" type="subTitle"/>
          </p:nvPr>
        </p:nvSpPr>
        <p:spPr>
          <a:xfrm>
            <a:off x="265500" y="3692001"/>
            <a:ext cx="4045200" cy="17940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p:txBody>
      </p:sp>
      <p:sp>
        <p:nvSpPr>
          <p:cNvPr id="47" name="Shape 47"/>
          <p:cNvSpPr txBox="1"/>
          <p:nvPr>
            <p:ph idx="2" type="body"/>
          </p:nvPr>
        </p:nvSpPr>
        <p:spPr>
          <a:xfrm>
            <a:off x="4939500" y="965600"/>
            <a:ext cx="3837000" cy="49269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5644966"/>
            <a:ext cx="5998800" cy="798300"/>
          </a:xfrm>
          <a:prstGeom prst="rect">
            <a:avLst/>
          </a:prstGeom>
        </p:spPr>
        <p:txBody>
          <a:bodyPr anchorCtr="0" anchor="ctr" bIns="91425" lIns="91425" rIns="91425" tIns="91425"/>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7" y="6217622"/>
            <a:ext cx="548700" cy="524700"/>
          </a:xfrm>
          <a:prstGeom prst="rect">
            <a:avLst/>
          </a:prstGeom>
        </p:spPr>
        <p:txBody>
          <a:bodyPr anchorCtr="0" anchor="ctr" bIns="91425" lIns="91425" rIns="91425" tIns="91425">
            <a:noAutofit/>
          </a:bodyPr>
          <a:lstStyle/>
          <a:p>
            <a:pPr lvl="0">
              <a:spcBef>
                <a:spcPts val="0"/>
              </a:spcBef>
              <a:buNone/>
            </a:pPr>
            <a:fld id="{00000000-1234-1234-1234-123412341234}" type="slidenum">
              <a:rPr lang="en-US"/>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610700"/>
            <a:ext cx="8368200" cy="914700"/>
          </a:xfrm>
          <a:prstGeom prst="rect">
            <a:avLst/>
          </a:prstGeom>
          <a:noFill/>
          <a:ln>
            <a:noFill/>
          </a:ln>
        </p:spPr>
        <p:txBody>
          <a:bodyPr anchorCtr="0" anchor="b" bIns="91425" lIns="91425" rIns="91425" tIns="91425"/>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986432"/>
            <a:ext cx="8368200" cy="4105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7" y="6217622"/>
            <a:ext cx="548700" cy="5247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US"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ctrTitle"/>
          </p:nvPr>
        </p:nvSpPr>
        <p:spPr>
          <a:xfrm>
            <a:off x="1312899" y="1585225"/>
            <a:ext cx="6150900" cy="19431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Outcomes Data and Equity</a:t>
            </a:r>
          </a:p>
        </p:txBody>
      </p:sp>
      <p:sp>
        <p:nvSpPr>
          <p:cNvPr id="70" name="Shape 70"/>
          <p:cNvSpPr txBox="1"/>
          <p:nvPr>
            <p:ph idx="1" type="subTitle"/>
          </p:nvPr>
        </p:nvSpPr>
        <p:spPr>
          <a:xfrm>
            <a:off x="1680301" y="4065933"/>
            <a:ext cx="5783400" cy="1212000"/>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Clr>
                <a:srgbClr val="888888"/>
              </a:buClr>
              <a:buSzPct val="25000"/>
              <a:buFont typeface="Arial"/>
              <a:buNone/>
            </a:pPr>
            <a:r>
              <a:rPr b="0" i="0" lang="en-US" sz="3200" u="none" cap="none" strike="noStrike">
                <a:solidFill>
                  <a:srgbClr val="888888"/>
                </a:solidFill>
                <a:latin typeface="Calibri"/>
                <a:ea typeface="Calibri"/>
                <a:cs typeface="Calibri"/>
                <a:sym typeface="Calibri"/>
              </a:rPr>
              <a:t>April 19</a:t>
            </a:r>
            <a:r>
              <a:rPr b="0" baseline="30000" i="0" lang="en-US" sz="3200" u="none" cap="none" strike="noStrike">
                <a:solidFill>
                  <a:srgbClr val="888888"/>
                </a:solidFill>
                <a:latin typeface="Calibri"/>
                <a:ea typeface="Calibri"/>
                <a:cs typeface="Calibri"/>
                <a:sym typeface="Calibri"/>
              </a:rPr>
              <a:t>th</a:t>
            </a:r>
            <a:r>
              <a:rPr b="0" i="0" lang="en-US" sz="3200" u="none" cap="none" strike="noStrike">
                <a:solidFill>
                  <a:srgbClr val="888888"/>
                </a:solidFill>
                <a:latin typeface="Calibri"/>
                <a:ea typeface="Calibri"/>
                <a:cs typeface="Calibri"/>
                <a:sym typeface="Calibri"/>
              </a:rPr>
              <a:t>, 2016</a:t>
            </a:r>
          </a:p>
          <a:p>
            <a:pPr indent="0" lvl="0" marL="0" marR="0" rtl="0" algn="ctr">
              <a:spcBef>
                <a:spcPts val="640"/>
              </a:spcBef>
              <a:buClr>
                <a:srgbClr val="888888"/>
              </a:buClr>
              <a:buSzPct val="25000"/>
              <a:buFont typeface="Arial"/>
              <a:buNone/>
            </a:pPr>
            <a:r>
              <a:rPr b="0" i="0" lang="en-US" sz="3200" u="none" cap="none" strike="noStrike">
                <a:solidFill>
                  <a:srgbClr val="888888"/>
                </a:solidFill>
                <a:latin typeface="Calibri"/>
                <a:ea typeface="Calibri"/>
                <a:cs typeface="Calibri"/>
                <a:sym typeface="Calibri"/>
              </a:rPr>
              <a:t>ACES meeting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176396" y="274637"/>
            <a:ext cx="8967603" cy="76618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9" u="none" cap="none" strike="noStrike">
                <a:solidFill>
                  <a:schemeClr val="dk1"/>
                </a:solidFill>
                <a:latin typeface="Calibri"/>
                <a:ea typeface="Calibri"/>
                <a:cs typeface="Calibri"/>
                <a:sym typeface="Calibri"/>
              </a:rPr>
              <a:t>What Does It Mean to Be  Equity-Minded?</a:t>
            </a:r>
            <a:br>
              <a:rPr b="0" i="0" lang="en-US" sz="3959" u="none" cap="none" strike="noStrike">
                <a:solidFill>
                  <a:schemeClr val="dk1"/>
                </a:solidFill>
                <a:latin typeface="Calibri"/>
                <a:ea typeface="Calibri"/>
                <a:cs typeface="Calibri"/>
                <a:sym typeface="Calibri"/>
              </a:rPr>
            </a:br>
          </a:p>
        </p:txBody>
      </p:sp>
      <p:sp>
        <p:nvSpPr>
          <p:cNvPr id="126" name="Shape 126"/>
          <p:cNvSpPr txBox="1"/>
          <p:nvPr>
            <p:ph idx="1" type="body"/>
          </p:nvPr>
        </p:nvSpPr>
        <p:spPr>
          <a:xfrm>
            <a:off x="457200" y="1053324"/>
            <a:ext cx="8229600" cy="4715334"/>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Arial"/>
              <a:buNone/>
            </a:pPr>
            <a:r>
              <a:rPr b="0" i="0" lang="en-US" sz="1600" u="none" cap="none" strike="noStrike">
                <a:solidFill>
                  <a:schemeClr val="dk1"/>
                </a:solidFill>
                <a:latin typeface="Calibri"/>
                <a:ea typeface="Calibri"/>
                <a:cs typeface="Calibri"/>
                <a:sym typeface="Calibri"/>
              </a:rPr>
              <a:t>Equity-minded practices are created through</a:t>
            </a:r>
          </a:p>
          <a:p>
            <a:pPr indent="0" lvl="0" marL="0" marR="0" rtl="0" algn="l">
              <a:spcBef>
                <a:spcPts val="320"/>
              </a:spcBef>
              <a:spcAft>
                <a:spcPts val="0"/>
              </a:spcAft>
              <a:buClr>
                <a:schemeClr val="dk1"/>
              </a:buClr>
              <a:buSzPct val="25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320"/>
              </a:spcBef>
              <a:spcAft>
                <a:spcPts val="0"/>
              </a:spcAft>
              <a:buClr>
                <a:schemeClr val="dk1"/>
              </a:buClr>
              <a:buSzPct val="25000"/>
              <a:buFont typeface="Arial"/>
              <a:buNone/>
            </a:pPr>
            <a:r>
              <a:rPr b="0" i="0" lang="en-US" sz="1600" u="none" cap="none" strike="noStrike">
                <a:solidFill>
                  <a:schemeClr val="dk1"/>
                </a:solidFill>
                <a:latin typeface="Calibri"/>
                <a:ea typeface="Calibri"/>
                <a:cs typeface="Calibri"/>
                <a:sym typeface="Calibri"/>
              </a:rPr>
              <a:t>1.  Willingness to look at student outcomes  and disparities at all educational levels  disaggregated by race and ethnicity as well  as socioeconomic status.</a:t>
            </a:r>
          </a:p>
          <a:p>
            <a:pPr indent="-342900" lvl="0" marL="342900" marR="0" rtl="0" algn="l">
              <a:spcBef>
                <a:spcPts val="320"/>
              </a:spcBef>
              <a:spcAft>
                <a:spcPts val="0"/>
              </a:spcAft>
              <a:buClr>
                <a:schemeClr val="dk1"/>
              </a:buClr>
              <a:buSzPct val="100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320"/>
              </a:spcBef>
              <a:spcAft>
                <a:spcPts val="0"/>
              </a:spcAft>
              <a:buClr>
                <a:schemeClr val="dk1"/>
              </a:buClr>
              <a:buSzPct val="25000"/>
              <a:buFont typeface="Arial"/>
              <a:buNone/>
            </a:pPr>
            <a:r>
              <a:rPr b="0" i="0" lang="en-US" sz="1600" u="none" cap="none" strike="noStrike">
                <a:solidFill>
                  <a:schemeClr val="dk1"/>
                </a:solidFill>
                <a:latin typeface="Calibri"/>
                <a:ea typeface="Calibri"/>
                <a:cs typeface="Calibri"/>
                <a:sym typeface="Calibri"/>
              </a:rPr>
              <a:t>2.  Recognition that individual students are not  responsible for the unequal outcomes of  groups that have historically experienced  discrimination and marginalization in the  United States.</a:t>
            </a:r>
          </a:p>
          <a:p>
            <a:pPr indent="-342900" lvl="0" marL="342900" marR="0" rtl="0" algn="l">
              <a:spcBef>
                <a:spcPts val="320"/>
              </a:spcBef>
              <a:spcAft>
                <a:spcPts val="0"/>
              </a:spcAft>
              <a:buClr>
                <a:schemeClr val="dk1"/>
              </a:buClr>
              <a:buSzPct val="100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320"/>
              </a:spcBef>
              <a:spcAft>
                <a:spcPts val="0"/>
              </a:spcAft>
              <a:buClr>
                <a:schemeClr val="dk1"/>
              </a:buClr>
              <a:buSzPct val="25000"/>
              <a:buFont typeface="Arial"/>
              <a:buNone/>
            </a:pPr>
            <a:r>
              <a:rPr b="0" i="0" lang="en-US" sz="1600" u="none" cap="none" strike="noStrike">
                <a:solidFill>
                  <a:schemeClr val="dk1"/>
                </a:solidFill>
                <a:latin typeface="Calibri"/>
                <a:ea typeface="Calibri"/>
                <a:cs typeface="Calibri"/>
                <a:sym typeface="Calibri"/>
              </a:rPr>
              <a:t>3. Respect for the aspirations and struggles  of students who are not well served by the  current educational system.</a:t>
            </a:r>
          </a:p>
          <a:p>
            <a:pPr indent="-342900" lvl="0" marL="342900" marR="0" rtl="0" algn="l">
              <a:spcBef>
                <a:spcPts val="320"/>
              </a:spcBef>
              <a:spcAft>
                <a:spcPts val="0"/>
              </a:spcAft>
              <a:buClr>
                <a:schemeClr val="dk1"/>
              </a:buClr>
              <a:buSzPct val="100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320"/>
              </a:spcBef>
              <a:spcAft>
                <a:spcPts val="0"/>
              </a:spcAft>
              <a:buClr>
                <a:schemeClr val="dk1"/>
              </a:buClr>
              <a:buSzPct val="25000"/>
              <a:buFont typeface="Arial"/>
              <a:buNone/>
            </a:pPr>
            <a:r>
              <a:rPr b="0" i="0" lang="en-US" sz="1600" u="none" cap="none" strike="noStrike">
                <a:solidFill>
                  <a:schemeClr val="dk1"/>
                </a:solidFill>
                <a:latin typeface="Calibri"/>
                <a:ea typeface="Calibri"/>
                <a:cs typeface="Calibri"/>
                <a:sym typeface="Calibri"/>
              </a:rPr>
              <a:t>4.  Belief in the fairness of allocating additional  college and community resources to students  who have greater needs due to the systemic  shortcomings of our educational system in  providing for them.</a:t>
            </a:r>
          </a:p>
          <a:p>
            <a:pPr indent="-342900" lvl="0" marL="342900" marR="0" rtl="0" algn="l">
              <a:spcBef>
                <a:spcPts val="320"/>
              </a:spcBef>
              <a:spcAft>
                <a:spcPts val="0"/>
              </a:spcAft>
              <a:buClr>
                <a:schemeClr val="dk1"/>
              </a:buClr>
              <a:buSzPct val="100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320"/>
              </a:spcBef>
              <a:buClr>
                <a:schemeClr val="dk1"/>
              </a:buClr>
              <a:buSzPct val="25000"/>
              <a:buFont typeface="Arial"/>
              <a:buNone/>
            </a:pPr>
            <a:r>
              <a:rPr b="0" i="0" lang="en-US" sz="1600" u="none" cap="none" strike="noStrike">
                <a:solidFill>
                  <a:schemeClr val="dk1"/>
                </a:solidFill>
                <a:latin typeface="Calibri"/>
                <a:ea typeface="Calibri"/>
                <a:cs typeface="Calibri"/>
                <a:sym typeface="Calibri"/>
              </a:rPr>
              <a:t>5.  Recognition that the elimination of  entrenched biases, stereotypes, and  discrimination in institutions of higher  education requires intentional critical  deconstruction of structures, policies,  practices, norms, and values assumed to be  race neutral.</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Objective</a:t>
            </a:r>
          </a:p>
        </p:txBody>
      </p:sp>
      <p:sp>
        <p:nvSpPr>
          <p:cNvPr id="76" name="Shape 76"/>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Provide recommendations to PBC:</a:t>
            </a:r>
          </a:p>
          <a:p>
            <a:pPr indent="-285750" lvl="1" marL="742950" marR="0" rtl="0" algn="l">
              <a:spcBef>
                <a:spcPts val="560"/>
              </a:spcBef>
              <a:spcAft>
                <a:spcPts val="0"/>
              </a:spcAft>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How will </a:t>
            </a:r>
            <a:r>
              <a:rPr b="0" i="1" lang="en-US" sz="2800" u="none" cap="none" strike="noStrike">
                <a:solidFill>
                  <a:schemeClr val="dk1"/>
                </a:solidFill>
                <a:latin typeface="Calibri"/>
                <a:ea typeface="Calibri"/>
                <a:cs typeface="Calibri"/>
                <a:sym typeface="Calibri"/>
              </a:rPr>
              <a:t>we act </a:t>
            </a:r>
            <a:r>
              <a:rPr b="0" i="0" lang="en-US" sz="2800" u="none" cap="none" strike="noStrike">
                <a:solidFill>
                  <a:schemeClr val="dk1"/>
                </a:solidFill>
                <a:latin typeface="Calibri"/>
                <a:ea typeface="Calibri"/>
                <a:cs typeface="Calibri"/>
                <a:sym typeface="Calibri"/>
              </a:rPr>
              <a:t>on this?</a:t>
            </a:r>
          </a:p>
          <a:p>
            <a:pPr indent="-285750" lvl="1" marL="742950" marR="0" rtl="0" algn="l">
              <a:spcBef>
                <a:spcPts val="560"/>
              </a:spcBef>
              <a:buClr>
                <a:schemeClr val="dk1"/>
              </a:buClr>
              <a:buSzPct val="100000"/>
              <a:buFont typeface="Arial"/>
              <a:buChar char="–"/>
            </a:pPr>
            <a:r>
              <a:rPr b="0" i="0" lang="en-US" sz="2800" u="none" cap="none" strike="noStrike">
                <a:solidFill>
                  <a:schemeClr val="dk1"/>
                </a:solidFill>
                <a:latin typeface="Calibri"/>
                <a:ea typeface="Calibri"/>
                <a:cs typeface="Calibri"/>
                <a:sym typeface="Calibri"/>
              </a:rPr>
              <a:t>What other data do we need to improve our decision making</a:t>
            </a:r>
            <a:r>
              <a:rPr lang="en-US"/>
              <a: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Our opportunity:</a:t>
            </a:r>
          </a:p>
        </p:txBody>
      </p:sp>
      <p:sp>
        <p:nvSpPr>
          <p:cNvPr id="82" name="Shape 82"/>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Arial"/>
              <a:buNone/>
            </a:pPr>
            <a:r>
              <a:rPr b="0" i="0" lang="en-US" sz="3200" u="none" cap="none" strike="noStrike">
                <a:solidFill>
                  <a:schemeClr val="dk1"/>
                </a:solidFill>
                <a:latin typeface="Calibri"/>
                <a:ea typeface="Calibri"/>
                <a:cs typeface="Calibri"/>
                <a:sym typeface="Calibri"/>
              </a:rPr>
              <a:t>“How can we expect to challenge old mindsets and deconstruct implicit biases to reach new horizons for students’ success in college and beyond when only a portion of students and educators are engaging in the conversations necessary to do so?”</a:t>
            </a:r>
          </a:p>
        </p:txBody>
      </p:sp>
      <p:sp>
        <p:nvSpPr>
          <p:cNvPr id="83" name="Shape 83"/>
          <p:cNvSpPr/>
          <p:nvPr/>
        </p:nvSpPr>
        <p:spPr>
          <a:xfrm>
            <a:off x="4114800" y="4600841"/>
            <a:ext cx="4572000" cy="2031325"/>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sz="1800">
              <a:solidFill>
                <a:schemeClr val="dk1"/>
              </a:solidFill>
              <a:latin typeface="Calibri"/>
              <a:ea typeface="Calibri"/>
              <a:cs typeface="Calibri"/>
              <a:sym typeface="Calibri"/>
            </a:endParaRPr>
          </a:p>
          <a:p>
            <a:pPr indent="0" lvl="0" marL="0" marR="0" rtl="0" algn="l">
              <a:spcBef>
                <a:spcPts val="0"/>
              </a:spcBef>
              <a:buSzPct val="25000"/>
              <a:buNone/>
            </a:pPr>
            <a:r>
              <a:rPr lang="en-US" sz="1800">
                <a:solidFill>
                  <a:schemeClr val="dk1"/>
                </a:solidFill>
                <a:latin typeface="Calibri"/>
                <a:ea typeface="Calibri"/>
                <a:cs typeface="Calibri"/>
                <a:sym typeface="Calibri"/>
              </a:rPr>
              <a:t>The Equity Imperative</a:t>
            </a:r>
          </a:p>
          <a:p>
            <a:pPr indent="0" lvl="0" marL="0" marR="0" rtl="0" algn="l">
              <a:spcBef>
                <a:spcPts val="0"/>
              </a:spcBef>
              <a:buSzPct val="25000"/>
              <a:buNone/>
            </a:pPr>
            <a:r>
              <a:rPr lang="en-US" sz="1800">
                <a:solidFill>
                  <a:schemeClr val="dk1"/>
                </a:solidFill>
                <a:latin typeface="Calibri"/>
                <a:ea typeface="Calibri"/>
                <a:cs typeface="Calibri"/>
                <a:sym typeface="Calibri"/>
              </a:rPr>
              <a:t>The Time Is Now: Committing to Equity and Inclusive Excellence</a:t>
            </a:r>
          </a:p>
          <a:p>
            <a:pPr indent="0" lvl="0" marL="0" marR="0" rtl="0" algn="l">
              <a:spcBef>
                <a:spcPts val="0"/>
              </a:spcBef>
              <a:buNone/>
            </a:pPr>
            <a:r>
              <a:t/>
            </a:r>
            <a:endParaRPr sz="1800">
              <a:solidFill>
                <a:schemeClr val="dk1"/>
              </a:solidFill>
              <a:latin typeface="Calibri"/>
              <a:ea typeface="Calibri"/>
              <a:cs typeface="Calibri"/>
              <a:sym typeface="Calibri"/>
            </a:endParaRPr>
          </a:p>
          <a:p>
            <a:pPr indent="0" lvl="0" marL="0" marR="0" rtl="0" algn="l">
              <a:spcBef>
                <a:spcPts val="0"/>
              </a:spcBef>
              <a:buSzPct val="25000"/>
              <a:buNone/>
            </a:pPr>
            <a:r>
              <a:rPr lang="en-US" sz="1800">
                <a:solidFill>
                  <a:schemeClr val="dk1"/>
                </a:solidFill>
                <a:latin typeface="Calibri"/>
                <a:ea typeface="Calibri"/>
                <a:cs typeface="Calibri"/>
                <a:sym typeface="Calibri"/>
              </a:rPr>
              <a:t>By Tia Brown McNair, Association of American Colleges and Universities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Equity Minded look at Data</a:t>
            </a:r>
          </a:p>
        </p:txBody>
      </p:sp>
      <p:sp>
        <p:nvSpPr>
          <p:cNvPr id="89" name="Shape 89"/>
          <p:cNvSpPr txBox="1"/>
          <p:nvPr>
            <p:ph idx="1" type="body"/>
          </p:nvPr>
        </p:nvSpPr>
        <p:spPr>
          <a:xfrm>
            <a:off x="316082" y="1247376"/>
            <a:ext cx="8229600" cy="4525963"/>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None/>
            </a:pPr>
            <a:r>
              <a:t/>
            </a:r>
            <a:endParaRPr b="1" sz="1800"/>
          </a:p>
          <a:p>
            <a:pPr indent="-236220" lvl="0" marL="342900" marR="0" rtl="0" algn="l">
              <a:lnSpc>
                <a:spcPct val="80000"/>
              </a:lnSpc>
              <a:spcBef>
                <a:spcPts val="0"/>
              </a:spcBef>
              <a:spcAft>
                <a:spcPts val="0"/>
              </a:spcAft>
              <a:buClr>
                <a:schemeClr val="dk1"/>
              </a:buClr>
              <a:buSzPct val="84444"/>
              <a:buFont typeface="Calibri"/>
              <a:buChar char="•"/>
            </a:pPr>
            <a:r>
              <a:rPr b="1" i="0" lang="en-US" sz="1800" u="none" cap="none" strike="noStrike">
                <a:solidFill>
                  <a:schemeClr val="dk1"/>
                </a:solidFill>
                <a:latin typeface="Calibri"/>
                <a:ea typeface="Calibri"/>
                <a:cs typeface="Calibri"/>
                <a:sym typeface="Calibri"/>
              </a:rPr>
              <a:t>Color-conscious (as opposed to color-blind) in a critical sense.</a:t>
            </a:r>
            <a:r>
              <a:rPr b="0" i="0" lang="en-US" sz="1800" u="none" cap="none" strike="noStrike">
                <a:solidFill>
                  <a:schemeClr val="dk1"/>
                </a:solidFill>
                <a:latin typeface="Calibri"/>
                <a:ea typeface="Calibri"/>
                <a:cs typeface="Calibri"/>
                <a:sym typeface="Calibri"/>
              </a:rPr>
              <a:t> [Can include criticality towar</a:t>
            </a:r>
            <a:r>
              <a:rPr lang="en-US" sz="1800"/>
              <a:t>d </a:t>
            </a:r>
            <a:r>
              <a:rPr b="0" i="0" lang="en-US" sz="1800" u="none" cap="none" strike="noStrike">
                <a:solidFill>
                  <a:schemeClr val="dk1"/>
                </a:solidFill>
                <a:latin typeface="Calibri"/>
                <a:ea typeface="Calibri"/>
                <a:cs typeface="Calibri"/>
                <a:sym typeface="Calibri"/>
              </a:rPr>
              <a:t>gender, age, </a:t>
            </a:r>
            <a:r>
              <a:rPr lang="en-US" sz="1800"/>
              <a:t>and other socio-economic factors]</a:t>
            </a:r>
          </a:p>
          <a:p>
            <a:pPr indent="0" lvl="0" marL="457200" marR="0" rtl="0" algn="l">
              <a:lnSpc>
                <a:spcPct val="80000"/>
              </a:lnSpc>
              <a:spcBef>
                <a:spcPts val="0"/>
              </a:spcBef>
              <a:spcAft>
                <a:spcPts val="0"/>
              </a:spcAft>
              <a:buNone/>
            </a:pPr>
            <a:r>
              <a:t/>
            </a:r>
            <a:endParaRPr sz="1520"/>
          </a:p>
          <a:p>
            <a:pPr indent="0" lvl="0" marL="457200" marR="0" rtl="0" algn="l">
              <a:lnSpc>
                <a:spcPct val="80000"/>
              </a:lnSpc>
              <a:spcBef>
                <a:spcPts val="0"/>
              </a:spcBef>
              <a:spcAft>
                <a:spcPts val="0"/>
              </a:spcAft>
              <a:buNone/>
            </a:pPr>
            <a:r>
              <a:t/>
            </a:r>
            <a:endParaRPr sz="1520"/>
          </a:p>
          <a:p>
            <a:pPr indent="-236220" lvl="0" marL="342900" marR="0" rtl="0" algn="l">
              <a:lnSpc>
                <a:spcPct val="80000"/>
              </a:lnSpc>
              <a:spcBef>
                <a:spcPts val="304"/>
              </a:spcBef>
              <a:spcAft>
                <a:spcPts val="0"/>
              </a:spcAft>
              <a:buClr>
                <a:schemeClr val="dk1"/>
              </a:buClr>
              <a:buSzPct val="84444"/>
              <a:buFont typeface="Calibri"/>
              <a:buChar char="•"/>
            </a:pPr>
            <a:r>
              <a:rPr b="1" i="0" lang="en-US" sz="1800" u="none" cap="none" strike="noStrike">
                <a:solidFill>
                  <a:schemeClr val="dk1"/>
                </a:solidFill>
                <a:latin typeface="Calibri"/>
                <a:ea typeface="Calibri"/>
                <a:cs typeface="Calibri"/>
                <a:sym typeface="Calibri"/>
              </a:rPr>
              <a:t>Aware that beliefs, expectations, and practices assumed to be neutral can have outcomes that are racially disadvantageous. </a:t>
            </a:r>
          </a:p>
          <a:p>
            <a:pPr indent="0" lvl="0" marL="0" marR="0" rtl="0" algn="l">
              <a:lnSpc>
                <a:spcPct val="80000"/>
              </a:lnSpc>
              <a:spcBef>
                <a:spcPts val="304"/>
              </a:spcBef>
              <a:spcAft>
                <a:spcPts val="0"/>
              </a:spcAft>
              <a:buNone/>
            </a:pPr>
            <a:r>
              <a:t/>
            </a:r>
            <a:endParaRPr b="1" sz="1800"/>
          </a:p>
          <a:p>
            <a:pPr indent="0" lvl="0" marL="0" marR="0" rtl="0" algn="l">
              <a:lnSpc>
                <a:spcPct val="80000"/>
              </a:lnSpc>
              <a:spcBef>
                <a:spcPts val="304"/>
              </a:spcBef>
              <a:spcAft>
                <a:spcPts val="0"/>
              </a:spcAft>
              <a:buNone/>
            </a:pPr>
            <a:r>
              <a:t/>
            </a:r>
            <a:endParaRPr b="1" sz="1800"/>
          </a:p>
          <a:p>
            <a:pPr indent="-236220" lvl="0" marL="342900" marR="0" rtl="0" algn="l">
              <a:lnSpc>
                <a:spcPct val="80000"/>
              </a:lnSpc>
              <a:spcBef>
                <a:spcPts val="304"/>
              </a:spcBef>
              <a:spcAft>
                <a:spcPts val="0"/>
              </a:spcAft>
              <a:buClr>
                <a:schemeClr val="dk1"/>
              </a:buClr>
              <a:buSzPct val="84444"/>
              <a:buFont typeface="Calibri"/>
              <a:buChar char="•"/>
            </a:pPr>
            <a:r>
              <a:rPr b="1" i="0" lang="en-US" sz="1800" u="none" cap="none" strike="noStrike">
                <a:solidFill>
                  <a:schemeClr val="dk1"/>
                </a:solidFill>
                <a:latin typeface="Calibri"/>
                <a:ea typeface="Calibri"/>
                <a:cs typeface="Calibri"/>
                <a:sym typeface="Calibri"/>
              </a:rPr>
              <a:t>Willing to assume responsibility for the elimination of inequality.</a:t>
            </a:r>
            <a:r>
              <a:rPr b="0" i="0" lang="en-US" sz="1800" u="none" cap="none" strike="noStrike">
                <a:solidFill>
                  <a:schemeClr val="dk1"/>
                </a:solidFill>
                <a:latin typeface="Calibri"/>
                <a:ea typeface="Calibri"/>
                <a:cs typeface="Calibri"/>
                <a:sym typeface="Calibri"/>
              </a:rPr>
              <a:t> </a:t>
            </a:r>
          </a:p>
          <a:p>
            <a:pPr indent="0" lvl="0" marL="0" marR="0" rtl="0" algn="l">
              <a:lnSpc>
                <a:spcPct val="80000"/>
              </a:lnSpc>
              <a:spcBef>
                <a:spcPts val="304"/>
              </a:spcBef>
              <a:spcAft>
                <a:spcPts val="0"/>
              </a:spcAft>
              <a:buNone/>
            </a:pPr>
            <a:r>
              <a:t/>
            </a:r>
            <a:endParaRPr sz="1800"/>
          </a:p>
          <a:p>
            <a:pPr indent="-236220" lvl="0" marL="342900" marR="0" rtl="0" algn="l">
              <a:lnSpc>
                <a:spcPct val="80000"/>
              </a:lnSpc>
              <a:spcBef>
                <a:spcPts val="304"/>
              </a:spcBef>
              <a:spcAft>
                <a:spcPts val="0"/>
              </a:spcAft>
              <a:buClr>
                <a:schemeClr val="dk1"/>
              </a:buClr>
              <a:buSzPct val="84444"/>
              <a:buFont typeface="Calibri"/>
              <a:buChar char="•"/>
            </a:pPr>
            <a:r>
              <a:rPr b="1" i="0" lang="en-US" sz="1800" u="none" cap="none" strike="noStrike">
                <a:solidFill>
                  <a:schemeClr val="dk1"/>
                </a:solidFill>
                <a:latin typeface="Calibri"/>
                <a:ea typeface="Calibri"/>
                <a:cs typeface="Calibri"/>
                <a:sym typeface="Calibri"/>
              </a:rPr>
              <a:t>Aware that while racism is not always overt, racialized patterns nevertheless permeate policies and practices in higher education institutions.</a:t>
            </a:r>
            <a:r>
              <a:rPr b="0" i="0" lang="en-US" sz="1800" u="none" cap="none" strike="noStrike">
                <a:solidFill>
                  <a:schemeClr val="dk1"/>
                </a:solidFill>
                <a:latin typeface="Calibri"/>
                <a:ea typeface="Calibri"/>
                <a:cs typeface="Calibri"/>
                <a:sym typeface="Calibri"/>
              </a:rPr>
              <a:t> </a:t>
            </a:r>
          </a:p>
          <a:p>
            <a:pPr lvl="1" marR="0" rtl="0" algn="l">
              <a:lnSpc>
                <a:spcPct val="80000"/>
              </a:lnSpc>
              <a:spcBef>
                <a:spcPts val="304"/>
              </a:spcBef>
              <a:buClr>
                <a:schemeClr val="dk1"/>
              </a:buClr>
              <a:buSzPct val="101333"/>
              <a:buFont typeface="Calibri"/>
            </a:pPr>
            <a:r>
              <a:rPr b="0" i="0" lang="en-US" sz="1520" u="none" cap="none" strike="noStrike">
                <a:solidFill>
                  <a:schemeClr val="dk1"/>
                </a:solidFill>
                <a:latin typeface="Calibri"/>
                <a:ea typeface="Calibri"/>
                <a:cs typeface="Calibri"/>
                <a:sym typeface="Calibri"/>
              </a:rPr>
              <a:t>When policies have a disproportionate impact on students of color, they have the effect of maintaining racial hierarchies.</a:t>
            </a:r>
          </a:p>
        </p:txBody>
      </p:sp>
      <p:sp>
        <p:nvSpPr>
          <p:cNvPr id="90" name="Shape 90"/>
          <p:cNvSpPr/>
          <p:nvPr/>
        </p:nvSpPr>
        <p:spPr>
          <a:xfrm>
            <a:off x="1992091" y="6088960"/>
            <a:ext cx="7687200" cy="6462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800" u="none" cap="none" strike="noStrike">
                <a:solidFill>
                  <a:schemeClr val="dk1"/>
                </a:solidFill>
                <a:latin typeface="Calibri"/>
                <a:ea typeface="Calibri"/>
                <a:cs typeface="Calibri"/>
                <a:sym typeface="Calibri"/>
              </a:rPr>
              <a:t>From the  “Five Principles for Enacting Equity by Design:</a:t>
            </a:r>
          </a:p>
          <a:p>
            <a:pPr indent="0" lvl="0" marL="0" marR="0" rtl="0" algn="l">
              <a:spcBef>
                <a:spcPts val="0"/>
              </a:spcBef>
              <a:buSzPct val="25000"/>
              <a:buNone/>
            </a:pPr>
            <a:r>
              <a:rPr lang="en-US" sz="1800">
                <a:solidFill>
                  <a:schemeClr val="dk1"/>
                </a:solidFill>
                <a:latin typeface="Calibri"/>
                <a:ea typeface="Calibri"/>
                <a:cs typeface="Calibri"/>
                <a:sym typeface="Calibri"/>
              </a:rPr>
              <a:t>By: Estela Mara Bensimon, Alicia C. Dowd and Keith Witham</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4400" u="none" cap="none" strike="noStrike">
                <a:solidFill>
                  <a:schemeClr val="dk1"/>
                </a:solidFill>
                <a:latin typeface="Calibri"/>
                <a:ea typeface="Calibri"/>
                <a:cs typeface="Calibri"/>
                <a:sym typeface="Calibri"/>
              </a:rPr>
              <a:t>Looking at the ILO data</a:t>
            </a:r>
          </a:p>
        </p:txBody>
      </p:sp>
      <p:sp>
        <p:nvSpPr>
          <p:cNvPr id="96" name="Shape 96"/>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What are the narratives we have to explain the disparities?</a:t>
            </a:r>
          </a:p>
          <a:p>
            <a:pPr indent="-342900" lvl="0" marL="342900" marR="0" rtl="0" algn="l">
              <a:spcBef>
                <a:spcPts val="640"/>
              </a:spcBef>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What more information do we need to make sense of this?</a:t>
            </a:r>
          </a:p>
          <a:p>
            <a:pPr indent="-342900" lvl="0" marL="342900" marR="0" rtl="0" algn="l">
              <a:spcBef>
                <a:spcPts val="640"/>
              </a:spcBef>
              <a:buClr>
                <a:schemeClr val="dk1"/>
              </a:buClr>
              <a:buSzPct val="100000"/>
              <a:buFont typeface="Arial"/>
              <a:buChar char="•"/>
            </a:pPr>
            <a:r>
              <a:rPr lang="en-US"/>
              <a:t>What can we recommend to PBC: a representative body of campus stakeholders?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US" sz="3959" u="none" cap="none" strike="noStrike">
                <a:solidFill>
                  <a:schemeClr val="dk1"/>
                </a:solidFill>
                <a:latin typeface="Calibri"/>
                <a:ea typeface="Calibri"/>
                <a:cs typeface="Calibri"/>
                <a:sym typeface="Calibri"/>
              </a:rPr>
              <a:t>Relevant Information about our students</a:t>
            </a:r>
          </a:p>
        </p:txBody>
      </p:sp>
      <p:sp>
        <p:nvSpPr>
          <p:cNvPr id="102" name="Shape 102"/>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Course Success</a:t>
            </a:r>
            <a:r>
              <a:rPr lang="en-US"/>
              <a:t>:</a:t>
            </a:r>
          </a:p>
          <a:p>
            <a:pPr lvl="1" marR="0" rtl="0" algn="l">
              <a:spcBef>
                <a:spcPts val="0"/>
              </a:spcBef>
              <a:spcAft>
                <a:spcPts val="0"/>
              </a:spcAft>
              <a:buSzPct val="100000"/>
            </a:pPr>
            <a:r>
              <a:rPr lang="en-US" sz="1800"/>
              <a:t>Average is 62%, but closer to 50% for Black, Hispanic, Native and Pac Islander, Vet, FY, Low income.</a:t>
            </a:r>
          </a:p>
          <a:p>
            <a:pPr indent="-342900" lvl="0" marL="342900" marR="0" rtl="0" algn="l">
              <a:spcBef>
                <a:spcPts val="640"/>
              </a:spcBef>
              <a:buClr>
                <a:schemeClr val="dk1"/>
              </a:buClr>
              <a:buSzPct val="100000"/>
              <a:buFont typeface="Arial"/>
              <a:buChar char="•"/>
            </a:pPr>
            <a:r>
              <a:rPr b="0" i="0" lang="en-US" sz="3200" u="none" cap="none" strike="noStrike">
                <a:solidFill>
                  <a:schemeClr val="dk1"/>
                </a:solidFill>
                <a:latin typeface="Calibri"/>
                <a:ea typeface="Calibri"/>
                <a:cs typeface="Calibri"/>
                <a:sym typeface="Calibri"/>
              </a:rPr>
              <a:t>Transfer</a:t>
            </a:r>
            <a:r>
              <a:rPr lang="en-US"/>
              <a:t>/Completion</a:t>
            </a:r>
            <a:r>
              <a:rPr b="0" i="0" lang="en-US" sz="3200" u="none" cap="none" strike="noStrike">
                <a:solidFill>
                  <a:schemeClr val="dk1"/>
                </a:solidFill>
                <a:latin typeface="Calibri"/>
                <a:ea typeface="Calibri"/>
                <a:cs typeface="Calibri"/>
                <a:sym typeface="Calibri"/>
              </a:rPr>
              <a:t>: how many students MAKE it to this level?</a:t>
            </a:r>
          </a:p>
          <a:p>
            <a:pPr lvl="1" marR="0" rtl="0" algn="l">
              <a:spcBef>
                <a:spcPts val="640"/>
              </a:spcBef>
              <a:buSzPct val="100000"/>
            </a:pPr>
            <a:r>
              <a:rPr lang="en-US" sz="1800"/>
              <a:t>Black Students are 3.4% of student body, but 1.7% of transfer cohort and 2% of degrees/certificates.</a:t>
            </a:r>
          </a:p>
          <a:p>
            <a:pPr lvl="1" marR="0" rtl="0" algn="l">
              <a:spcBef>
                <a:spcPts val="640"/>
              </a:spcBef>
              <a:buSzPct val="100000"/>
            </a:pPr>
            <a:r>
              <a:rPr lang="en-US" sz="1800"/>
              <a:t>Hispanic students are 40% of students, but only 11% of transfer and 16% of degrees/certificates.</a:t>
            </a:r>
          </a:p>
          <a:p>
            <a:pPr indent="0" lvl="0" marL="0" marR="0" rtl="0" algn="l">
              <a:spcBef>
                <a:spcPts val="64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457200" y="274637"/>
            <a:ext cx="8229600" cy="1143000"/>
          </a:xfrm>
          <a:prstGeom prst="rect">
            <a:avLst/>
          </a:prstGeom>
        </p:spPr>
        <p:txBody>
          <a:bodyPr anchorCtr="0" anchor="ctr" bIns="91425" lIns="91425" rIns="91425" tIns="91425">
            <a:noAutofit/>
          </a:bodyPr>
          <a:lstStyle/>
          <a:p>
            <a:pPr lvl="0">
              <a:spcBef>
                <a:spcPts val="0"/>
              </a:spcBef>
              <a:buNone/>
            </a:pPr>
            <a:r>
              <a:rPr lang="en-US"/>
              <a:t>From the ACES conversation 4/19</a:t>
            </a:r>
          </a:p>
        </p:txBody>
      </p:sp>
      <p:sp>
        <p:nvSpPr>
          <p:cNvPr id="108" name="Shape 108"/>
          <p:cNvSpPr txBox="1"/>
          <p:nvPr>
            <p:ph idx="1" type="body"/>
          </p:nvPr>
        </p:nvSpPr>
        <p:spPr>
          <a:xfrm>
            <a:off x="457200" y="1600200"/>
            <a:ext cx="8229600" cy="4526100"/>
          </a:xfrm>
          <a:prstGeom prst="rect">
            <a:avLst/>
          </a:prstGeom>
        </p:spPr>
        <p:txBody>
          <a:bodyPr anchorCtr="0" anchor="t" bIns="91425" lIns="91425" rIns="91425" tIns="91425">
            <a:noAutofit/>
          </a:bodyPr>
          <a:lstStyle/>
          <a:p>
            <a:pPr indent="0" lvl="0" marL="0" rtl="0">
              <a:spcBef>
                <a:spcPts val="0"/>
              </a:spcBef>
              <a:buNone/>
            </a:pPr>
            <a:r>
              <a:rPr lang="en-US"/>
              <a:t>Data-set:</a:t>
            </a:r>
          </a:p>
          <a:p>
            <a:pPr indent="-228600" lvl="0" marL="457200" rtl="0">
              <a:spcBef>
                <a:spcPts val="0"/>
              </a:spcBef>
            </a:pPr>
            <a:r>
              <a:rPr lang="en-US"/>
              <a:t>Self-reporting data has limitations on its own</a:t>
            </a:r>
          </a:p>
          <a:p>
            <a:pPr indent="-228600" lvl="0" marL="457200" rtl="0">
              <a:spcBef>
                <a:spcPts val="0"/>
              </a:spcBef>
            </a:pPr>
            <a:r>
              <a:rPr lang="en-US"/>
              <a:t>Email survey introduces self-selection bias</a:t>
            </a:r>
          </a:p>
          <a:p>
            <a:pPr indent="-228600" lvl="1" marL="914400" rtl="0">
              <a:spcBef>
                <a:spcPts val="0"/>
              </a:spcBef>
            </a:pPr>
            <a:r>
              <a:rPr lang="en-US"/>
              <a:t>May not be representative / Small groups may skew certain results</a:t>
            </a:r>
          </a:p>
          <a:p>
            <a:pPr indent="-228600" lvl="0" marL="457200" rtl="0">
              <a:spcBef>
                <a:spcPts val="0"/>
              </a:spcBef>
            </a:pPr>
            <a:r>
              <a:rPr lang="en-US"/>
              <a:t>Scales Exaggerate differences: most fall between 3.05 and 3.9 </a:t>
            </a:r>
          </a:p>
          <a:p>
            <a:pPr indent="-228600" lvl="1" marL="914400" rtl="0">
              <a:spcBef>
                <a:spcPts val="0"/>
              </a:spcBef>
            </a:pPr>
            <a:r>
              <a:rPr lang="en-US"/>
              <a:t>All the averages are within ‘agreement’</a:t>
            </a:r>
          </a:p>
          <a:p>
            <a:pPr indent="0" lvl="0" marL="0">
              <a:spcBef>
                <a:spcPts val="0"/>
              </a:spcBef>
              <a:buNone/>
            </a:pPr>
            <a:r>
              <a:t/>
            </a:r>
            <a:endParaRPr sz="280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457200" y="74912"/>
            <a:ext cx="8229600" cy="1143000"/>
          </a:xfrm>
          <a:prstGeom prst="rect">
            <a:avLst/>
          </a:prstGeom>
        </p:spPr>
        <p:txBody>
          <a:bodyPr anchorCtr="0" anchor="ctr" bIns="91425" lIns="91425" rIns="91425" tIns="91425">
            <a:noAutofit/>
          </a:bodyPr>
          <a:lstStyle/>
          <a:p>
            <a:pPr lvl="0" rtl="0">
              <a:spcBef>
                <a:spcPts val="0"/>
              </a:spcBef>
              <a:buNone/>
            </a:pPr>
            <a:r>
              <a:rPr lang="en-US"/>
              <a:t>From the ACES conversation 4/19</a:t>
            </a:r>
          </a:p>
        </p:txBody>
      </p:sp>
      <p:sp>
        <p:nvSpPr>
          <p:cNvPr id="114" name="Shape 114"/>
          <p:cNvSpPr txBox="1"/>
          <p:nvPr>
            <p:ph idx="1" type="body"/>
          </p:nvPr>
        </p:nvSpPr>
        <p:spPr>
          <a:xfrm>
            <a:off x="457200" y="1165950"/>
            <a:ext cx="8229600" cy="4526100"/>
          </a:xfrm>
          <a:prstGeom prst="rect">
            <a:avLst/>
          </a:prstGeom>
        </p:spPr>
        <p:txBody>
          <a:bodyPr anchorCtr="0" anchor="t" bIns="91425" lIns="91425" rIns="91425" tIns="91425">
            <a:noAutofit/>
          </a:bodyPr>
          <a:lstStyle/>
          <a:p>
            <a:pPr indent="0" lvl="0" marL="0" rtl="0">
              <a:spcBef>
                <a:spcPts val="0"/>
              </a:spcBef>
              <a:buNone/>
            </a:pPr>
            <a:r>
              <a:rPr lang="en-US" sz="2800"/>
              <a:t>Narrative/Assumptions</a:t>
            </a:r>
          </a:p>
          <a:p>
            <a:pPr indent="-406400" lvl="0" marL="457200" rtl="0">
              <a:spcBef>
                <a:spcPts val="0"/>
              </a:spcBef>
              <a:buSzPct val="100000"/>
            </a:pPr>
            <a:r>
              <a:rPr lang="en-US" sz="2800"/>
              <a:t>Women show less confidence with equations (but it’s the least popular overall!)</a:t>
            </a:r>
          </a:p>
          <a:p>
            <a:pPr indent="-406400" lvl="0" marL="457200" rtl="0">
              <a:spcBef>
                <a:spcPts val="0"/>
              </a:spcBef>
              <a:buSzPct val="100000"/>
            </a:pPr>
            <a:r>
              <a:rPr lang="en-US" sz="2800"/>
              <a:t>Black and Latino have lower success/retention, but report high confidence:</a:t>
            </a:r>
          </a:p>
          <a:p>
            <a:pPr indent="-342900" lvl="1" marL="914400" rtl="0">
              <a:spcBef>
                <a:spcPts val="0"/>
              </a:spcBef>
              <a:buSzPct val="100000"/>
            </a:pPr>
            <a:r>
              <a:rPr lang="en-US" sz="1800"/>
              <a:t>Are these students trying to “overcompensate” (pp.16 - 17 black, latino, males as most confident)</a:t>
            </a:r>
          </a:p>
          <a:p>
            <a:pPr indent="-342900" lvl="1" marL="914400" rtl="0">
              <a:spcBef>
                <a:spcPts val="0"/>
              </a:spcBef>
              <a:buSzPct val="100000"/>
            </a:pPr>
            <a:r>
              <a:rPr lang="en-US" sz="1800"/>
              <a:t>related to social/cultural pressures to be strong</a:t>
            </a:r>
          </a:p>
          <a:p>
            <a:pPr indent="-342900" lvl="1" marL="914400" rtl="0">
              <a:spcBef>
                <a:spcPts val="0"/>
              </a:spcBef>
              <a:buSzPct val="100000"/>
            </a:pPr>
            <a:r>
              <a:rPr lang="en-US" sz="1800"/>
              <a:t>Stereotype threat: fear of confirming stereotypes (Steele, Shih, Pittinsky et al.)</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74637"/>
            <a:ext cx="8229600" cy="1143000"/>
          </a:xfrm>
          <a:prstGeom prst="rect">
            <a:avLst/>
          </a:prstGeom>
        </p:spPr>
        <p:txBody>
          <a:bodyPr anchorCtr="0" anchor="ctr" bIns="91425" lIns="91425" rIns="91425" tIns="91425">
            <a:noAutofit/>
          </a:bodyPr>
          <a:lstStyle/>
          <a:p>
            <a:pPr lvl="0">
              <a:spcBef>
                <a:spcPts val="0"/>
              </a:spcBef>
              <a:buNone/>
            </a:pPr>
            <a:r>
              <a:rPr lang="en-US"/>
              <a:t>Recommendations</a:t>
            </a:r>
          </a:p>
        </p:txBody>
      </p:sp>
      <p:sp>
        <p:nvSpPr>
          <p:cNvPr id="120" name="Shape 120"/>
          <p:cNvSpPr txBox="1"/>
          <p:nvPr>
            <p:ph idx="1" type="body"/>
          </p:nvPr>
        </p:nvSpPr>
        <p:spPr>
          <a:xfrm>
            <a:off x="457200" y="1600200"/>
            <a:ext cx="8229600" cy="4526100"/>
          </a:xfrm>
          <a:prstGeom prst="rect">
            <a:avLst/>
          </a:prstGeom>
        </p:spPr>
        <p:txBody>
          <a:bodyPr anchorCtr="0" anchor="t" bIns="91425" lIns="91425" rIns="91425" tIns="91425">
            <a:noAutofit/>
          </a:bodyPr>
          <a:lstStyle/>
          <a:p>
            <a:pPr indent="-228600" lvl="0" marL="457200" rtl="0">
              <a:spcBef>
                <a:spcPts val="0"/>
              </a:spcBef>
            </a:pPr>
            <a:r>
              <a:rPr lang="en-US"/>
              <a:t>PBC could provide support for college-level discussions of data AND include more than just self-reporting</a:t>
            </a:r>
          </a:p>
          <a:p>
            <a:pPr indent="-228600" lvl="1" marL="914400" rtl="0">
              <a:spcBef>
                <a:spcPts val="0"/>
              </a:spcBef>
            </a:pPr>
            <a:r>
              <a:rPr lang="en-US"/>
              <a:t>Surface assumptions and narratives surrounding gaps</a:t>
            </a:r>
          </a:p>
          <a:p>
            <a:pPr indent="-228600" lvl="0" marL="457200" rtl="0">
              <a:spcBef>
                <a:spcPts val="0"/>
              </a:spcBef>
            </a:pPr>
            <a:r>
              <a:rPr lang="en-US"/>
              <a:t>PBC could request PD to address disparities</a:t>
            </a:r>
          </a:p>
          <a:p>
            <a:pPr indent="-228600" lvl="0" marL="457200" rtl="0">
              <a:spcBef>
                <a:spcPts val="0"/>
              </a:spcBef>
            </a:pPr>
            <a:r>
              <a:rPr lang="en-US"/>
              <a:t>Incorporate Equity-minded data discussions into Program Review and Planning</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