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9144000"/>
  <p:notesSz cx="6858000" cy="9144000"/>
  <p:embeddedFontLst>
    <p:embeddedFont>
      <p:font typeface="Roboto Slab"/>
      <p:regular r:id="rId15"/>
      <p:bold r:id="rId16"/>
    </p:embeddedFont>
    <p:embeddedFont>
      <p:font typeface="Robo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font" Target="fonts/Roboto-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RobotoSlab-regular.fntdata"/><Relationship Id="rId14" Type="http://schemas.openxmlformats.org/officeDocument/2006/relationships/slide" Target="slides/slide10.xml"/><Relationship Id="rId17" Type="http://schemas.openxmlformats.org/officeDocument/2006/relationships/font" Target="fonts/Roboto-regular.fntdata"/><Relationship Id="rId16" Type="http://schemas.openxmlformats.org/officeDocument/2006/relationships/font" Target="fonts/RobotoSlab-bold.fntdata"/><Relationship Id="rId5" Type="http://schemas.openxmlformats.org/officeDocument/2006/relationships/slide" Target="slides/slide1.xml"/><Relationship Id="rId19" Type="http://schemas.openxmlformats.org/officeDocument/2006/relationships/font" Target="fonts/Roboto-italic.fntdata"/><Relationship Id="rId6" Type="http://schemas.openxmlformats.org/officeDocument/2006/relationships/slide" Target="slides/slide2.xml"/><Relationship Id="rId18" Type="http://schemas.openxmlformats.org/officeDocument/2006/relationships/font" Target="fonts/Roboto-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 name="Shape 65"/>
        <p:cNvGrpSpPr/>
        <p:nvPr/>
      </p:nvGrpSpPr>
      <p:grpSpPr>
        <a:xfrm>
          <a:off x="0" y="0"/>
          <a:ext cx="0" cy="0"/>
          <a:chOff x="0" y="0"/>
          <a:chExt cx="0" cy="0"/>
        </a:xfrm>
      </p:grpSpPr>
      <p:sp>
        <p:nvSpPr>
          <p:cNvPr id="66" name="Shape 6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67" name="Shape 6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23" name="Shape 12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 name="Shape 71"/>
        <p:cNvGrpSpPr/>
        <p:nvPr/>
      </p:nvGrpSpPr>
      <p:grpSpPr>
        <a:xfrm>
          <a:off x="0" y="0"/>
          <a:ext cx="0" cy="0"/>
          <a:chOff x="0" y="0"/>
          <a:chExt cx="0" cy="0"/>
        </a:xfrm>
      </p:grpSpPr>
      <p:sp>
        <p:nvSpPr>
          <p:cNvPr id="72" name="Shape 7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73" name="Shape 7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 name="Shape 77"/>
        <p:cNvGrpSpPr/>
        <p:nvPr/>
      </p:nvGrpSpPr>
      <p:grpSpPr>
        <a:xfrm>
          <a:off x="0" y="0"/>
          <a:ext cx="0" cy="0"/>
          <a:chOff x="0" y="0"/>
          <a:chExt cx="0" cy="0"/>
        </a:xfrm>
      </p:grpSpPr>
      <p:sp>
        <p:nvSpPr>
          <p:cNvPr id="78" name="Shape 7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79" name="Shape 7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203200" lvl="0" marL="342900">
              <a:lnSpc>
                <a:spcPct val="80000"/>
              </a:lnSpc>
              <a:spcBef>
                <a:spcPts val="0"/>
              </a:spcBef>
              <a:buClr>
                <a:schemeClr val="dk1"/>
              </a:buClr>
              <a:buSzPct val="100000"/>
              <a:buFont typeface="Calibri"/>
              <a:buChar char="•"/>
            </a:pPr>
            <a:r>
              <a:rPr b="1" lang="en-US" sz="1000">
                <a:solidFill>
                  <a:schemeClr val="dk1"/>
                </a:solidFill>
                <a:latin typeface="Calibri"/>
                <a:ea typeface="Calibri"/>
                <a:cs typeface="Calibri"/>
                <a:sym typeface="Calibri"/>
              </a:rPr>
              <a:t>Color-conscious (as opposed to color-blind) in a critical sense.</a:t>
            </a:r>
            <a:r>
              <a:rPr lang="en-US" sz="1000">
                <a:solidFill>
                  <a:schemeClr val="dk1"/>
                </a:solidFill>
                <a:latin typeface="Calibri"/>
                <a:ea typeface="Calibri"/>
                <a:cs typeface="Calibri"/>
                <a:sym typeface="Calibri"/>
              </a:rPr>
              <a:t> </a:t>
            </a:r>
          </a:p>
          <a:p>
            <a:pPr indent="-171450" lvl="1" marL="742950">
              <a:lnSpc>
                <a:spcPct val="80000"/>
              </a:lnSpc>
              <a:spcBef>
                <a:spcPts val="0"/>
              </a:spcBef>
              <a:buClr>
                <a:schemeClr val="dk1"/>
              </a:buClr>
              <a:buSzPct val="100000"/>
              <a:buFont typeface="Calibri"/>
              <a:buChar char="–"/>
            </a:pPr>
            <a:r>
              <a:rPr lang="en-US" sz="1000">
                <a:solidFill>
                  <a:schemeClr val="dk1"/>
                </a:solidFill>
                <a:latin typeface="Calibri"/>
                <a:ea typeface="Calibri"/>
                <a:cs typeface="Calibri"/>
                <a:sym typeface="Calibri"/>
              </a:rPr>
              <a:t>Being color-conscious means noticing and questioning patterns of educational outcomes that reveal unexplainable differences in outcomes for minoritized students (Gillborn 2005); it means viewing inequalities in the context of a history of exclusion, discrimination, and educational apartheid.</a:t>
            </a:r>
          </a:p>
          <a:p>
            <a:pPr indent="-203200" lvl="0" marL="342900">
              <a:lnSpc>
                <a:spcPct val="80000"/>
              </a:lnSpc>
              <a:spcBef>
                <a:spcPts val="304"/>
              </a:spcBef>
              <a:buClr>
                <a:schemeClr val="dk1"/>
              </a:buClr>
              <a:buSzPct val="100000"/>
              <a:buFont typeface="Calibri"/>
              <a:buChar char="•"/>
            </a:pPr>
            <a:r>
              <a:rPr b="1" lang="en-US" sz="1000">
                <a:solidFill>
                  <a:schemeClr val="dk1"/>
                </a:solidFill>
                <a:latin typeface="Calibri"/>
                <a:ea typeface="Calibri"/>
                <a:cs typeface="Calibri"/>
                <a:sym typeface="Calibri"/>
              </a:rPr>
              <a:t>Aware that beliefs, expectations, and practices assumed to be neutral can have outcomes that are racially disadvantageous. </a:t>
            </a:r>
          </a:p>
          <a:p>
            <a:pPr indent="-171450" lvl="1" marL="742950">
              <a:lnSpc>
                <a:spcPct val="80000"/>
              </a:lnSpc>
              <a:spcBef>
                <a:spcPts val="304"/>
              </a:spcBef>
              <a:buClr>
                <a:schemeClr val="dk1"/>
              </a:buClr>
              <a:buSzPct val="100000"/>
              <a:buFont typeface="Calibri"/>
              <a:buChar char="–"/>
            </a:pPr>
            <a:r>
              <a:rPr lang="en-US" sz="1000">
                <a:solidFill>
                  <a:schemeClr val="dk1"/>
                </a:solidFill>
                <a:latin typeface="Calibri"/>
                <a:ea typeface="Calibri"/>
                <a:cs typeface="Calibri"/>
                <a:sym typeface="Calibri"/>
              </a:rPr>
              <a:t>Racial disadvantage is created when unequal outcomes are attributed to students’ cultural predispositions or when practices are based on stereotypical assumptions about the capacity, aspirations, or motives of minoritized populations (Bensimon 2012).</a:t>
            </a:r>
          </a:p>
          <a:p>
            <a:pPr indent="-203200" lvl="0" marL="342900">
              <a:lnSpc>
                <a:spcPct val="80000"/>
              </a:lnSpc>
              <a:spcBef>
                <a:spcPts val="304"/>
              </a:spcBef>
              <a:buClr>
                <a:schemeClr val="dk1"/>
              </a:buClr>
              <a:buSzPct val="100000"/>
              <a:buFont typeface="Calibri"/>
              <a:buChar char="•"/>
            </a:pPr>
            <a:r>
              <a:rPr b="1" lang="en-US" sz="1000">
                <a:solidFill>
                  <a:schemeClr val="dk1"/>
                </a:solidFill>
                <a:latin typeface="Calibri"/>
                <a:ea typeface="Calibri"/>
                <a:cs typeface="Calibri"/>
                <a:sym typeface="Calibri"/>
              </a:rPr>
              <a:t>Willing to assume responsibility for the elimination of inequality.</a:t>
            </a:r>
            <a:r>
              <a:rPr lang="en-US" sz="1000">
                <a:solidFill>
                  <a:schemeClr val="dk1"/>
                </a:solidFill>
                <a:latin typeface="Calibri"/>
                <a:ea typeface="Calibri"/>
                <a:cs typeface="Calibri"/>
                <a:sym typeface="Calibri"/>
              </a:rPr>
              <a:t> </a:t>
            </a:r>
          </a:p>
          <a:p>
            <a:pPr indent="-171450" lvl="1" marL="742950">
              <a:lnSpc>
                <a:spcPct val="80000"/>
              </a:lnSpc>
              <a:spcBef>
                <a:spcPts val="304"/>
              </a:spcBef>
              <a:buClr>
                <a:schemeClr val="dk1"/>
              </a:buClr>
              <a:buSzPct val="100000"/>
              <a:buFont typeface="Calibri"/>
              <a:buChar char="–"/>
            </a:pPr>
            <a:r>
              <a:rPr lang="en-US" sz="1000">
                <a:solidFill>
                  <a:schemeClr val="dk1"/>
                </a:solidFill>
                <a:latin typeface="Calibri"/>
                <a:ea typeface="Calibri"/>
                <a:cs typeface="Calibri"/>
                <a:sym typeface="Calibri"/>
              </a:rPr>
              <a:t>Rather than viewing inequalities as a natural catastrophe (Coates 2015), equity-minded individuals allow for the possibility that inequalities might be created or exacerbated by taken-for-granted practices and policies, inadequate knowledge, a lack of cultural know-how, or the absence of institutional support—all of which can be changed.</a:t>
            </a:r>
          </a:p>
          <a:p>
            <a:pPr indent="-203200" lvl="0" marL="342900">
              <a:lnSpc>
                <a:spcPct val="80000"/>
              </a:lnSpc>
              <a:spcBef>
                <a:spcPts val="304"/>
              </a:spcBef>
              <a:spcAft>
                <a:spcPts val="1600"/>
              </a:spcAft>
              <a:buClr>
                <a:schemeClr val="dk1"/>
              </a:buClr>
              <a:buSzPct val="100000"/>
              <a:buFont typeface="Calibri"/>
              <a:buChar char="•"/>
            </a:pPr>
            <a:r>
              <a:rPr b="1" lang="en-US" sz="1000">
                <a:solidFill>
                  <a:schemeClr val="dk1"/>
                </a:solidFill>
                <a:latin typeface="Calibri"/>
                <a:ea typeface="Calibri"/>
                <a:cs typeface="Calibri"/>
                <a:sym typeface="Calibri"/>
              </a:rPr>
              <a:t>Aware that while racism is not always overt, racialized patterns nevertheless permeate policies and practices in higher education institutions.</a:t>
            </a:r>
            <a:r>
              <a:rPr lang="en-US" sz="1000">
                <a:solidFill>
                  <a:schemeClr val="dk1"/>
                </a:solidFill>
                <a:latin typeface="Calibri"/>
                <a:ea typeface="Calibri"/>
                <a:cs typeface="Calibri"/>
                <a:sym typeface="Calibri"/>
              </a:rPr>
              <a:t> </a:t>
            </a:r>
          </a:p>
          <a:p>
            <a:pPr indent="-171450" lvl="1" marL="742950">
              <a:lnSpc>
                <a:spcPct val="80000"/>
              </a:lnSpc>
              <a:spcBef>
                <a:spcPts val="304"/>
              </a:spcBef>
              <a:spcAft>
                <a:spcPts val="1600"/>
              </a:spcAft>
              <a:buClr>
                <a:schemeClr val="dk1"/>
              </a:buClr>
              <a:buSzPct val="100000"/>
              <a:buFont typeface="Calibri"/>
              <a:buChar char="–"/>
            </a:pPr>
            <a:r>
              <a:rPr lang="en-US" sz="1000">
                <a:solidFill>
                  <a:schemeClr val="dk1"/>
                </a:solidFill>
                <a:latin typeface="Calibri"/>
                <a:ea typeface="Calibri"/>
                <a:cs typeface="Calibri"/>
                <a:sym typeface="Calibri"/>
              </a:rPr>
              <a:t>When policies have a disproportionate impact on students of color, they have the effect of maintaining racial hierarchies.</a:t>
            </a:r>
          </a:p>
          <a:p>
            <a:pPr lvl="0">
              <a:spcBef>
                <a:spcPts val="0"/>
              </a:spcBef>
              <a:buNone/>
            </a:pPr>
            <a:r>
              <a:t/>
            </a:r>
            <a:endParaRPr sz="1000"/>
          </a:p>
        </p:txBody>
      </p:sp>
      <p:sp>
        <p:nvSpPr>
          <p:cNvPr id="86" name="Shape 8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93" name="Shape 9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99" name="Shape 9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3" name="Shape 103"/>
        <p:cNvGrpSpPr/>
        <p:nvPr/>
      </p:nvGrpSpPr>
      <p:grpSpPr>
        <a:xfrm>
          <a:off x="0" y="0"/>
          <a:ext cx="0" cy="0"/>
          <a:chOff x="0" y="0"/>
          <a:chExt cx="0" cy="0"/>
        </a:xfrm>
      </p:grpSpPr>
      <p:sp>
        <p:nvSpPr>
          <p:cNvPr id="104" name="Shape 104"/>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05" name="Shape 10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a:off x="1524800" y="896807"/>
            <a:ext cx="1081625" cy="1499895"/>
          </a:xfrm>
          <a:custGeom>
            <a:pathLst>
              <a:path extrusionOk="0" h="44998" w="43265">
                <a:moveTo>
                  <a:pt x="0" y="44998"/>
                </a:moveTo>
                <a:lnTo>
                  <a:pt x="0" y="0"/>
                </a:lnTo>
                <a:lnTo>
                  <a:pt x="43265" y="0"/>
                </a:lnTo>
              </a:path>
            </a:pathLst>
          </a:custGeom>
          <a:noFill/>
          <a:ln cap="flat" cmpd="sng" w="28575">
            <a:solidFill>
              <a:schemeClr val="accent5"/>
            </a:solidFill>
            <a:prstDash val="solid"/>
            <a:miter/>
            <a:headEnd len="med" w="med" type="none"/>
            <a:tailEnd len="med" w="med" type="none"/>
          </a:ln>
        </p:spPr>
      </p:sp>
      <p:sp>
        <p:nvSpPr>
          <p:cNvPr id="11" name="Shape 11"/>
          <p:cNvSpPr/>
          <p:nvPr/>
        </p:nvSpPr>
        <p:spPr>
          <a:xfrm rot="10800000">
            <a:off x="6537562" y="4457270"/>
            <a:ext cx="1081625" cy="1499895"/>
          </a:xfrm>
          <a:custGeom>
            <a:pathLst>
              <a:path extrusionOk="0" h="44998" w="43265">
                <a:moveTo>
                  <a:pt x="0" y="44998"/>
                </a:moveTo>
                <a:lnTo>
                  <a:pt x="0" y="0"/>
                </a:lnTo>
                <a:lnTo>
                  <a:pt x="43265" y="0"/>
                </a:lnTo>
              </a:path>
            </a:pathLst>
          </a:custGeom>
          <a:noFill/>
          <a:ln cap="flat" cmpd="sng" w="28575">
            <a:solidFill>
              <a:schemeClr val="accent5"/>
            </a:solidFill>
            <a:prstDash val="solid"/>
            <a:miter/>
            <a:headEnd len="med" w="med" type="none"/>
            <a:tailEnd len="med" w="med" type="none"/>
          </a:ln>
        </p:spPr>
      </p:sp>
      <p:cxnSp>
        <p:nvCxnSpPr>
          <p:cNvPr id="12" name="Shape 12"/>
          <p:cNvCxnSpPr/>
          <p:nvPr/>
        </p:nvCxnSpPr>
        <p:spPr>
          <a:xfrm>
            <a:off x="4359601" y="3756618"/>
            <a:ext cx="424800" cy="0"/>
          </a:xfrm>
          <a:prstGeom prst="straightConnector1">
            <a:avLst/>
          </a:prstGeom>
          <a:noFill/>
          <a:ln cap="flat" cmpd="sng" w="38100">
            <a:solidFill>
              <a:schemeClr val="accent4"/>
            </a:solidFill>
            <a:prstDash val="solid"/>
            <a:round/>
            <a:headEnd len="med" w="med" type="none"/>
            <a:tailEnd len="med" w="med" type="none"/>
          </a:ln>
        </p:spPr>
      </p:cxnSp>
      <p:sp>
        <p:nvSpPr>
          <p:cNvPr id="13" name="Shape 13"/>
          <p:cNvSpPr txBox="1"/>
          <p:nvPr>
            <p:ph type="ctrTitle"/>
          </p:nvPr>
        </p:nvSpPr>
        <p:spPr>
          <a:xfrm>
            <a:off x="1680301" y="1585233"/>
            <a:ext cx="5783400" cy="1943100"/>
          </a:xfrm>
          <a:prstGeom prst="rect">
            <a:avLst/>
          </a:prstGeom>
        </p:spPr>
        <p:txBody>
          <a:bodyPr anchorCtr="0" anchor="b" bIns="91425" lIns="91425" rIns="91425" tIns="91425"/>
          <a:lstStyle>
            <a:lvl1pPr lvl="0" algn="ctr">
              <a:spcBef>
                <a:spcPts val="0"/>
              </a:spcBef>
              <a:buSzPct val="100000"/>
              <a:defRPr sz="4000"/>
            </a:lvl1pPr>
            <a:lvl2pPr lvl="1" algn="ctr">
              <a:spcBef>
                <a:spcPts val="0"/>
              </a:spcBef>
              <a:buSzPct val="100000"/>
              <a:defRPr sz="4000"/>
            </a:lvl2pPr>
            <a:lvl3pPr lvl="2" algn="ctr">
              <a:spcBef>
                <a:spcPts val="0"/>
              </a:spcBef>
              <a:buSzPct val="100000"/>
              <a:defRPr sz="4000"/>
            </a:lvl3pPr>
            <a:lvl4pPr lvl="3" algn="ctr">
              <a:spcBef>
                <a:spcPts val="0"/>
              </a:spcBef>
              <a:buSzPct val="100000"/>
              <a:defRPr sz="4000"/>
            </a:lvl4pPr>
            <a:lvl5pPr lvl="4" algn="ctr">
              <a:spcBef>
                <a:spcPts val="0"/>
              </a:spcBef>
              <a:buSzPct val="100000"/>
              <a:defRPr sz="4000"/>
            </a:lvl5pPr>
            <a:lvl6pPr lvl="5" algn="ctr">
              <a:spcBef>
                <a:spcPts val="0"/>
              </a:spcBef>
              <a:buSzPct val="100000"/>
              <a:defRPr sz="4000"/>
            </a:lvl6pPr>
            <a:lvl7pPr lvl="6" algn="ctr">
              <a:spcBef>
                <a:spcPts val="0"/>
              </a:spcBef>
              <a:buSzPct val="100000"/>
              <a:defRPr sz="4000"/>
            </a:lvl7pPr>
            <a:lvl8pPr lvl="7" algn="ctr">
              <a:spcBef>
                <a:spcPts val="0"/>
              </a:spcBef>
              <a:buSzPct val="100000"/>
              <a:defRPr sz="4000"/>
            </a:lvl8pPr>
            <a:lvl9pPr lvl="8" algn="ctr">
              <a:spcBef>
                <a:spcPts val="0"/>
              </a:spcBef>
              <a:buSzPct val="100000"/>
              <a:defRPr sz="4000"/>
            </a:lvl9pPr>
          </a:lstStyle>
          <a:p/>
        </p:txBody>
      </p:sp>
      <p:sp>
        <p:nvSpPr>
          <p:cNvPr id="14" name="Shape 14"/>
          <p:cNvSpPr txBox="1"/>
          <p:nvPr>
            <p:ph idx="1" type="subTitle"/>
          </p:nvPr>
        </p:nvSpPr>
        <p:spPr>
          <a:xfrm>
            <a:off x="1680301" y="4065933"/>
            <a:ext cx="5783400" cy="1212000"/>
          </a:xfrm>
          <a:prstGeom prst="rect">
            <a:avLst/>
          </a:prstGeom>
        </p:spPr>
        <p:txBody>
          <a:bodyPr anchorCtr="0" anchor="t" bIns="91425" lIns="91425" rIns="91425" tIns="91425"/>
          <a:lstStyle>
            <a:lvl1pPr lvl="0"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2" name="Shape 52"/>
        <p:cNvGrpSpPr/>
        <p:nvPr/>
      </p:nvGrpSpPr>
      <p:grpSpPr>
        <a:xfrm>
          <a:off x="0" y="0"/>
          <a:ext cx="0" cy="0"/>
          <a:chOff x="0" y="0"/>
          <a:chExt cx="0" cy="0"/>
        </a:xfrm>
      </p:grpSpPr>
      <p:sp>
        <p:nvSpPr>
          <p:cNvPr id="53" name="Shape 53"/>
          <p:cNvSpPr/>
          <p:nvPr/>
        </p:nvSpPr>
        <p:spPr>
          <a:xfrm>
            <a:off x="150" y="6769100"/>
            <a:ext cx="9143700" cy="88800"/>
          </a:xfrm>
          <a:prstGeom prst="rect">
            <a:avLst/>
          </a:prstGeom>
          <a:solidFill>
            <a:schemeClr val="accent4"/>
          </a:solidFill>
          <a:ln>
            <a:noFill/>
          </a:ln>
        </p:spPr>
        <p:txBody>
          <a:bodyPr anchorCtr="0" anchor="ctr" bIns="91425" lIns="91425" rIns="91425" tIns="91425">
            <a:noAutofit/>
          </a:bodyPr>
          <a:lstStyle/>
          <a:p>
            <a:pPr lvl="0">
              <a:spcBef>
                <a:spcPts val="0"/>
              </a:spcBef>
              <a:buNone/>
            </a:pPr>
            <a:r>
              <a:t/>
            </a:r>
            <a:endParaRPr/>
          </a:p>
        </p:txBody>
      </p:sp>
      <p:sp>
        <p:nvSpPr>
          <p:cNvPr id="54" name="Shape 54"/>
          <p:cNvSpPr txBox="1"/>
          <p:nvPr>
            <p:ph type="title"/>
          </p:nvPr>
        </p:nvSpPr>
        <p:spPr>
          <a:xfrm>
            <a:off x="387900" y="1536600"/>
            <a:ext cx="8368200" cy="2051100"/>
          </a:xfrm>
          <a:prstGeom prst="rect">
            <a:avLst/>
          </a:prstGeom>
        </p:spPr>
        <p:txBody>
          <a:bodyPr anchorCtr="0" anchor="ctr" bIns="91425" lIns="91425" rIns="91425" tIns="91425"/>
          <a:lstStyle>
            <a:lvl1pPr lvl="0" algn="ctr">
              <a:spcBef>
                <a:spcPts val="0"/>
              </a:spcBef>
              <a:buClr>
                <a:schemeClr val="accent5"/>
              </a:buClr>
              <a:buSzPct val="100000"/>
              <a:defRPr sz="13000">
                <a:solidFill>
                  <a:schemeClr val="accent5"/>
                </a:solidFill>
              </a:defRPr>
            </a:lvl1pPr>
            <a:lvl2pPr lvl="1" algn="ctr">
              <a:spcBef>
                <a:spcPts val="0"/>
              </a:spcBef>
              <a:buClr>
                <a:schemeClr val="accent5"/>
              </a:buClr>
              <a:buSzPct val="100000"/>
              <a:defRPr sz="13000">
                <a:solidFill>
                  <a:schemeClr val="accent5"/>
                </a:solidFill>
              </a:defRPr>
            </a:lvl2pPr>
            <a:lvl3pPr lvl="2" algn="ctr">
              <a:spcBef>
                <a:spcPts val="0"/>
              </a:spcBef>
              <a:buClr>
                <a:schemeClr val="accent5"/>
              </a:buClr>
              <a:buSzPct val="100000"/>
              <a:defRPr sz="13000">
                <a:solidFill>
                  <a:schemeClr val="accent5"/>
                </a:solidFill>
              </a:defRPr>
            </a:lvl3pPr>
            <a:lvl4pPr lvl="3" algn="ctr">
              <a:spcBef>
                <a:spcPts val="0"/>
              </a:spcBef>
              <a:buClr>
                <a:schemeClr val="accent5"/>
              </a:buClr>
              <a:buSzPct val="100000"/>
              <a:defRPr sz="13000">
                <a:solidFill>
                  <a:schemeClr val="accent5"/>
                </a:solidFill>
              </a:defRPr>
            </a:lvl4pPr>
            <a:lvl5pPr lvl="4" algn="ctr">
              <a:spcBef>
                <a:spcPts val="0"/>
              </a:spcBef>
              <a:buClr>
                <a:schemeClr val="accent5"/>
              </a:buClr>
              <a:buSzPct val="100000"/>
              <a:defRPr sz="13000">
                <a:solidFill>
                  <a:schemeClr val="accent5"/>
                </a:solidFill>
              </a:defRPr>
            </a:lvl5pPr>
            <a:lvl6pPr lvl="5" algn="ctr">
              <a:spcBef>
                <a:spcPts val="0"/>
              </a:spcBef>
              <a:buClr>
                <a:schemeClr val="accent5"/>
              </a:buClr>
              <a:buSzPct val="100000"/>
              <a:defRPr sz="13000">
                <a:solidFill>
                  <a:schemeClr val="accent5"/>
                </a:solidFill>
              </a:defRPr>
            </a:lvl6pPr>
            <a:lvl7pPr lvl="6" algn="ctr">
              <a:spcBef>
                <a:spcPts val="0"/>
              </a:spcBef>
              <a:buClr>
                <a:schemeClr val="accent5"/>
              </a:buClr>
              <a:buSzPct val="100000"/>
              <a:defRPr sz="13000">
                <a:solidFill>
                  <a:schemeClr val="accent5"/>
                </a:solidFill>
              </a:defRPr>
            </a:lvl7pPr>
            <a:lvl8pPr lvl="7" algn="ctr">
              <a:spcBef>
                <a:spcPts val="0"/>
              </a:spcBef>
              <a:buClr>
                <a:schemeClr val="accent5"/>
              </a:buClr>
              <a:buSzPct val="100000"/>
              <a:defRPr sz="13000">
                <a:solidFill>
                  <a:schemeClr val="accent5"/>
                </a:solidFill>
              </a:defRPr>
            </a:lvl8pPr>
            <a:lvl9pPr lvl="8" algn="ctr">
              <a:spcBef>
                <a:spcPts val="0"/>
              </a:spcBef>
              <a:buClr>
                <a:schemeClr val="accent5"/>
              </a:buClr>
              <a:buSzPct val="100000"/>
              <a:defRPr sz="13000">
                <a:solidFill>
                  <a:schemeClr val="accent5"/>
                </a:solidFill>
              </a:defRPr>
            </a:lvl9pPr>
          </a:lstStyle>
          <a:p/>
        </p:txBody>
      </p:sp>
      <p:sp>
        <p:nvSpPr>
          <p:cNvPr id="55" name="Shape 55"/>
          <p:cNvSpPr txBox="1"/>
          <p:nvPr>
            <p:ph idx="1" type="body"/>
          </p:nvPr>
        </p:nvSpPr>
        <p:spPr>
          <a:xfrm>
            <a:off x="387900" y="3892600"/>
            <a:ext cx="8368200" cy="14289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6" name="Shape 56"/>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9" name="Shape 59"/>
        <p:cNvGrpSpPr/>
        <p:nvPr/>
      </p:nvGrpSpPr>
      <p:grpSpPr>
        <a:xfrm>
          <a:off x="0" y="0"/>
          <a:ext cx="0" cy="0"/>
          <a:chOff x="0" y="0"/>
          <a:chExt cx="0" cy="0"/>
        </a:xfrm>
      </p:grpSpPr>
      <p:sp>
        <p:nvSpPr>
          <p:cNvPr id="60" name="Shape 60"/>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61" name="Shape 61"/>
          <p:cNvSpPr txBox="1"/>
          <p:nvPr>
            <p:ph idx="1" type="body"/>
          </p:nvPr>
        </p:nvSpPr>
        <p:spPr>
          <a:xfrm>
            <a:off x="457200" y="1600200"/>
            <a:ext cx="8229600" cy="4526100"/>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62" name="Shape 62"/>
          <p:cNvSpPr txBox="1"/>
          <p:nvPr>
            <p:ph idx="10" type="dt"/>
          </p:nvPr>
        </p:nvSpPr>
        <p:spPr>
          <a:xfrm>
            <a:off x="457200" y="6356350"/>
            <a:ext cx="21336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3" name="Shape 63"/>
          <p:cNvSpPr txBox="1"/>
          <p:nvPr>
            <p:ph idx="11" type="ftr"/>
          </p:nvPr>
        </p:nvSpPr>
        <p:spPr>
          <a:xfrm>
            <a:off x="3124200" y="6356350"/>
            <a:ext cx="28956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4" name="Shape 64"/>
          <p:cNvSpPr txBox="1"/>
          <p:nvPr>
            <p:ph idx="12" type="sldNum"/>
          </p:nvPr>
        </p:nvSpPr>
        <p:spPr>
          <a:xfrm>
            <a:off x="6553200" y="6356350"/>
            <a:ext cx="21336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6" name="Shape 16"/>
        <p:cNvGrpSpPr/>
        <p:nvPr/>
      </p:nvGrpSpPr>
      <p:grpSpPr>
        <a:xfrm>
          <a:off x="0" y="0"/>
          <a:ext cx="0" cy="0"/>
          <a:chOff x="0" y="0"/>
          <a:chExt cx="0" cy="0"/>
        </a:xfrm>
      </p:grpSpPr>
      <p:cxnSp>
        <p:nvCxnSpPr>
          <p:cNvPr id="17" name="Shape 17"/>
          <p:cNvCxnSpPr/>
          <p:nvPr/>
        </p:nvCxnSpPr>
        <p:spPr>
          <a:xfrm>
            <a:off x="4359601" y="3756618"/>
            <a:ext cx="424800" cy="0"/>
          </a:xfrm>
          <a:prstGeom prst="straightConnector1">
            <a:avLst/>
          </a:prstGeom>
          <a:noFill/>
          <a:ln cap="flat" cmpd="sng" w="38100">
            <a:solidFill>
              <a:schemeClr val="accent4"/>
            </a:solidFill>
            <a:prstDash val="solid"/>
            <a:round/>
            <a:headEnd len="med" w="med" type="none"/>
            <a:tailEnd len="med" w="med" type="none"/>
          </a:ln>
        </p:spPr>
      </p:cxnSp>
      <p:sp>
        <p:nvSpPr>
          <p:cNvPr id="18" name="Shape 18"/>
          <p:cNvSpPr txBox="1"/>
          <p:nvPr>
            <p:ph type="title"/>
          </p:nvPr>
        </p:nvSpPr>
        <p:spPr>
          <a:xfrm>
            <a:off x="480750" y="2353266"/>
            <a:ext cx="8222100" cy="1209900"/>
          </a:xfrm>
          <a:prstGeom prst="rect">
            <a:avLst/>
          </a:prstGeom>
        </p:spPr>
        <p:txBody>
          <a:bodyPr anchorCtr="0" anchor="b" bIns="91425" lIns="91425" rIns="91425" tIns="91425"/>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p:txBody>
      </p:sp>
      <p:sp>
        <p:nvSpPr>
          <p:cNvPr id="19" name="Shape 19"/>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0" name="Shape 20"/>
        <p:cNvGrpSpPr/>
        <p:nvPr/>
      </p:nvGrpSpPr>
      <p:grpSpPr>
        <a:xfrm>
          <a:off x="0" y="0"/>
          <a:ext cx="0" cy="0"/>
          <a:chOff x="0" y="0"/>
          <a:chExt cx="0" cy="0"/>
        </a:xfrm>
      </p:grpSpPr>
      <p:cxnSp>
        <p:nvCxnSpPr>
          <p:cNvPr id="21" name="Shape 21"/>
          <p:cNvCxnSpPr/>
          <p:nvPr/>
        </p:nvCxnSpPr>
        <p:spPr>
          <a:xfrm>
            <a:off x="492562" y="1680378"/>
            <a:ext cx="424800" cy="0"/>
          </a:xfrm>
          <a:prstGeom prst="straightConnector1">
            <a:avLst/>
          </a:prstGeom>
          <a:noFill/>
          <a:ln cap="flat" cmpd="sng" w="38100">
            <a:solidFill>
              <a:schemeClr val="accent4"/>
            </a:solidFill>
            <a:prstDash val="solid"/>
            <a:round/>
            <a:headEnd len="med" w="med" type="none"/>
            <a:tailEnd len="med" w="med" type="none"/>
          </a:ln>
        </p:spPr>
      </p:cxnSp>
      <p:sp>
        <p:nvSpPr>
          <p:cNvPr id="22" name="Shape 22"/>
          <p:cNvSpPr txBox="1"/>
          <p:nvPr>
            <p:ph type="title"/>
          </p:nvPr>
        </p:nvSpPr>
        <p:spPr>
          <a:xfrm>
            <a:off x="387900" y="610700"/>
            <a:ext cx="8368200" cy="9147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 type="body"/>
          </p:nvPr>
        </p:nvSpPr>
        <p:spPr>
          <a:xfrm>
            <a:off x="387900" y="1986432"/>
            <a:ext cx="8368200" cy="4105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4" name="Shape 24"/>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5" name="Shape 25"/>
        <p:cNvGrpSpPr/>
        <p:nvPr/>
      </p:nvGrpSpPr>
      <p:grpSpPr>
        <a:xfrm>
          <a:off x="0" y="0"/>
          <a:ext cx="0" cy="0"/>
          <a:chOff x="0" y="0"/>
          <a:chExt cx="0" cy="0"/>
        </a:xfrm>
      </p:grpSpPr>
      <p:cxnSp>
        <p:nvCxnSpPr>
          <p:cNvPr id="26" name="Shape 26"/>
          <p:cNvCxnSpPr/>
          <p:nvPr/>
        </p:nvCxnSpPr>
        <p:spPr>
          <a:xfrm>
            <a:off x="492562" y="1680378"/>
            <a:ext cx="424800" cy="0"/>
          </a:xfrm>
          <a:prstGeom prst="straightConnector1">
            <a:avLst/>
          </a:prstGeom>
          <a:noFill/>
          <a:ln cap="flat" cmpd="sng" w="38100">
            <a:solidFill>
              <a:schemeClr val="accent4"/>
            </a:solidFill>
            <a:prstDash val="solid"/>
            <a:round/>
            <a:headEnd len="med" w="med" type="none"/>
            <a:tailEnd len="med" w="med" type="none"/>
          </a:ln>
        </p:spPr>
      </p:cxnSp>
      <p:sp>
        <p:nvSpPr>
          <p:cNvPr id="27" name="Shape 27"/>
          <p:cNvSpPr txBox="1"/>
          <p:nvPr>
            <p:ph type="title"/>
          </p:nvPr>
        </p:nvSpPr>
        <p:spPr>
          <a:xfrm>
            <a:off x="387900" y="610700"/>
            <a:ext cx="8368200" cy="9147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8" name="Shape 28"/>
          <p:cNvSpPr txBox="1"/>
          <p:nvPr>
            <p:ph idx="1" type="body"/>
          </p:nvPr>
        </p:nvSpPr>
        <p:spPr>
          <a:xfrm>
            <a:off x="387900" y="1986433"/>
            <a:ext cx="3999900" cy="41052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p:nvPr>
            <p:ph idx="2" type="body"/>
          </p:nvPr>
        </p:nvSpPr>
        <p:spPr>
          <a:xfrm>
            <a:off x="4756200" y="1986433"/>
            <a:ext cx="3999900" cy="41052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0" name="Shape 30"/>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1" name="Shape 31"/>
        <p:cNvGrpSpPr/>
        <p:nvPr/>
      </p:nvGrpSpPr>
      <p:grpSpPr>
        <a:xfrm>
          <a:off x="0" y="0"/>
          <a:ext cx="0" cy="0"/>
          <a:chOff x="0" y="0"/>
          <a:chExt cx="0" cy="0"/>
        </a:xfrm>
      </p:grpSpPr>
      <p:sp>
        <p:nvSpPr>
          <p:cNvPr id="32" name="Shape 32"/>
          <p:cNvSpPr txBox="1"/>
          <p:nvPr>
            <p:ph type="title"/>
          </p:nvPr>
        </p:nvSpPr>
        <p:spPr>
          <a:xfrm>
            <a:off x="387900" y="610700"/>
            <a:ext cx="8368200" cy="9147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3" name="Shape 33"/>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4" name="Shape 34"/>
        <p:cNvGrpSpPr/>
        <p:nvPr/>
      </p:nvGrpSpPr>
      <p:grpSpPr>
        <a:xfrm>
          <a:off x="0" y="0"/>
          <a:ext cx="0" cy="0"/>
          <a:chOff x="0" y="0"/>
          <a:chExt cx="0" cy="0"/>
        </a:xfrm>
      </p:grpSpPr>
      <p:cxnSp>
        <p:nvCxnSpPr>
          <p:cNvPr id="35" name="Shape 35"/>
          <p:cNvCxnSpPr/>
          <p:nvPr/>
        </p:nvCxnSpPr>
        <p:spPr>
          <a:xfrm>
            <a:off x="489218" y="1883035"/>
            <a:ext cx="331500" cy="0"/>
          </a:xfrm>
          <a:prstGeom prst="straightConnector1">
            <a:avLst/>
          </a:prstGeom>
          <a:noFill/>
          <a:ln cap="flat" cmpd="sng" w="38100">
            <a:solidFill>
              <a:schemeClr val="accent4"/>
            </a:solidFill>
            <a:prstDash val="solid"/>
            <a:round/>
            <a:headEnd len="med" w="med" type="none"/>
            <a:tailEnd len="med" w="med" type="none"/>
          </a:ln>
        </p:spPr>
      </p:cxnSp>
      <p:sp>
        <p:nvSpPr>
          <p:cNvPr id="36" name="Shape 36"/>
          <p:cNvSpPr txBox="1"/>
          <p:nvPr>
            <p:ph type="title"/>
          </p:nvPr>
        </p:nvSpPr>
        <p:spPr>
          <a:xfrm>
            <a:off x="387900" y="740800"/>
            <a:ext cx="2808000" cy="1007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7" name="Shape 37"/>
          <p:cNvSpPr txBox="1"/>
          <p:nvPr>
            <p:ph idx="1" type="body"/>
          </p:nvPr>
        </p:nvSpPr>
        <p:spPr>
          <a:xfrm>
            <a:off x="387900" y="2125366"/>
            <a:ext cx="2808000" cy="35748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8" name="Shape 38"/>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9" name="Shape 39"/>
        <p:cNvGrpSpPr/>
        <p:nvPr/>
      </p:nvGrpSpPr>
      <p:grpSpPr>
        <a:xfrm>
          <a:off x="0" y="0"/>
          <a:ext cx="0" cy="0"/>
          <a:chOff x="0" y="0"/>
          <a:chExt cx="0" cy="0"/>
        </a:xfrm>
      </p:grpSpPr>
      <p:sp>
        <p:nvSpPr>
          <p:cNvPr id="40" name="Shape 40"/>
          <p:cNvSpPr txBox="1"/>
          <p:nvPr>
            <p:ph type="title"/>
          </p:nvPr>
        </p:nvSpPr>
        <p:spPr>
          <a:xfrm>
            <a:off x="490250" y="701800"/>
            <a:ext cx="5618700" cy="54543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41" name="Shape 41"/>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42" name="Shape 42"/>
        <p:cNvGrpSpPr/>
        <p:nvPr/>
      </p:nvGrpSpPr>
      <p:grpSpPr>
        <a:xfrm>
          <a:off x="0" y="0"/>
          <a:ext cx="0" cy="0"/>
          <a:chOff x="0" y="0"/>
          <a:chExt cx="0" cy="0"/>
        </a:xfrm>
      </p:grpSpPr>
      <p:sp>
        <p:nvSpPr>
          <p:cNvPr id="43" name="Shape 43"/>
          <p:cNvSpPr/>
          <p:nvPr/>
        </p:nvSpPr>
        <p:spPr>
          <a:xfrm>
            <a:off x="4572000" y="-100"/>
            <a:ext cx="4572000" cy="6858000"/>
          </a:xfrm>
          <a:prstGeom prst="rect">
            <a:avLst/>
          </a:prstGeom>
          <a:solidFill>
            <a:schemeClr val="dk2"/>
          </a:solidFill>
          <a:ln>
            <a:noFill/>
          </a:ln>
        </p:spPr>
        <p:txBody>
          <a:bodyPr anchorCtr="0" anchor="ctr" bIns="91425" lIns="91425" rIns="91425" tIns="91425">
            <a:noAutofit/>
          </a:bodyPr>
          <a:lstStyle/>
          <a:p>
            <a:pPr lvl="0">
              <a:spcBef>
                <a:spcPts val="0"/>
              </a:spcBef>
              <a:buNone/>
            </a:pPr>
            <a:r>
              <a:t/>
            </a:r>
            <a:endParaRPr/>
          </a:p>
        </p:txBody>
      </p:sp>
      <p:cxnSp>
        <p:nvCxnSpPr>
          <p:cNvPr id="44" name="Shape 44"/>
          <p:cNvCxnSpPr/>
          <p:nvPr/>
        </p:nvCxnSpPr>
        <p:spPr>
          <a:xfrm>
            <a:off x="5029675" y="5994004"/>
            <a:ext cx="540900" cy="0"/>
          </a:xfrm>
          <a:prstGeom prst="straightConnector1">
            <a:avLst/>
          </a:prstGeom>
          <a:noFill/>
          <a:ln cap="flat" cmpd="sng" w="38100">
            <a:solidFill>
              <a:schemeClr val="accent5"/>
            </a:solidFill>
            <a:prstDash val="solid"/>
            <a:round/>
            <a:headEnd len="med" w="med" type="none"/>
            <a:tailEnd len="med" w="med" type="none"/>
          </a:ln>
        </p:spPr>
      </p:cxnSp>
      <p:sp>
        <p:nvSpPr>
          <p:cNvPr id="45" name="Shape 45"/>
          <p:cNvSpPr txBox="1"/>
          <p:nvPr>
            <p:ph type="title"/>
          </p:nvPr>
        </p:nvSpPr>
        <p:spPr>
          <a:xfrm>
            <a:off x="265500" y="1612100"/>
            <a:ext cx="4045200" cy="2008500"/>
          </a:xfrm>
          <a:prstGeom prst="rect">
            <a:avLst/>
          </a:prstGeom>
        </p:spPr>
        <p:txBody>
          <a:bodyPr anchorCtr="0" anchor="b" bIns="91425" lIns="91425" rIns="91425" tIns="91425"/>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p:txBody>
      </p:sp>
      <p:sp>
        <p:nvSpPr>
          <p:cNvPr id="46" name="Shape 46"/>
          <p:cNvSpPr txBox="1"/>
          <p:nvPr>
            <p:ph idx="1" type="subTitle"/>
          </p:nvPr>
        </p:nvSpPr>
        <p:spPr>
          <a:xfrm>
            <a:off x="265500" y="3692001"/>
            <a:ext cx="4045200" cy="1794000"/>
          </a:xfrm>
          <a:prstGeom prst="rect">
            <a:avLst/>
          </a:prstGeom>
        </p:spPr>
        <p:txBody>
          <a:bodyPr anchorCtr="0" anchor="t" bIns="91425" lIns="91425" rIns="91425" tIns="91425"/>
          <a:lstStyle>
            <a:lvl1pPr lvl="0" algn="ctr">
              <a:lnSpc>
                <a:spcPct val="100000"/>
              </a:lnSpc>
              <a:spcBef>
                <a:spcPts val="0"/>
              </a:spcBef>
              <a:spcAft>
                <a:spcPts val="0"/>
              </a:spcAft>
              <a:buClr>
                <a:schemeClr val="accent5"/>
              </a:buClr>
              <a:buSzPct val="100000"/>
              <a:buNone/>
              <a:defRPr sz="2100">
                <a:solidFill>
                  <a:schemeClr val="accent5"/>
                </a:solidFill>
              </a:defRPr>
            </a:lvl1pPr>
            <a:lvl2pPr lvl="1" algn="ctr">
              <a:lnSpc>
                <a:spcPct val="100000"/>
              </a:lnSpc>
              <a:spcBef>
                <a:spcPts val="0"/>
              </a:spcBef>
              <a:spcAft>
                <a:spcPts val="0"/>
              </a:spcAft>
              <a:buClr>
                <a:schemeClr val="accent5"/>
              </a:buClr>
              <a:buSzPct val="100000"/>
              <a:buNone/>
              <a:defRPr sz="2100">
                <a:solidFill>
                  <a:schemeClr val="accent5"/>
                </a:solidFill>
              </a:defRPr>
            </a:lvl2pPr>
            <a:lvl3pPr lvl="2" algn="ctr">
              <a:lnSpc>
                <a:spcPct val="100000"/>
              </a:lnSpc>
              <a:spcBef>
                <a:spcPts val="0"/>
              </a:spcBef>
              <a:spcAft>
                <a:spcPts val="0"/>
              </a:spcAft>
              <a:buClr>
                <a:schemeClr val="accent5"/>
              </a:buClr>
              <a:buSzPct val="100000"/>
              <a:buNone/>
              <a:defRPr sz="2100">
                <a:solidFill>
                  <a:schemeClr val="accent5"/>
                </a:solidFill>
              </a:defRPr>
            </a:lvl3pPr>
            <a:lvl4pPr lvl="3" algn="ctr">
              <a:lnSpc>
                <a:spcPct val="100000"/>
              </a:lnSpc>
              <a:spcBef>
                <a:spcPts val="0"/>
              </a:spcBef>
              <a:spcAft>
                <a:spcPts val="0"/>
              </a:spcAft>
              <a:buClr>
                <a:schemeClr val="accent5"/>
              </a:buClr>
              <a:buSzPct val="100000"/>
              <a:buNone/>
              <a:defRPr sz="2100">
                <a:solidFill>
                  <a:schemeClr val="accent5"/>
                </a:solidFill>
              </a:defRPr>
            </a:lvl4pPr>
            <a:lvl5pPr lvl="4" algn="ctr">
              <a:lnSpc>
                <a:spcPct val="100000"/>
              </a:lnSpc>
              <a:spcBef>
                <a:spcPts val="0"/>
              </a:spcBef>
              <a:spcAft>
                <a:spcPts val="0"/>
              </a:spcAft>
              <a:buClr>
                <a:schemeClr val="accent5"/>
              </a:buClr>
              <a:buSzPct val="100000"/>
              <a:buNone/>
              <a:defRPr sz="2100">
                <a:solidFill>
                  <a:schemeClr val="accent5"/>
                </a:solidFill>
              </a:defRPr>
            </a:lvl5pPr>
            <a:lvl6pPr lvl="5" algn="ctr">
              <a:lnSpc>
                <a:spcPct val="100000"/>
              </a:lnSpc>
              <a:spcBef>
                <a:spcPts val="0"/>
              </a:spcBef>
              <a:spcAft>
                <a:spcPts val="0"/>
              </a:spcAft>
              <a:buClr>
                <a:schemeClr val="accent5"/>
              </a:buClr>
              <a:buSzPct val="100000"/>
              <a:buNone/>
              <a:defRPr sz="2100">
                <a:solidFill>
                  <a:schemeClr val="accent5"/>
                </a:solidFill>
              </a:defRPr>
            </a:lvl6pPr>
            <a:lvl7pPr lvl="6" algn="ctr">
              <a:lnSpc>
                <a:spcPct val="100000"/>
              </a:lnSpc>
              <a:spcBef>
                <a:spcPts val="0"/>
              </a:spcBef>
              <a:spcAft>
                <a:spcPts val="0"/>
              </a:spcAft>
              <a:buClr>
                <a:schemeClr val="accent5"/>
              </a:buClr>
              <a:buSzPct val="100000"/>
              <a:buNone/>
              <a:defRPr sz="2100">
                <a:solidFill>
                  <a:schemeClr val="accent5"/>
                </a:solidFill>
              </a:defRPr>
            </a:lvl7pPr>
            <a:lvl8pPr lvl="7" algn="ctr">
              <a:lnSpc>
                <a:spcPct val="100000"/>
              </a:lnSpc>
              <a:spcBef>
                <a:spcPts val="0"/>
              </a:spcBef>
              <a:spcAft>
                <a:spcPts val="0"/>
              </a:spcAft>
              <a:buClr>
                <a:schemeClr val="accent5"/>
              </a:buClr>
              <a:buSzPct val="100000"/>
              <a:buNone/>
              <a:defRPr sz="2100">
                <a:solidFill>
                  <a:schemeClr val="accent5"/>
                </a:solidFill>
              </a:defRPr>
            </a:lvl8pPr>
            <a:lvl9pPr lvl="8" algn="ctr">
              <a:lnSpc>
                <a:spcPct val="100000"/>
              </a:lnSpc>
              <a:spcBef>
                <a:spcPts val="0"/>
              </a:spcBef>
              <a:spcAft>
                <a:spcPts val="0"/>
              </a:spcAft>
              <a:buClr>
                <a:schemeClr val="accent5"/>
              </a:buClr>
              <a:buSzPct val="100000"/>
              <a:buNone/>
              <a:defRPr sz="2100">
                <a:solidFill>
                  <a:schemeClr val="accent5"/>
                </a:solidFill>
              </a:defRPr>
            </a:lvl9pPr>
          </a:lstStyle>
          <a:p/>
        </p:txBody>
      </p:sp>
      <p:sp>
        <p:nvSpPr>
          <p:cNvPr id="47" name="Shape 47"/>
          <p:cNvSpPr txBox="1"/>
          <p:nvPr>
            <p:ph idx="2" type="body"/>
          </p:nvPr>
        </p:nvSpPr>
        <p:spPr>
          <a:xfrm>
            <a:off x="4939500" y="965600"/>
            <a:ext cx="3837000" cy="49269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8" name="Shape 48"/>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9" name="Shape 49"/>
        <p:cNvGrpSpPr/>
        <p:nvPr/>
      </p:nvGrpSpPr>
      <p:grpSpPr>
        <a:xfrm>
          <a:off x="0" y="0"/>
          <a:ext cx="0" cy="0"/>
          <a:chOff x="0" y="0"/>
          <a:chExt cx="0" cy="0"/>
        </a:xfrm>
      </p:grpSpPr>
      <p:sp>
        <p:nvSpPr>
          <p:cNvPr id="50" name="Shape 50"/>
          <p:cNvSpPr txBox="1"/>
          <p:nvPr>
            <p:ph idx="1" type="body"/>
          </p:nvPr>
        </p:nvSpPr>
        <p:spPr>
          <a:xfrm>
            <a:off x="319500" y="5644966"/>
            <a:ext cx="5998800" cy="798300"/>
          </a:xfrm>
          <a:prstGeom prst="rect">
            <a:avLst/>
          </a:prstGeom>
        </p:spPr>
        <p:txBody>
          <a:bodyPr anchorCtr="0" anchor="ctr" bIns="91425" lIns="91425" rIns="91425" tIns="91425"/>
          <a:lstStyle>
            <a:lvl1pPr lvl="0">
              <a:lnSpc>
                <a:spcPct val="100000"/>
              </a:lnSpc>
              <a:spcBef>
                <a:spcPts val="0"/>
              </a:spcBef>
              <a:spcAft>
                <a:spcPts val="0"/>
              </a:spcAft>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610700"/>
            <a:ext cx="8368200" cy="914700"/>
          </a:xfrm>
          <a:prstGeom prst="rect">
            <a:avLst/>
          </a:prstGeom>
          <a:noFill/>
          <a:ln>
            <a:noFill/>
          </a:ln>
        </p:spPr>
        <p:txBody>
          <a:bodyPr anchorCtr="0" anchor="b" bIns="91425" lIns="91425" rIns="91425" tIns="91425"/>
          <a:lstStyle>
            <a:lvl1pPr lv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1pPr>
            <a:lvl2pPr lvl="1">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2pPr>
            <a:lvl3pPr lvl="2">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3pPr>
            <a:lvl4pPr lvl="3">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4pPr>
            <a:lvl5pPr lvl="4">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5pPr>
            <a:lvl6pPr lvl="5">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6pPr>
            <a:lvl7pPr lvl="6">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7pPr>
            <a:lvl8pPr lvl="7">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8pPr>
            <a:lvl9pPr lvl="8">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986432"/>
            <a:ext cx="8368200" cy="41052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1"/>
              </a:buClr>
              <a:buSzPct val="100000"/>
              <a:buFont typeface="Roboto"/>
              <a:defRPr sz="1800">
                <a:solidFill>
                  <a:schemeClr val="dk1"/>
                </a:solidFill>
                <a:latin typeface="Roboto"/>
                <a:ea typeface="Roboto"/>
                <a:cs typeface="Roboto"/>
                <a:sym typeface="Roboto"/>
              </a:defRPr>
            </a:lvl1pPr>
            <a:lvl2pPr lvl="1">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2pPr>
            <a:lvl3pPr lvl="2">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3pPr>
            <a:lvl4pPr lvl="3">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4pPr>
            <a:lvl5pPr lvl="4">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5pPr>
            <a:lvl6pPr lvl="5">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6pPr>
            <a:lvl7pPr lvl="6">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7pPr>
            <a:lvl8pPr lvl="7">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8pPr>
            <a:lvl9pPr lvl="8">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7" y="6217622"/>
            <a:ext cx="548700" cy="5247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US" sz="1000">
                <a:solidFill>
                  <a:schemeClr val="dk1"/>
                </a:solidFill>
                <a:latin typeface="Roboto"/>
                <a:ea typeface="Roboto"/>
                <a:cs typeface="Roboto"/>
                <a:sym typeface="Robot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 name="Shape 68"/>
        <p:cNvGrpSpPr/>
        <p:nvPr/>
      </p:nvGrpSpPr>
      <p:grpSpPr>
        <a:xfrm>
          <a:off x="0" y="0"/>
          <a:ext cx="0" cy="0"/>
          <a:chOff x="0" y="0"/>
          <a:chExt cx="0" cy="0"/>
        </a:xfrm>
      </p:grpSpPr>
      <p:sp>
        <p:nvSpPr>
          <p:cNvPr id="69" name="Shape 69"/>
          <p:cNvSpPr txBox="1"/>
          <p:nvPr>
            <p:ph type="ctrTitle"/>
          </p:nvPr>
        </p:nvSpPr>
        <p:spPr>
          <a:xfrm>
            <a:off x="1312899" y="1585225"/>
            <a:ext cx="6150900" cy="1943100"/>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0" i="0" lang="en-US" sz="4400" u="none" cap="none" strike="noStrike">
                <a:solidFill>
                  <a:schemeClr val="dk1"/>
                </a:solidFill>
                <a:latin typeface="Calibri"/>
                <a:ea typeface="Calibri"/>
                <a:cs typeface="Calibri"/>
                <a:sym typeface="Calibri"/>
              </a:rPr>
              <a:t>Outcomes Data and Equity</a:t>
            </a:r>
          </a:p>
        </p:txBody>
      </p:sp>
      <p:sp>
        <p:nvSpPr>
          <p:cNvPr id="70" name="Shape 70"/>
          <p:cNvSpPr txBox="1"/>
          <p:nvPr>
            <p:ph idx="1" type="subTitle"/>
          </p:nvPr>
        </p:nvSpPr>
        <p:spPr>
          <a:xfrm>
            <a:off x="1680301" y="4065933"/>
            <a:ext cx="5783400" cy="1212000"/>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Clr>
                <a:srgbClr val="888888"/>
              </a:buClr>
              <a:buSzPct val="25000"/>
              <a:buFont typeface="Arial"/>
              <a:buNone/>
            </a:pPr>
            <a:r>
              <a:rPr b="0" i="0" lang="en-US" sz="3200" u="none" cap="none" strike="noStrike">
                <a:solidFill>
                  <a:srgbClr val="888888"/>
                </a:solidFill>
                <a:latin typeface="Calibri"/>
                <a:ea typeface="Calibri"/>
                <a:cs typeface="Calibri"/>
                <a:sym typeface="Calibri"/>
              </a:rPr>
              <a:t>April 19</a:t>
            </a:r>
            <a:r>
              <a:rPr b="0" baseline="30000" i="0" lang="en-US" sz="3200" u="none" cap="none" strike="noStrike">
                <a:solidFill>
                  <a:srgbClr val="888888"/>
                </a:solidFill>
                <a:latin typeface="Calibri"/>
                <a:ea typeface="Calibri"/>
                <a:cs typeface="Calibri"/>
                <a:sym typeface="Calibri"/>
              </a:rPr>
              <a:t>th</a:t>
            </a:r>
            <a:r>
              <a:rPr b="0" i="0" lang="en-US" sz="3200" u="none" cap="none" strike="noStrike">
                <a:solidFill>
                  <a:srgbClr val="888888"/>
                </a:solidFill>
                <a:latin typeface="Calibri"/>
                <a:ea typeface="Calibri"/>
                <a:cs typeface="Calibri"/>
                <a:sym typeface="Calibri"/>
              </a:rPr>
              <a:t>, 2016</a:t>
            </a:r>
          </a:p>
          <a:p>
            <a:pPr indent="0" lvl="0" marL="0" marR="0" rtl="0" algn="ctr">
              <a:spcBef>
                <a:spcPts val="640"/>
              </a:spcBef>
              <a:buClr>
                <a:srgbClr val="888888"/>
              </a:buClr>
              <a:buSzPct val="25000"/>
              <a:buFont typeface="Arial"/>
              <a:buNone/>
            </a:pPr>
            <a:r>
              <a:rPr b="0" i="0" lang="en-US" sz="3200" u="none" cap="none" strike="noStrike">
                <a:solidFill>
                  <a:srgbClr val="888888"/>
                </a:solidFill>
                <a:latin typeface="Calibri"/>
                <a:ea typeface="Calibri"/>
                <a:cs typeface="Calibri"/>
                <a:sym typeface="Calibri"/>
              </a:rPr>
              <a:t>ACES meeting</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sp>
        <p:nvSpPr>
          <p:cNvPr id="125" name="Shape 125"/>
          <p:cNvSpPr txBox="1"/>
          <p:nvPr>
            <p:ph type="title"/>
          </p:nvPr>
        </p:nvSpPr>
        <p:spPr>
          <a:xfrm>
            <a:off x="176396" y="274637"/>
            <a:ext cx="8967603" cy="766189"/>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0" i="0" lang="en-US" sz="3959" u="none" cap="none" strike="noStrike">
                <a:solidFill>
                  <a:schemeClr val="dk1"/>
                </a:solidFill>
                <a:latin typeface="Calibri"/>
                <a:ea typeface="Calibri"/>
                <a:cs typeface="Calibri"/>
                <a:sym typeface="Calibri"/>
              </a:rPr>
              <a:t>What Does It Mean to Be  Equity-Minded?</a:t>
            </a:r>
            <a:br>
              <a:rPr b="0" i="0" lang="en-US" sz="3959" u="none" cap="none" strike="noStrike">
                <a:solidFill>
                  <a:schemeClr val="dk1"/>
                </a:solidFill>
                <a:latin typeface="Calibri"/>
                <a:ea typeface="Calibri"/>
                <a:cs typeface="Calibri"/>
                <a:sym typeface="Calibri"/>
              </a:rPr>
            </a:br>
          </a:p>
        </p:txBody>
      </p:sp>
      <p:sp>
        <p:nvSpPr>
          <p:cNvPr id="126" name="Shape 126"/>
          <p:cNvSpPr txBox="1"/>
          <p:nvPr>
            <p:ph idx="1" type="body"/>
          </p:nvPr>
        </p:nvSpPr>
        <p:spPr>
          <a:xfrm>
            <a:off x="457200" y="1053324"/>
            <a:ext cx="8229600" cy="4715334"/>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dk1"/>
              </a:buClr>
              <a:buSzPct val="25000"/>
              <a:buFont typeface="Arial"/>
              <a:buNone/>
            </a:pPr>
            <a:r>
              <a:rPr b="0" i="0" lang="en-US" sz="1600" u="none" cap="none" strike="noStrike">
                <a:solidFill>
                  <a:schemeClr val="dk1"/>
                </a:solidFill>
                <a:latin typeface="Calibri"/>
                <a:ea typeface="Calibri"/>
                <a:cs typeface="Calibri"/>
                <a:sym typeface="Calibri"/>
              </a:rPr>
              <a:t>Equity-minded practices are created through</a:t>
            </a:r>
          </a:p>
          <a:p>
            <a:pPr indent="0" lvl="0" marL="0" marR="0" rtl="0" algn="l">
              <a:spcBef>
                <a:spcPts val="320"/>
              </a:spcBef>
              <a:spcAft>
                <a:spcPts val="0"/>
              </a:spcAft>
              <a:buClr>
                <a:schemeClr val="dk1"/>
              </a:buClr>
              <a:buSzPct val="250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l">
              <a:spcBef>
                <a:spcPts val="320"/>
              </a:spcBef>
              <a:spcAft>
                <a:spcPts val="0"/>
              </a:spcAft>
              <a:buClr>
                <a:schemeClr val="dk1"/>
              </a:buClr>
              <a:buSzPct val="25000"/>
              <a:buFont typeface="Arial"/>
              <a:buNone/>
            </a:pPr>
            <a:r>
              <a:rPr b="0" i="0" lang="en-US" sz="1600" u="none" cap="none" strike="noStrike">
                <a:solidFill>
                  <a:schemeClr val="dk1"/>
                </a:solidFill>
                <a:latin typeface="Calibri"/>
                <a:ea typeface="Calibri"/>
                <a:cs typeface="Calibri"/>
                <a:sym typeface="Calibri"/>
              </a:rPr>
              <a:t>1.  Willingness to look at student outcomes  and disparities at all educational levels  disaggregated by race and ethnicity as well  as socioeconomic status.</a:t>
            </a:r>
          </a:p>
          <a:p>
            <a:pPr indent="-342900" lvl="0" marL="342900" marR="0" rtl="0" algn="l">
              <a:spcBef>
                <a:spcPts val="320"/>
              </a:spcBef>
              <a:spcAft>
                <a:spcPts val="0"/>
              </a:spcAft>
              <a:buClr>
                <a:schemeClr val="dk1"/>
              </a:buClr>
              <a:buSzPct val="1000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l">
              <a:spcBef>
                <a:spcPts val="320"/>
              </a:spcBef>
              <a:spcAft>
                <a:spcPts val="0"/>
              </a:spcAft>
              <a:buClr>
                <a:schemeClr val="dk1"/>
              </a:buClr>
              <a:buSzPct val="25000"/>
              <a:buFont typeface="Arial"/>
              <a:buNone/>
            </a:pPr>
            <a:r>
              <a:rPr b="0" i="0" lang="en-US" sz="1600" u="none" cap="none" strike="noStrike">
                <a:solidFill>
                  <a:schemeClr val="dk1"/>
                </a:solidFill>
                <a:latin typeface="Calibri"/>
                <a:ea typeface="Calibri"/>
                <a:cs typeface="Calibri"/>
                <a:sym typeface="Calibri"/>
              </a:rPr>
              <a:t>2.  Recognition that individual students are not  responsible for the unequal outcomes of  groups that have historically experienced  discrimination and marginalization in the  United States.</a:t>
            </a:r>
          </a:p>
          <a:p>
            <a:pPr indent="-342900" lvl="0" marL="342900" marR="0" rtl="0" algn="l">
              <a:spcBef>
                <a:spcPts val="320"/>
              </a:spcBef>
              <a:spcAft>
                <a:spcPts val="0"/>
              </a:spcAft>
              <a:buClr>
                <a:schemeClr val="dk1"/>
              </a:buClr>
              <a:buSzPct val="1000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l">
              <a:spcBef>
                <a:spcPts val="320"/>
              </a:spcBef>
              <a:spcAft>
                <a:spcPts val="0"/>
              </a:spcAft>
              <a:buClr>
                <a:schemeClr val="dk1"/>
              </a:buClr>
              <a:buSzPct val="25000"/>
              <a:buFont typeface="Arial"/>
              <a:buNone/>
            </a:pPr>
            <a:r>
              <a:rPr b="0" i="0" lang="en-US" sz="1600" u="none" cap="none" strike="noStrike">
                <a:solidFill>
                  <a:schemeClr val="dk1"/>
                </a:solidFill>
                <a:latin typeface="Calibri"/>
                <a:ea typeface="Calibri"/>
                <a:cs typeface="Calibri"/>
                <a:sym typeface="Calibri"/>
              </a:rPr>
              <a:t>3. Respect for the aspirations and struggles  of students who are not well served by the  current educational system.</a:t>
            </a:r>
          </a:p>
          <a:p>
            <a:pPr indent="-342900" lvl="0" marL="342900" marR="0" rtl="0" algn="l">
              <a:spcBef>
                <a:spcPts val="320"/>
              </a:spcBef>
              <a:spcAft>
                <a:spcPts val="0"/>
              </a:spcAft>
              <a:buClr>
                <a:schemeClr val="dk1"/>
              </a:buClr>
              <a:buSzPct val="1000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l">
              <a:spcBef>
                <a:spcPts val="320"/>
              </a:spcBef>
              <a:spcAft>
                <a:spcPts val="0"/>
              </a:spcAft>
              <a:buClr>
                <a:schemeClr val="dk1"/>
              </a:buClr>
              <a:buSzPct val="25000"/>
              <a:buFont typeface="Arial"/>
              <a:buNone/>
            </a:pPr>
            <a:r>
              <a:rPr b="0" i="0" lang="en-US" sz="1600" u="none" cap="none" strike="noStrike">
                <a:solidFill>
                  <a:schemeClr val="dk1"/>
                </a:solidFill>
                <a:latin typeface="Calibri"/>
                <a:ea typeface="Calibri"/>
                <a:cs typeface="Calibri"/>
                <a:sym typeface="Calibri"/>
              </a:rPr>
              <a:t>4.  Belief in the fairness of allocating additional  college and community resources to students  who have greater needs due to the systemic  shortcomings of our educational system in  providing for them.</a:t>
            </a:r>
          </a:p>
          <a:p>
            <a:pPr indent="-342900" lvl="0" marL="342900" marR="0" rtl="0" algn="l">
              <a:spcBef>
                <a:spcPts val="320"/>
              </a:spcBef>
              <a:spcAft>
                <a:spcPts val="0"/>
              </a:spcAft>
              <a:buClr>
                <a:schemeClr val="dk1"/>
              </a:buClr>
              <a:buSzPct val="1000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l">
              <a:spcBef>
                <a:spcPts val="320"/>
              </a:spcBef>
              <a:buClr>
                <a:schemeClr val="dk1"/>
              </a:buClr>
              <a:buSzPct val="25000"/>
              <a:buFont typeface="Arial"/>
              <a:buNone/>
            </a:pPr>
            <a:r>
              <a:rPr b="0" i="0" lang="en-US" sz="1600" u="none" cap="none" strike="noStrike">
                <a:solidFill>
                  <a:schemeClr val="dk1"/>
                </a:solidFill>
                <a:latin typeface="Calibri"/>
                <a:ea typeface="Calibri"/>
                <a:cs typeface="Calibri"/>
                <a:sym typeface="Calibri"/>
              </a:rPr>
              <a:t>5.  Recognition that the elimination of  entrenched biases, stereotypes, and  discrimination in institutions of higher  education requires intentional critical  deconstruction of structures, policies,  practices, norms, and values assumed to be  race neutral.</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x="0" y="0"/>
          <a:ext cx="0" cy="0"/>
          <a:chOff x="0" y="0"/>
          <a:chExt cx="0" cy="0"/>
        </a:xfrm>
      </p:grpSpPr>
      <p:sp>
        <p:nvSpPr>
          <p:cNvPr id="75" name="Shape 75"/>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0" i="0" lang="en-US" sz="4400" u="none" cap="none" strike="noStrike">
                <a:solidFill>
                  <a:schemeClr val="dk1"/>
                </a:solidFill>
                <a:latin typeface="Calibri"/>
                <a:ea typeface="Calibri"/>
                <a:cs typeface="Calibri"/>
                <a:sym typeface="Calibri"/>
              </a:rPr>
              <a:t>Objective</a:t>
            </a:r>
          </a:p>
        </p:txBody>
      </p:sp>
      <p:sp>
        <p:nvSpPr>
          <p:cNvPr id="76" name="Shape 76"/>
          <p:cNvSpPr txBox="1"/>
          <p:nvPr>
            <p:ph idx="1" type="body"/>
          </p:nvPr>
        </p:nvSpPr>
        <p:spPr>
          <a:xfrm>
            <a:off x="457200" y="1600200"/>
            <a:ext cx="8229600" cy="4525963"/>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Provide recommendations to PBC:</a:t>
            </a:r>
          </a:p>
          <a:p>
            <a:pPr indent="-285750" lvl="1" marL="742950" marR="0" rtl="0" algn="l">
              <a:spcBef>
                <a:spcPts val="560"/>
              </a:spcBef>
              <a:spcAft>
                <a:spcPts val="0"/>
              </a:spcAft>
              <a:buClr>
                <a:schemeClr val="dk1"/>
              </a:buClr>
              <a:buSzPct val="100000"/>
              <a:buFont typeface="Arial"/>
              <a:buChar char="–"/>
            </a:pPr>
            <a:r>
              <a:rPr b="0" i="0" lang="en-US" sz="2800" u="none" cap="none" strike="noStrike">
                <a:solidFill>
                  <a:schemeClr val="dk1"/>
                </a:solidFill>
                <a:latin typeface="Calibri"/>
                <a:ea typeface="Calibri"/>
                <a:cs typeface="Calibri"/>
                <a:sym typeface="Calibri"/>
              </a:rPr>
              <a:t>How will </a:t>
            </a:r>
            <a:r>
              <a:rPr b="0" i="1" lang="en-US" sz="2800" u="none" cap="none" strike="noStrike">
                <a:solidFill>
                  <a:schemeClr val="dk1"/>
                </a:solidFill>
                <a:latin typeface="Calibri"/>
                <a:ea typeface="Calibri"/>
                <a:cs typeface="Calibri"/>
                <a:sym typeface="Calibri"/>
              </a:rPr>
              <a:t>we act </a:t>
            </a:r>
            <a:r>
              <a:rPr b="0" i="0" lang="en-US" sz="2800" u="none" cap="none" strike="noStrike">
                <a:solidFill>
                  <a:schemeClr val="dk1"/>
                </a:solidFill>
                <a:latin typeface="Calibri"/>
                <a:ea typeface="Calibri"/>
                <a:cs typeface="Calibri"/>
                <a:sym typeface="Calibri"/>
              </a:rPr>
              <a:t>on this?</a:t>
            </a:r>
          </a:p>
          <a:p>
            <a:pPr indent="-285750" lvl="1" marL="742950" marR="0" rtl="0" algn="l">
              <a:spcBef>
                <a:spcPts val="560"/>
              </a:spcBef>
              <a:buClr>
                <a:schemeClr val="dk1"/>
              </a:buClr>
              <a:buSzPct val="100000"/>
              <a:buFont typeface="Arial"/>
              <a:buChar char="–"/>
            </a:pPr>
            <a:r>
              <a:rPr b="0" i="0" lang="en-US" sz="2800" u="none" cap="none" strike="noStrike">
                <a:solidFill>
                  <a:schemeClr val="dk1"/>
                </a:solidFill>
                <a:latin typeface="Calibri"/>
                <a:ea typeface="Calibri"/>
                <a:cs typeface="Calibri"/>
                <a:sym typeface="Calibri"/>
              </a:rPr>
              <a:t>What other data do we need to improve our decision making</a:t>
            </a:r>
            <a:r>
              <a:rPr lang="en-US"/>
              <a: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x="0" y="0"/>
          <a:ext cx="0" cy="0"/>
          <a:chOff x="0" y="0"/>
          <a:chExt cx="0" cy="0"/>
        </a:xfrm>
      </p:grpSpPr>
      <p:sp>
        <p:nvSpPr>
          <p:cNvPr id="81" name="Shape 81"/>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0" i="0" lang="en-US" sz="4400" u="none" cap="none" strike="noStrike">
                <a:solidFill>
                  <a:schemeClr val="dk1"/>
                </a:solidFill>
                <a:latin typeface="Calibri"/>
                <a:ea typeface="Calibri"/>
                <a:cs typeface="Calibri"/>
                <a:sym typeface="Calibri"/>
              </a:rPr>
              <a:t>Our opportunity:</a:t>
            </a:r>
          </a:p>
        </p:txBody>
      </p:sp>
      <p:sp>
        <p:nvSpPr>
          <p:cNvPr id="82" name="Shape 82"/>
          <p:cNvSpPr txBox="1"/>
          <p:nvPr>
            <p:ph idx="1" type="body"/>
          </p:nvPr>
        </p:nvSpPr>
        <p:spPr>
          <a:xfrm>
            <a:off x="457200" y="1600200"/>
            <a:ext cx="8229600" cy="4525963"/>
          </a:xfrm>
          <a:prstGeom prst="rect">
            <a:avLst/>
          </a:prstGeom>
          <a:noFill/>
          <a:ln>
            <a:noFill/>
          </a:ln>
        </p:spPr>
        <p:txBody>
          <a:bodyPr anchorCtr="0" anchor="t" bIns="45700" lIns="91425" rIns="91425" tIns="45700">
            <a:noAutofit/>
          </a:bodyPr>
          <a:lstStyle/>
          <a:p>
            <a:pPr indent="0" lvl="0" marL="0" marR="0" rtl="0" algn="l">
              <a:spcBef>
                <a:spcPts val="0"/>
              </a:spcBef>
              <a:buClr>
                <a:schemeClr val="dk1"/>
              </a:buClr>
              <a:buSzPct val="25000"/>
              <a:buFont typeface="Arial"/>
              <a:buNone/>
            </a:pPr>
            <a:r>
              <a:rPr b="0" i="0" lang="en-US" sz="3200" u="none" cap="none" strike="noStrike">
                <a:solidFill>
                  <a:schemeClr val="dk1"/>
                </a:solidFill>
                <a:latin typeface="Calibri"/>
                <a:ea typeface="Calibri"/>
                <a:cs typeface="Calibri"/>
                <a:sym typeface="Calibri"/>
              </a:rPr>
              <a:t>“How can we expect to challenge old mindsets and deconstruct implicit biases to reach new horizons for students’ success in college and beyond when only a portion of students and educators are engaging in the conversations necessary to do so?”</a:t>
            </a:r>
          </a:p>
        </p:txBody>
      </p:sp>
      <p:sp>
        <p:nvSpPr>
          <p:cNvPr id="83" name="Shape 83"/>
          <p:cNvSpPr/>
          <p:nvPr/>
        </p:nvSpPr>
        <p:spPr>
          <a:xfrm>
            <a:off x="4114800" y="4600841"/>
            <a:ext cx="4572000" cy="2031325"/>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sz="1800">
              <a:solidFill>
                <a:schemeClr val="dk1"/>
              </a:solidFill>
              <a:latin typeface="Calibri"/>
              <a:ea typeface="Calibri"/>
              <a:cs typeface="Calibri"/>
              <a:sym typeface="Calibri"/>
            </a:endParaRPr>
          </a:p>
          <a:p>
            <a:pPr indent="0" lvl="0" marL="0" marR="0" rtl="0" algn="l">
              <a:spcBef>
                <a:spcPts val="0"/>
              </a:spcBef>
              <a:buSzPct val="25000"/>
              <a:buNone/>
            </a:pPr>
            <a:r>
              <a:rPr lang="en-US" sz="1800">
                <a:solidFill>
                  <a:schemeClr val="dk1"/>
                </a:solidFill>
                <a:latin typeface="Calibri"/>
                <a:ea typeface="Calibri"/>
                <a:cs typeface="Calibri"/>
                <a:sym typeface="Calibri"/>
              </a:rPr>
              <a:t>The Equity Imperative</a:t>
            </a:r>
          </a:p>
          <a:p>
            <a:pPr indent="0" lvl="0" marL="0" marR="0" rtl="0" algn="l">
              <a:spcBef>
                <a:spcPts val="0"/>
              </a:spcBef>
              <a:buSzPct val="25000"/>
              <a:buNone/>
            </a:pPr>
            <a:r>
              <a:rPr lang="en-US" sz="1800">
                <a:solidFill>
                  <a:schemeClr val="dk1"/>
                </a:solidFill>
                <a:latin typeface="Calibri"/>
                <a:ea typeface="Calibri"/>
                <a:cs typeface="Calibri"/>
                <a:sym typeface="Calibri"/>
              </a:rPr>
              <a:t>The Time Is Now: Committing to Equity and Inclusive Excellence</a:t>
            </a:r>
          </a:p>
          <a:p>
            <a:pPr indent="0" lvl="0" marL="0" marR="0" rtl="0" algn="l">
              <a:spcBef>
                <a:spcPts val="0"/>
              </a:spcBef>
              <a:buNone/>
            </a:pPr>
            <a:r>
              <a:t/>
            </a:r>
            <a:endParaRPr sz="1800">
              <a:solidFill>
                <a:schemeClr val="dk1"/>
              </a:solidFill>
              <a:latin typeface="Calibri"/>
              <a:ea typeface="Calibri"/>
              <a:cs typeface="Calibri"/>
              <a:sym typeface="Calibri"/>
            </a:endParaRPr>
          </a:p>
          <a:p>
            <a:pPr indent="0" lvl="0" marL="0" marR="0" rtl="0" algn="l">
              <a:spcBef>
                <a:spcPts val="0"/>
              </a:spcBef>
              <a:buSzPct val="25000"/>
              <a:buNone/>
            </a:pPr>
            <a:r>
              <a:rPr lang="en-US" sz="1800">
                <a:solidFill>
                  <a:schemeClr val="dk1"/>
                </a:solidFill>
                <a:latin typeface="Calibri"/>
                <a:ea typeface="Calibri"/>
                <a:cs typeface="Calibri"/>
                <a:sym typeface="Calibri"/>
              </a:rPr>
              <a:t>By Tia Brown McNair, Association of American Colleges and Universities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0" i="0" lang="en-US" sz="4400" u="none" cap="none" strike="noStrike">
                <a:solidFill>
                  <a:schemeClr val="dk1"/>
                </a:solidFill>
                <a:latin typeface="Calibri"/>
                <a:ea typeface="Calibri"/>
                <a:cs typeface="Calibri"/>
                <a:sym typeface="Calibri"/>
              </a:rPr>
              <a:t>Equity Minded look at Data</a:t>
            </a:r>
          </a:p>
        </p:txBody>
      </p:sp>
      <p:sp>
        <p:nvSpPr>
          <p:cNvPr id="89" name="Shape 89"/>
          <p:cNvSpPr txBox="1"/>
          <p:nvPr>
            <p:ph idx="1" type="body"/>
          </p:nvPr>
        </p:nvSpPr>
        <p:spPr>
          <a:xfrm>
            <a:off x="316082" y="1247376"/>
            <a:ext cx="8229600" cy="4525963"/>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None/>
            </a:pPr>
            <a:r>
              <a:t/>
            </a:r>
            <a:endParaRPr b="1" sz="1800"/>
          </a:p>
          <a:p>
            <a:pPr indent="-236220" lvl="0" marL="342900" marR="0" rtl="0" algn="l">
              <a:lnSpc>
                <a:spcPct val="80000"/>
              </a:lnSpc>
              <a:spcBef>
                <a:spcPts val="0"/>
              </a:spcBef>
              <a:spcAft>
                <a:spcPts val="0"/>
              </a:spcAft>
              <a:buClr>
                <a:schemeClr val="dk1"/>
              </a:buClr>
              <a:buSzPct val="84444"/>
              <a:buFont typeface="Calibri"/>
              <a:buChar char="•"/>
            </a:pPr>
            <a:r>
              <a:rPr b="1" i="0" lang="en-US" sz="1800" u="none" cap="none" strike="noStrike">
                <a:solidFill>
                  <a:schemeClr val="dk1"/>
                </a:solidFill>
                <a:latin typeface="Calibri"/>
                <a:ea typeface="Calibri"/>
                <a:cs typeface="Calibri"/>
                <a:sym typeface="Calibri"/>
              </a:rPr>
              <a:t>Color-conscious (as opposed to color-blind) in a critical sense.</a:t>
            </a:r>
            <a:r>
              <a:rPr b="0" i="0" lang="en-US" sz="1800" u="none" cap="none" strike="noStrike">
                <a:solidFill>
                  <a:schemeClr val="dk1"/>
                </a:solidFill>
                <a:latin typeface="Calibri"/>
                <a:ea typeface="Calibri"/>
                <a:cs typeface="Calibri"/>
                <a:sym typeface="Calibri"/>
              </a:rPr>
              <a:t> [Can include criticality towar</a:t>
            </a:r>
            <a:r>
              <a:rPr lang="en-US" sz="1800"/>
              <a:t>d </a:t>
            </a:r>
            <a:r>
              <a:rPr b="0" i="0" lang="en-US" sz="1800" u="none" cap="none" strike="noStrike">
                <a:solidFill>
                  <a:schemeClr val="dk1"/>
                </a:solidFill>
                <a:latin typeface="Calibri"/>
                <a:ea typeface="Calibri"/>
                <a:cs typeface="Calibri"/>
                <a:sym typeface="Calibri"/>
              </a:rPr>
              <a:t>gender, age, </a:t>
            </a:r>
            <a:r>
              <a:rPr lang="en-US" sz="1800"/>
              <a:t>and other socio-economic factors]</a:t>
            </a:r>
          </a:p>
          <a:p>
            <a:pPr indent="0" lvl="0" marL="457200" marR="0" rtl="0" algn="l">
              <a:lnSpc>
                <a:spcPct val="80000"/>
              </a:lnSpc>
              <a:spcBef>
                <a:spcPts val="0"/>
              </a:spcBef>
              <a:spcAft>
                <a:spcPts val="0"/>
              </a:spcAft>
              <a:buNone/>
            </a:pPr>
            <a:r>
              <a:t/>
            </a:r>
            <a:endParaRPr sz="1520"/>
          </a:p>
          <a:p>
            <a:pPr indent="0" lvl="0" marL="457200" marR="0" rtl="0" algn="l">
              <a:lnSpc>
                <a:spcPct val="80000"/>
              </a:lnSpc>
              <a:spcBef>
                <a:spcPts val="0"/>
              </a:spcBef>
              <a:spcAft>
                <a:spcPts val="0"/>
              </a:spcAft>
              <a:buNone/>
            </a:pPr>
            <a:r>
              <a:t/>
            </a:r>
            <a:endParaRPr sz="1520"/>
          </a:p>
          <a:p>
            <a:pPr indent="-236220" lvl="0" marL="342900" marR="0" rtl="0" algn="l">
              <a:lnSpc>
                <a:spcPct val="80000"/>
              </a:lnSpc>
              <a:spcBef>
                <a:spcPts val="304"/>
              </a:spcBef>
              <a:spcAft>
                <a:spcPts val="0"/>
              </a:spcAft>
              <a:buClr>
                <a:schemeClr val="dk1"/>
              </a:buClr>
              <a:buSzPct val="84444"/>
              <a:buFont typeface="Calibri"/>
              <a:buChar char="•"/>
            </a:pPr>
            <a:r>
              <a:rPr b="1" i="0" lang="en-US" sz="1800" u="none" cap="none" strike="noStrike">
                <a:solidFill>
                  <a:schemeClr val="dk1"/>
                </a:solidFill>
                <a:latin typeface="Calibri"/>
                <a:ea typeface="Calibri"/>
                <a:cs typeface="Calibri"/>
                <a:sym typeface="Calibri"/>
              </a:rPr>
              <a:t>Aware that beliefs, expectations, and practices assumed to be neutral can have outcomes that are racially disadvantageous. </a:t>
            </a:r>
          </a:p>
          <a:p>
            <a:pPr indent="0" lvl="0" marL="0" marR="0" rtl="0" algn="l">
              <a:lnSpc>
                <a:spcPct val="80000"/>
              </a:lnSpc>
              <a:spcBef>
                <a:spcPts val="304"/>
              </a:spcBef>
              <a:spcAft>
                <a:spcPts val="0"/>
              </a:spcAft>
              <a:buNone/>
            </a:pPr>
            <a:r>
              <a:t/>
            </a:r>
            <a:endParaRPr b="1" sz="1800"/>
          </a:p>
          <a:p>
            <a:pPr indent="0" lvl="0" marL="0" marR="0" rtl="0" algn="l">
              <a:lnSpc>
                <a:spcPct val="80000"/>
              </a:lnSpc>
              <a:spcBef>
                <a:spcPts val="304"/>
              </a:spcBef>
              <a:spcAft>
                <a:spcPts val="0"/>
              </a:spcAft>
              <a:buNone/>
            </a:pPr>
            <a:r>
              <a:t/>
            </a:r>
            <a:endParaRPr b="1" sz="1800"/>
          </a:p>
          <a:p>
            <a:pPr indent="-236220" lvl="0" marL="342900" marR="0" rtl="0" algn="l">
              <a:lnSpc>
                <a:spcPct val="80000"/>
              </a:lnSpc>
              <a:spcBef>
                <a:spcPts val="304"/>
              </a:spcBef>
              <a:spcAft>
                <a:spcPts val="0"/>
              </a:spcAft>
              <a:buClr>
                <a:schemeClr val="dk1"/>
              </a:buClr>
              <a:buSzPct val="84444"/>
              <a:buFont typeface="Calibri"/>
              <a:buChar char="•"/>
            </a:pPr>
            <a:r>
              <a:rPr b="1" i="0" lang="en-US" sz="1800" u="none" cap="none" strike="noStrike">
                <a:solidFill>
                  <a:schemeClr val="dk1"/>
                </a:solidFill>
                <a:latin typeface="Calibri"/>
                <a:ea typeface="Calibri"/>
                <a:cs typeface="Calibri"/>
                <a:sym typeface="Calibri"/>
              </a:rPr>
              <a:t>Willing to assume responsibility for the elimination of inequality.</a:t>
            </a:r>
            <a:r>
              <a:rPr b="0" i="0" lang="en-US" sz="1800" u="none" cap="none" strike="noStrike">
                <a:solidFill>
                  <a:schemeClr val="dk1"/>
                </a:solidFill>
                <a:latin typeface="Calibri"/>
                <a:ea typeface="Calibri"/>
                <a:cs typeface="Calibri"/>
                <a:sym typeface="Calibri"/>
              </a:rPr>
              <a:t> </a:t>
            </a:r>
          </a:p>
          <a:p>
            <a:pPr indent="0" lvl="0" marL="0" marR="0" rtl="0" algn="l">
              <a:lnSpc>
                <a:spcPct val="80000"/>
              </a:lnSpc>
              <a:spcBef>
                <a:spcPts val="304"/>
              </a:spcBef>
              <a:spcAft>
                <a:spcPts val="0"/>
              </a:spcAft>
              <a:buNone/>
            </a:pPr>
            <a:r>
              <a:t/>
            </a:r>
            <a:endParaRPr sz="1800"/>
          </a:p>
          <a:p>
            <a:pPr indent="-236220" lvl="0" marL="342900" marR="0" rtl="0" algn="l">
              <a:lnSpc>
                <a:spcPct val="80000"/>
              </a:lnSpc>
              <a:spcBef>
                <a:spcPts val="304"/>
              </a:spcBef>
              <a:spcAft>
                <a:spcPts val="0"/>
              </a:spcAft>
              <a:buClr>
                <a:schemeClr val="dk1"/>
              </a:buClr>
              <a:buSzPct val="84444"/>
              <a:buFont typeface="Calibri"/>
              <a:buChar char="•"/>
            </a:pPr>
            <a:r>
              <a:rPr b="1" i="0" lang="en-US" sz="1800" u="none" cap="none" strike="noStrike">
                <a:solidFill>
                  <a:schemeClr val="dk1"/>
                </a:solidFill>
                <a:latin typeface="Calibri"/>
                <a:ea typeface="Calibri"/>
                <a:cs typeface="Calibri"/>
                <a:sym typeface="Calibri"/>
              </a:rPr>
              <a:t>Aware that while racism is not always overt, racialized patterns nevertheless permeate policies and practices in higher education institutions.</a:t>
            </a:r>
            <a:r>
              <a:rPr b="0" i="0" lang="en-US" sz="1800" u="none" cap="none" strike="noStrike">
                <a:solidFill>
                  <a:schemeClr val="dk1"/>
                </a:solidFill>
                <a:latin typeface="Calibri"/>
                <a:ea typeface="Calibri"/>
                <a:cs typeface="Calibri"/>
                <a:sym typeface="Calibri"/>
              </a:rPr>
              <a:t> </a:t>
            </a:r>
          </a:p>
          <a:p>
            <a:pPr lvl="1" marR="0" rtl="0" algn="l">
              <a:lnSpc>
                <a:spcPct val="80000"/>
              </a:lnSpc>
              <a:spcBef>
                <a:spcPts val="304"/>
              </a:spcBef>
              <a:buClr>
                <a:schemeClr val="dk1"/>
              </a:buClr>
              <a:buSzPct val="101333"/>
              <a:buFont typeface="Calibri"/>
            </a:pPr>
            <a:r>
              <a:rPr b="0" i="0" lang="en-US" sz="1520" u="none" cap="none" strike="noStrike">
                <a:solidFill>
                  <a:schemeClr val="dk1"/>
                </a:solidFill>
                <a:latin typeface="Calibri"/>
                <a:ea typeface="Calibri"/>
                <a:cs typeface="Calibri"/>
                <a:sym typeface="Calibri"/>
              </a:rPr>
              <a:t>When policies have a disproportionate impact on students of color, they have the effect of maintaining racial hierarchies.</a:t>
            </a:r>
          </a:p>
        </p:txBody>
      </p:sp>
      <p:sp>
        <p:nvSpPr>
          <p:cNvPr id="90" name="Shape 90"/>
          <p:cNvSpPr/>
          <p:nvPr/>
        </p:nvSpPr>
        <p:spPr>
          <a:xfrm>
            <a:off x="1992091" y="6088960"/>
            <a:ext cx="7687200" cy="6462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n-US" sz="1800" u="none" cap="none" strike="noStrike">
                <a:solidFill>
                  <a:schemeClr val="dk1"/>
                </a:solidFill>
                <a:latin typeface="Calibri"/>
                <a:ea typeface="Calibri"/>
                <a:cs typeface="Calibri"/>
                <a:sym typeface="Calibri"/>
              </a:rPr>
              <a:t>From the  “Five Principles for Enacting Equity by Design:</a:t>
            </a:r>
          </a:p>
          <a:p>
            <a:pPr indent="0" lvl="0" marL="0" marR="0" rtl="0" algn="l">
              <a:spcBef>
                <a:spcPts val="0"/>
              </a:spcBef>
              <a:buSzPct val="25000"/>
              <a:buNone/>
            </a:pPr>
            <a:r>
              <a:rPr lang="en-US" sz="1800">
                <a:solidFill>
                  <a:schemeClr val="dk1"/>
                </a:solidFill>
                <a:latin typeface="Calibri"/>
                <a:ea typeface="Calibri"/>
                <a:cs typeface="Calibri"/>
                <a:sym typeface="Calibri"/>
              </a:rPr>
              <a:t>By: Estela Mara Bensimon, Alicia C. Dowd and Keith Witham</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x="0" y="0"/>
          <a:ext cx="0" cy="0"/>
          <a:chOff x="0" y="0"/>
          <a:chExt cx="0" cy="0"/>
        </a:xfrm>
      </p:grpSpPr>
      <p:sp>
        <p:nvSpPr>
          <p:cNvPr id="95" name="Shape 95"/>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0" i="0" lang="en-US" sz="4400" u="none" cap="none" strike="noStrike">
                <a:solidFill>
                  <a:schemeClr val="dk1"/>
                </a:solidFill>
                <a:latin typeface="Calibri"/>
                <a:ea typeface="Calibri"/>
                <a:cs typeface="Calibri"/>
                <a:sym typeface="Calibri"/>
              </a:rPr>
              <a:t>Looking at the ILO data</a:t>
            </a:r>
          </a:p>
        </p:txBody>
      </p:sp>
      <p:sp>
        <p:nvSpPr>
          <p:cNvPr id="96" name="Shape 96"/>
          <p:cNvSpPr txBox="1"/>
          <p:nvPr>
            <p:ph idx="1" type="body"/>
          </p:nvPr>
        </p:nvSpPr>
        <p:spPr>
          <a:xfrm>
            <a:off x="457200" y="1600200"/>
            <a:ext cx="8229600" cy="4525963"/>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What are the narratives we have to explain the disparities?</a:t>
            </a:r>
          </a:p>
          <a:p>
            <a:pPr indent="-342900" lvl="0" marL="342900" marR="0" rtl="0" algn="l">
              <a:spcBef>
                <a:spcPts val="640"/>
              </a:spcBef>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What more information do we need to make sense of this?</a:t>
            </a:r>
          </a:p>
          <a:p>
            <a:pPr indent="-342900" lvl="0" marL="342900" marR="0" rtl="0" algn="l">
              <a:spcBef>
                <a:spcPts val="640"/>
              </a:spcBef>
              <a:buClr>
                <a:schemeClr val="dk1"/>
              </a:buClr>
              <a:buSzPct val="100000"/>
              <a:buFont typeface="Arial"/>
              <a:buChar char="•"/>
            </a:pPr>
            <a:r>
              <a:rPr lang="en-US"/>
              <a:t>What can we recommend to PBC: a representative body of campus stakeholders?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0" i="0" lang="en-US" sz="3959" u="none" cap="none" strike="noStrike">
                <a:solidFill>
                  <a:schemeClr val="dk1"/>
                </a:solidFill>
                <a:latin typeface="Calibri"/>
                <a:ea typeface="Calibri"/>
                <a:cs typeface="Calibri"/>
                <a:sym typeface="Calibri"/>
              </a:rPr>
              <a:t>Relevant Information about our students</a:t>
            </a:r>
          </a:p>
        </p:txBody>
      </p:sp>
      <p:sp>
        <p:nvSpPr>
          <p:cNvPr id="102" name="Shape 102"/>
          <p:cNvSpPr txBox="1"/>
          <p:nvPr>
            <p:ph idx="1" type="body"/>
          </p:nvPr>
        </p:nvSpPr>
        <p:spPr>
          <a:xfrm>
            <a:off x="457200" y="1600200"/>
            <a:ext cx="8229600" cy="4525963"/>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Course Success</a:t>
            </a:r>
            <a:r>
              <a:rPr lang="en-US"/>
              <a:t>:</a:t>
            </a:r>
          </a:p>
          <a:p>
            <a:pPr lvl="1" marR="0" rtl="0" algn="l">
              <a:spcBef>
                <a:spcPts val="0"/>
              </a:spcBef>
              <a:spcAft>
                <a:spcPts val="0"/>
              </a:spcAft>
              <a:buSzPct val="100000"/>
            </a:pPr>
            <a:r>
              <a:rPr lang="en-US" sz="1800"/>
              <a:t>Average is 62%, but closer to 50% for Black, Hispanic, Native and Pac Islander, Vet, FY, Low income.</a:t>
            </a:r>
          </a:p>
          <a:p>
            <a:pPr indent="-342900" lvl="0" marL="342900" marR="0" rtl="0" algn="l">
              <a:spcBef>
                <a:spcPts val="640"/>
              </a:spcBef>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Transfer</a:t>
            </a:r>
            <a:r>
              <a:rPr lang="en-US"/>
              <a:t>/Completion</a:t>
            </a:r>
            <a:r>
              <a:rPr b="0" i="0" lang="en-US" sz="3200" u="none" cap="none" strike="noStrike">
                <a:solidFill>
                  <a:schemeClr val="dk1"/>
                </a:solidFill>
                <a:latin typeface="Calibri"/>
                <a:ea typeface="Calibri"/>
                <a:cs typeface="Calibri"/>
                <a:sym typeface="Calibri"/>
              </a:rPr>
              <a:t>: how many students MAKE it to this level?</a:t>
            </a:r>
          </a:p>
          <a:p>
            <a:pPr lvl="1" marR="0" rtl="0" algn="l">
              <a:spcBef>
                <a:spcPts val="640"/>
              </a:spcBef>
              <a:buSzPct val="100000"/>
            </a:pPr>
            <a:r>
              <a:rPr lang="en-US" sz="1800"/>
              <a:t>Black Students are 3.4% of student body, but 1.7% of transfer cohort and 2% of degrees/certificates.</a:t>
            </a:r>
          </a:p>
          <a:p>
            <a:pPr lvl="1" marR="0" rtl="0" algn="l">
              <a:spcBef>
                <a:spcPts val="640"/>
              </a:spcBef>
              <a:buSzPct val="100000"/>
            </a:pPr>
            <a:r>
              <a:rPr lang="en-US" sz="1800"/>
              <a:t>Hispanic students are 40% of students, but only 11% of transfer and 16% of degrees/certificates.</a:t>
            </a:r>
          </a:p>
          <a:p>
            <a:pPr indent="0" lvl="0" marL="0" marR="0" rtl="0" algn="l">
              <a:spcBef>
                <a:spcPts val="640"/>
              </a:spcBef>
              <a:buNone/>
            </a:pPr>
            <a:r>
              <a:t/>
            </a:r>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6" name="Shape 106"/>
        <p:cNvGrpSpPr/>
        <p:nvPr/>
      </p:nvGrpSpPr>
      <p:grpSpPr>
        <a:xfrm>
          <a:off x="0" y="0"/>
          <a:ext cx="0" cy="0"/>
          <a:chOff x="0" y="0"/>
          <a:chExt cx="0" cy="0"/>
        </a:xfrm>
      </p:grpSpPr>
      <p:sp>
        <p:nvSpPr>
          <p:cNvPr id="107" name="Shape 107"/>
          <p:cNvSpPr txBox="1"/>
          <p:nvPr>
            <p:ph type="title"/>
          </p:nvPr>
        </p:nvSpPr>
        <p:spPr>
          <a:xfrm>
            <a:off x="457200" y="274637"/>
            <a:ext cx="8229600" cy="1143000"/>
          </a:xfrm>
          <a:prstGeom prst="rect">
            <a:avLst/>
          </a:prstGeom>
        </p:spPr>
        <p:txBody>
          <a:bodyPr anchorCtr="0" anchor="ctr" bIns="91425" lIns="91425" rIns="91425" tIns="91425">
            <a:noAutofit/>
          </a:bodyPr>
          <a:lstStyle/>
          <a:p>
            <a:pPr lvl="0">
              <a:spcBef>
                <a:spcPts val="0"/>
              </a:spcBef>
              <a:buNone/>
            </a:pPr>
            <a:r>
              <a:rPr lang="en-US"/>
              <a:t>From the ACES conversation 4/19</a:t>
            </a:r>
          </a:p>
        </p:txBody>
      </p:sp>
      <p:sp>
        <p:nvSpPr>
          <p:cNvPr id="108" name="Shape 108"/>
          <p:cNvSpPr txBox="1"/>
          <p:nvPr>
            <p:ph idx="1" type="body"/>
          </p:nvPr>
        </p:nvSpPr>
        <p:spPr>
          <a:xfrm>
            <a:off x="457200" y="1600200"/>
            <a:ext cx="8229600" cy="4526100"/>
          </a:xfrm>
          <a:prstGeom prst="rect">
            <a:avLst/>
          </a:prstGeom>
        </p:spPr>
        <p:txBody>
          <a:bodyPr anchorCtr="0" anchor="t" bIns="91425" lIns="91425" rIns="91425" tIns="91425">
            <a:noAutofit/>
          </a:bodyPr>
          <a:lstStyle/>
          <a:p>
            <a:pPr indent="0" lvl="0" marL="0" rtl="0">
              <a:spcBef>
                <a:spcPts val="0"/>
              </a:spcBef>
              <a:buNone/>
            </a:pPr>
            <a:r>
              <a:rPr lang="en-US"/>
              <a:t>Data-set:</a:t>
            </a:r>
          </a:p>
          <a:p>
            <a:pPr indent="-228600" lvl="0" marL="457200" rtl="0">
              <a:spcBef>
                <a:spcPts val="0"/>
              </a:spcBef>
            </a:pPr>
            <a:r>
              <a:rPr lang="en-US"/>
              <a:t>Self-reporting data has limitations on its own</a:t>
            </a:r>
          </a:p>
          <a:p>
            <a:pPr indent="-228600" lvl="0" marL="457200" rtl="0">
              <a:spcBef>
                <a:spcPts val="0"/>
              </a:spcBef>
            </a:pPr>
            <a:r>
              <a:rPr lang="en-US"/>
              <a:t>Email survey introduces self-selection bias</a:t>
            </a:r>
          </a:p>
          <a:p>
            <a:pPr indent="-228600" lvl="1" marL="914400" rtl="0">
              <a:spcBef>
                <a:spcPts val="0"/>
              </a:spcBef>
            </a:pPr>
            <a:r>
              <a:rPr lang="en-US"/>
              <a:t>May not be representative / Small groups may skew certain results</a:t>
            </a:r>
          </a:p>
          <a:p>
            <a:pPr indent="-228600" lvl="0" marL="457200" rtl="0">
              <a:spcBef>
                <a:spcPts val="0"/>
              </a:spcBef>
            </a:pPr>
            <a:r>
              <a:rPr lang="en-US"/>
              <a:t>Scales Exaggerate differences: most fall between 3.05 and 3.9 </a:t>
            </a:r>
          </a:p>
          <a:p>
            <a:pPr indent="-228600" lvl="1" marL="914400" rtl="0">
              <a:spcBef>
                <a:spcPts val="0"/>
              </a:spcBef>
            </a:pPr>
            <a:r>
              <a:rPr lang="en-US"/>
              <a:t>All the averages are within ‘agreement’</a:t>
            </a:r>
          </a:p>
          <a:p>
            <a:pPr indent="0" lvl="0" marL="0">
              <a:spcBef>
                <a:spcPts val="0"/>
              </a:spcBef>
              <a:buNone/>
            </a:pPr>
            <a:r>
              <a:t/>
            </a:r>
            <a:endParaRPr sz="2800"/>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2" name="Shape 112"/>
        <p:cNvGrpSpPr/>
        <p:nvPr/>
      </p:nvGrpSpPr>
      <p:grpSpPr>
        <a:xfrm>
          <a:off x="0" y="0"/>
          <a:ext cx="0" cy="0"/>
          <a:chOff x="0" y="0"/>
          <a:chExt cx="0" cy="0"/>
        </a:xfrm>
      </p:grpSpPr>
      <p:sp>
        <p:nvSpPr>
          <p:cNvPr id="113" name="Shape 113"/>
          <p:cNvSpPr txBox="1"/>
          <p:nvPr>
            <p:ph type="title"/>
          </p:nvPr>
        </p:nvSpPr>
        <p:spPr>
          <a:xfrm>
            <a:off x="457200" y="74912"/>
            <a:ext cx="8229600" cy="1143000"/>
          </a:xfrm>
          <a:prstGeom prst="rect">
            <a:avLst/>
          </a:prstGeom>
        </p:spPr>
        <p:txBody>
          <a:bodyPr anchorCtr="0" anchor="ctr" bIns="91425" lIns="91425" rIns="91425" tIns="91425">
            <a:noAutofit/>
          </a:bodyPr>
          <a:lstStyle/>
          <a:p>
            <a:pPr lvl="0" rtl="0">
              <a:spcBef>
                <a:spcPts val="0"/>
              </a:spcBef>
              <a:buNone/>
            </a:pPr>
            <a:r>
              <a:rPr lang="en-US"/>
              <a:t>From the ACES conversation 4/19</a:t>
            </a:r>
          </a:p>
        </p:txBody>
      </p:sp>
      <p:sp>
        <p:nvSpPr>
          <p:cNvPr id="114" name="Shape 114"/>
          <p:cNvSpPr txBox="1"/>
          <p:nvPr>
            <p:ph idx="1" type="body"/>
          </p:nvPr>
        </p:nvSpPr>
        <p:spPr>
          <a:xfrm>
            <a:off x="457200" y="1165950"/>
            <a:ext cx="8229600" cy="4526100"/>
          </a:xfrm>
          <a:prstGeom prst="rect">
            <a:avLst/>
          </a:prstGeom>
        </p:spPr>
        <p:txBody>
          <a:bodyPr anchorCtr="0" anchor="t" bIns="91425" lIns="91425" rIns="91425" tIns="91425">
            <a:noAutofit/>
          </a:bodyPr>
          <a:lstStyle/>
          <a:p>
            <a:pPr indent="0" lvl="0" marL="0" rtl="0">
              <a:spcBef>
                <a:spcPts val="0"/>
              </a:spcBef>
              <a:buNone/>
            </a:pPr>
            <a:r>
              <a:rPr lang="en-US" sz="2800"/>
              <a:t>Narrative/Assumptions</a:t>
            </a:r>
          </a:p>
          <a:p>
            <a:pPr indent="-406400" lvl="0" marL="457200" rtl="0">
              <a:spcBef>
                <a:spcPts val="0"/>
              </a:spcBef>
              <a:buSzPct val="100000"/>
            </a:pPr>
            <a:r>
              <a:rPr lang="en-US" sz="2800"/>
              <a:t>Women show less confidence with equations (but it’s the least popular overall!)</a:t>
            </a:r>
          </a:p>
          <a:p>
            <a:pPr indent="-406400" lvl="0" marL="457200" rtl="0">
              <a:spcBef>
                <a:spcPts val="0"/>
              </a:spcBef>
              <a:buSzPct val="100000"/>
            </a:pPr>
            <a:r>
              <a:rPr lang="en-US" sz="2800"/>
              <a:t>Black and Latino have lower success/retention, but report high confidence:</a:t>
            </a:r>
          </a:p>
          <a:p>
            <a:pPr indent="-342900" lvl="1" marL="914400" rtl="0">
              <a:spcBef>
                <a:spcPts val="0"/>
              </a:spcBef>
              <a:buSzPct val="100000"/>
            </a:pPr>
            <a:r>
              <a:rPr lang="en-US" sz="1800"/>
              <a:t>Are these students trying to “overcompensate” (pp.16 - 17 black, latino, males as most confident)</a:t>
            </a:r>
          </a:p>
          <a:p>
            <a:pPr indent="-342900" lvl="1" marL="914400" rtl="0">
              <a:spcBef>
                <a:spcPts val="0"/>
              </a:spcBef>
              <a:buSzPct val="100000"/>
            </a:pPr>
            <a:r>
              <a:rPr lang="en-US" sz="1800"/>
              <a:t>related to social/cultural pressures to be strong</a:t>
            </a:r>
          </a:p>
          <a:p>
            <a:pPr indent="-342900" lvl="1" marL="914400" rtl="0">
              <a:spcBef>
                <a:spcPts val="0"/>
              </a:spcBef>
              <a:buSzPct val="100000"/>
            </a:pPr>
            <a:r>
              <a:rPr lang="en-US" sz="1800"/>
              <a:t>Stereotype threat: fear of confirming stereotypes (Steele, Shih, Pittinsky et al.)</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ph type="title"/>
          </p:nvPr>
        </p:nvSpPr>
        <p:spPr>
          <a:xfrm>
            <a:off x="457200" y="274637"/>
            <a:ext cx="8229600" cy="1143000"/>
          </a:xfrm>
          <a:prstGeom prst="rect">
            <a:avLst/>
          </a:prstGeom>
        </p:spPr>
        <p:txBody>
          <a:bodyPr anchorCtr="0" anchor="ctr" bIns="91425" lIns="91425" rIns="91425" tIns="91425">
            <a:noAutofit/>
          </a:bodyPr>
          <a:lstStyle/>
          <a:p>
            <a:pPr lvl="0">
              <a:spcBef>
                <a:spcPts val="0"/>
              </a:spcBef>
              <a:buNone/>
            </a:pPr>
            <a:r>
              <a:rPr lang="en-US"/>
              <a:t>Recommendations</a:t>
            </a:r>
          </a:p>
        </p:txBody>
      </p:sp>
      <p:sp>
        <p:nvSpPr>
          <p:cNvPr id="120" name="Shape 120"/>
          <p:cNvSpPr txBox="1"/>
          <p:nvPr>
            <p:ph idx="1" type="body"/>
          </p:nvPr>
        </p:nvSpPr>
        <p:spPr>
          <a:xfrm>
            <a:off x="457200" y="1600200"/>
            <a:ext cx="8229600" cy="4526100"/>
          </a:xfrm>
          <a:prstGeom prst="rect">
            <a:avLst/>
          </a:prstGeom>
        </p:spPr>
        <p:txBody>
          <a:bodyPr anchorCtr="0" anchor="t" bIns="91425" lIns="91425" rIns="91425" tIns="91425">
            <a:noAutofit/>
          </a:bodyPr>
          <a:lstStyle/>
          <a:p>
            <a:pPr indent="-228600" lvl="0" marL="457200" rtl="0">
              <a:spcBef>
                <a:spcPts val="0"/>
              </a:spcBef>
            </a:pPr>
            <a:r>
              <a:rPr lang="en-US"/>
              <a:t>PBC could provide support for college-level discussions of data AND include more than just self-reporting</a:t>
            </a:r>
          </a:p>
          <a:p>
            <a:pPr indent="-228600" lvl="1" marL="914400" rtl="0">
              <a:spcBef>
                <a:spcPts val="0"/>
              </a:spcBef>
            </a:pPr>
            <a:r>
              <a:rPr lang="en-US"/>
              <a:t>Surface assumptions and narratives surrounding gaps</a:t>
            </a:r>
          </a:p>
          <a:p>
            <a:pPr indent="-228600" lvl="0" marL="457200" rtl="0">
              <a:spcBef>
                <a:spcPts val="0"/>
              </a:spcBef>
            </a:pPr>
            <a:r>
              <a:rPr lang="en-US"/>
              <a:t>PBC could request PD to address disparities</a:t>
            </a:r>
          </a:p>
          <a:p>
            <a:pPr indent="-228600" lvl="0" marL="457200" rtl="0">
              <a:spcBef>
                <a:spcPts val="0"/>
              </a:spcBef>
            </a:pPr>
            <a:r>
              <a:rPr lang="en-US"/>
              <a:t>Incorporate Equity-minded data discussions into Program Review and Planning</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