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sldIdLst>
    <p:sldId id="256" r:id="rId2"/>
    <p:sldId id="257" r:id="rId3"/>
    <p:sldId id="263" r:id="rId4"/>
    <p:sldId id="260" r:id="rId5"/>
    <p:sldId id="261" r:id="rId6"/>
    <p:sldId id="265" r:id="rId7"/>
    <p:sldId id="262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0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0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8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5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6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501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43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8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5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7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9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CA5B1D4-2EC4-421B-8933-328F21D114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89D9E29-2060-4956-AE26-13FC9AC9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0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Cañada College Professional Development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Determining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16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should the Cañada PD Committee structure look like?</a:t>
            </a:r>
          </a:p>
          <a:p>
            <a:pPr lvl="1"/>
            <a:r>
              <a:rPr lang="en-US" dirty="0" smtClean="0"/>
              <a:t>Which areas should be represented on the Cañada PD Committee? </a:t>
            </a:r>
            <a:endParaRPr lang="en-US" dirty="0"/>
          </a:p>
          <a:p>
            <a:pPr lvl="1"/>
            <a:r>
              <a:rPr lang="en-US" dirty="0" smtClean="0"/>
              <a:t>How many members should be on the Cañada PD Committee?</a:t>
            </a:r>
          </a:p>
          <a:p>
            <a:r>
              <a:rPr lang="en-US" dirty="0" smtClean="0"/>
              <a:t>How will individuals be selected to be part of the Cañada PD Committee?</a:t>
            </a:r>
          </a:p>
          <a:p>
            <a:pPr lvl="1"/>
            <a:r>
              <a:rPr lang="en-US" dirty="0" smtClean="0"/>
              <a:t>Appointed</a:t>
            </a:r>
          </a:p>
          <a:p>
            <a:pPr lvl="1"/>
            <a:r>
              <a:rPr lang="en-US" dirty="0" smtClean="0"/>
              <a:t>Volunteers</a:t>
            </a:r>
          </a:p>
          <a:p>
            <a:r>
              <a:rPr lang="en-US" dirty="0" smtClean="0"/>
              <a:t>How will the committee operate?</a:t>
            </a:r>
          </a:p>
          <a:p>
            <a:pPr lvl="1"/>
            <a:r>
              <a:rPr lang="en-US" dirty="0" smtClean="0"/>
              <a:t>Committee member roles (chair/co-chair and other roles)</a:t>
            </a:r>
          </a:p>
          <a:p>
            <a:pPr lvl="1"/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Minimum number of annual meetings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40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a PD Committee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67912" y="768074"/>
            <a:ext cx="3474720" cy="355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Overall –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67912" y="1123837"/>
            <a:ext cx="3474720" cy="4830459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Represent the interests of all college employees</a:t>
            </a:r>
          </a:p>
          <a:p>
            <a:r>
              <a:rPr lang="en-US" dirty="0" smtClean="0"/>
              <a:t>Honor existing campus-wide PD efforts and guidelines</a:t>
            </a:r>
          </a:p>
          <a:p>
            <a:pPr lvl="1"/>
            <a:r>
              <a:rPr lang="en-US" dirty="0" smtClean="0"/>
              <a:t>ACES</a:t>
            </a:r>
          </a:p>
          <a:p>
            <a:pPr lvl="1"/>
            <a:r>
              <a:rPr lang="en-US" dirty="0" smtClean="0"/>
              <a:t>Communities of Practice</a:t>
            </a:r>
          </a:p>
          <a:p>
            <a:pPr lvl="1"/>
            <a:r>
              <a:rPr lang="en-US" dirty="0" smtClean="0"/>
              <a:t>Faculty PD Committee</a:t>
            </a:r>
          </a:p>
          <a:p>
            <a:pPr lvl="1"/>
            <a:r>
              <a:rPr lang="en-US" dirty="0" smtClean="0"/>
              <a:t>Classified PD Work Group</a:t>
            </a:r>
          </a:p>
          <a:p>
            <a:r>
              <a:rPr lang="en-US" dirty="0" smtClean="0"/>
              <a:t>Grow and maintain the program</a:t>
            </a:r>
          </a:p>
          <a:p>
            <a:pPr marL="502920" lvl="1" indent="0">
              <a:buNone/>
            </a:pPr>
            <a:endParaRPr lang="en-US" dirty="0"/>
          </a:p>
          <a:p>
            <a:pPr marL="502920" lvl="1" indent="0" algn="ctr">
              <a:buNone/>
            </a:pPr>
            <a:r>
              <a:rPr lang="en-US" b="1" dirty="0" smtClean="0"/>
              <a:t>We need multiple perspectives!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682833"/>
            <a:ext cx="3474720" cy="44100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Summary from PD Discussions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209077"/>
            <a:ext cx="3474720" cy="50522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600" dirty="0" smtClean="0"/>
              <a:t>Identify/coordinate needs</a:t>
            </a:r>
          </a:p>
          <a:p>
            <a:r>
              <a:rPr lang="en-US" sz="2600" dirty="0" smtClean="0"/>
              <a:t>Plan and implement activities according to needs</a:t>
            </a:r>
          </a:p>
          <a:p>
            <a:r>
              <a:rPr lang="en-US" sz="2600" dirty="0" smtClean="0"/>
              <a:t>Analyze PD data</a:t>
            </a:r>
          </a:p>
          <a:p>
            <a:r>
              <a:rPr lang="en-US" sz="2600" dirty="0" smtClean="0"/>
              <a:t>Build a sense of community</a:t>
            </a:r>
          </a:p>
          <a:p>
            <a:r>
              <a:rPr lang="en-US" sz="2600" dirty="0" smtClean="0"/>
              <a:t>Develop a unified plan (assess, measure, and revise)</a:t>
            </a:r>
          </a:p>
          <a:p>
            <a:r>
              <a:rPr lang="en-US" sz="2600" dirty="0" smtClean="0"/>
              <a:t>Share excellence within the community</a:t>
            </a:r>
          </a:p>
          <a:p>
            <a:r>
              <a:rPr lang="en-US" sz="2600" dirty="0" smtClean="0"/>
              <a:t>Provide resources</a:t>
            </a:r>
          </a:p>
          <a:p>
            <a:r>
              <a:rPr lang="en-US" sz="2600" dirty="0" smtClean="0"/>
              <a:t>Support faculty and staff</a:t>
            </a:r>
          </a:p>
          <a:p>
            <a:r>
              <a:rPr lang="en-US" sz="2600" dirty="0" smtClean="0"/>
              <a:t>Anticipate future needs</a:t>
            </a:r>
          </a:p>
          <a:p>
            <a:r>
              <a:rPr lang="en-US" sz="2600" dirty="0" smtClean="0"/>
              <a:t>Provide follow-up opportunities</a:t>
            </a:r>
          </a:p>
          <a:p>
            <a:r>
              <a:rPr lang="en-US" sz="2600" dirty="0" smtClean="0"/>
              <a:t>Collaborate with other on-campus committees – coordinate efforts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25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24234" cy="4601183"/>
          </a:xfrm>
        </p:spPr>
        <p:txBody>
          <a:bodyPr/>
          <a:lstStyle/>
          <a:p>
            <a:r>
              <a:rPr lang="en-US" sz="3200" dirty="0" smtClean="0"/>
              <a:t>Cañada Representation from </a:t>
            </a:r>
            <a:br>
              <a:rPr lang="en-US" sz="3200" dirty="0" smtClean="0"/>
            </a:br>
            <a:r>
              <a:rPr lang="en-US" sz="2800" dirty="0" smtClean="0"/>
              <a:t>(based on Cañada PD discussion notes)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717527" y="1347948"/>
            <a:ext cx="2210305" cy="452437"/>
          </a:xfrm>
        </p:spPr>
        <p:txBody>
          <a:bodyPr/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38711" y="2056108"/>
            <a:ext cx="2523344" cy="40560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Administration</a:t>
            </a:r>
          </a:p>
          <a:p>
            <a:r>
              <a:rPr lang="en-US" sz="2400" dirty="0" smtClean="0"/>
              <a:t>Faculty</a:t>
            </a:r>
          </a:p>
          <a:p>
            <a:r>
              <a:rPr lang="en-US" sz="2400" dirty="0" smtClean="0"/>
              <a:t>Staff</a:t>
            </a:r>
          </a:p>
          <a:p>
            <a:r>
              <a:rPr lang="en-US" sz="2400" dirty="0" smtClean="0"/>
              <a:t>Student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7157782" y="1347949"/>
            <a:ext cx="3026044" cy="452437"/>
          </a:xfrm>
        </p:spPr>
        <p:txBody>
          <a:bodyPr/>
          <a:lstStyle/>
          <a:p>
            <a:r>
              <a:rPr lang="en-US" dirty="0" smtClean="0"/>
              <a:t>Specific Areas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7227525" y="1800385"/>
            <a:ext cx="3382505" cy="4389278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Academic Senate</a:t>
            </a:r>
          </a:p>
          <a:p>
            <a:r>
              <a:rPr lang="en-US" dirty="0" smtClean="0"/>
              <a:t>Administration</a:t>
            </a:r>
          </a:p>
          <a:p>
            <a:r>
              <a:rPr lang="en-US" dirty="0" smtClean="0"/>
              <a:t>Basic Skills &amp; ESL</a:t>
            </a:r>
          </a:p>
          <a:p>
            <a:r>
              <a:rPr lang="en-US" dirty="0" smtClean="0"/>
              <a:t>Classified Senate</a:t>
            </a:r>
          </a:p>
          <a:p>
            <a:r>
              <a:rPr lang="en-US" dirty="0" smtClean="0"/>
              <a:t>CTE Faculty</a:t>
            </a:r>
          </a:p>
          <a:p>
            <a:r>
              <a:rPr lang="en-US" dirty="0" smtClean="0"/>
              <a:t>Evening Faculty</a:t>
            </a:r>
          </a:p>
          <a:p>
            <a:r>
              <a:rPr lang="en-US" dirty="0" smtClean="0"/>
              <a:t>Facilities</a:t>
            </a:r>
          </a:p>
          <a:p>
            <a:r>
              <a:rPr lang="en-US" dirty="0" smtClean="0"/>
              <a:t>PD Groups on Campus</a:t>
            </a:r>
          </a:p>
          <a:p>
            <a:r>
              <a:rPr lang="en-US" dirty="0" smtClean="0"/>
              <a:t>Transfer Faculty</a:t>
            </a:r>
          </a:p>
          <a:p>
            <a:r>
              <a:rPr lang="en-US" dirty="0" smtClean="0"/>
              <a:t>Student Services</a:t>
            </a:r>
          </a:p>
          <a:p>
            <a:r>
              <a:rPr lang="en-US" dirty="0" smtClean="0"/>
              <a:t>Student(s)</a:t>
            </a:r>
          </a:p>
          <a:p>
            <a:r>
              <a:rPr lang="en-US" dirty="0" smtClean="0"/>
              <a:t>Union Representatives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602278" y="1038386"/>
            <a:ext cx="0" cy="5005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85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Sample PD Committee Structure #1</a:t>
            </a:r>
            <a:br>
              <a:rPr lang="en-US" sz="3600" dirty="0" smtClean="0"/>
            </a:br>
            <a:r>
              <a:rPr lang="en-US" sz="2400" dirty="0" smtClean="0"/>
              <a:t>(similar sized college)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 faculty</a:t>
            </a:r>
          </a:p>
          <a:p>
            <a:r>
              <a:rPr lang="en-US" dirty="0" smtClean="0"/>
              <a:t>2 classified staff</a:t>
            </a:r>
          </a:p>
          <a:p>
            <a:r>
              <a:rPr lang="en-US" dirty="0" smtClean="0"/>
              <a:t>2 students</a:t>
            </a:r>
          </a:p>
          <a:p>
            <a:r>
              <a:rPr lang="en-US" dirty="0" smtClean="0"/>
              <a:t>2 managers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Appointed by respective senates, and the college president</a:t>
            </a:r>
            <a:endParaRPr lang="en-US" dirty="0"/>
          </a:p>
          <a:p>
            <a:r>
              <a:rPr lang="en-US" dirty="0" smtClean="0"/>
              <a:t>Co-chairs elected within the committee</a:t>
            </a:r>
          </a:p>
          <a:p>
            <a:r>
              <a:rPr lang="en-US" dirty="0" smtClean="0"/>
              <a:t>PD program director as a staff resource</a:t>
            </a:r>
          </a:p>
          <a:p>
            <a:r>
              <a:rPr lang="en-US" dirty="0" smtClean="0"/>
              <a:t>Meets twice a month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42794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Provide on and off-campus opportunities</a:t>
            </a:r>
          </a:p>
          <a:p>
            <a:r>
              <a:rPr lang="en-US" dirty="0" smtClean="0"/>
              <a:t>Build professional network through off-campus opportunities</a:t>
            </a:r>
          </a:p>
          <a:p>
            <a:r>
              <a:rPr lang="en-US" dirty="0" smtClean="0"/>
              <a:t>View flex reports</a:t>
            </a:r>
          </a:p>
          <a:p>
            <a:r>
              <a:rPr lang="en-US" dirty="0" smtClean="0"/>
              <a:t>Make research, evidence-based decisions for future PD opportunities</a:t>
            </a:r>
          </a:p>
          <a:p>
            <a:r>
              <a:rPr lang="en-US" dirty="0" smtClean="0"/>
              <a:t>Collect and maintain resources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2" name="Straight Connector 11"/>
          <p:cNvCxnSpPr>
            <a:stCxn id="9" idx="3"/>
          </p:cNvCxnSpPr>
          <p:nvPr/>
        </p:nvCxnSpPr>
        <p:spPr>
          <a:xfrm>
            <a:off x="7342632" y="1427446"/>
            <a:ext cx="27432" cy="4931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97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PD Committee </a:t>
            </a:r>
            <a:r>
              <a:rPr lang="en-US" dirty="0" smtClean="0"/>
              <a:t>Structure #2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(similar sized college)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3 administrators/managers</a:t>
            </a:r>
          </a:p>
          <a:p>
            <a:r>
              <a:rPr lang="en-US" dirty="0"/>
              <a:t>3 faculty</a:t>
            </a:r>
          </a:p>
          <a:p>
            <a:r>
              <a:rPr lang="en-US" dirty="0"/>
              <a:t>3 staff</a:t>
            </a:r>
          </a:p>
          <a:p>
            <a:endParaRPr lang="en-US" dirty="0"/>
          </a:p>
          <a:p>
            <a:r>
              <a:rPr lang="en-US" dirty="0" smtClean="0"/>
              <a:t>Chair or Co-chairs are elected within the committee</a:t>
            </a:r>
          </a:p>
          <a:p>
            <a:r>
              <a:rPr lang="en-US" dirty="0" smtClean="0"/>
              <a:t>The PD coordinator and program administrator serve as staff resources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Plans PD opportunities</a:t>
            </a:r>
          </a:p>
          <a:p>
            <a:r>
              <a:rPr lang="en-US" dirty="0" smtClean="0"/>
              <a:t>Evaluates on-campus PD and makes recommendations for improvement</a:t>
            </a:r>
          </a:p>
          <a:p>
            <a:r>
              <a:rPr lang="en-US" dirty="0" smtClean="0"/>
              <a:t>Develop a PD plan</a:t>
            </a:r>
          </a:p>
          <a:p>
            <a:r>
              <a:rPr lang="en-US" dirty="0" smtClean="0"/>
              <a:t>Recommends PD opportunities</a:t>
            </a:r>
          </a:p>
          <a:p>
            <a:r>
              <a:rPr lang="en-US" dirty="0" smtClean="0"/>
              <a:t>Establishes guidelines and procedures for PD activity</a:t>
            </a:r>
          </a:p>
          <a:p>
            <a:r>
              <a:rPr lang="en-US" dirty="0" smtClean="0"/>
              <a:t>Sets timelines for tasks and recommendations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73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Sample PD Committee Structure #3</a:t>
            </a:r>
            <a:br>
              <a:rPr lang="en-US" sz="4000" dirty="0" smtClean="0"/>
            </a:br>
            <a:r>
              <a:rPr lang="en-US" sz="2400" dirty="0" smtClean="0"/>
              <a:t>(larger college)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Chair – PD program director</a:t>
            </a:r>
          </a:p>
          <a:p>
            <a:r>
              <a:rPr lang="en-US" dirty="0" smtClean="0"/>
              <a:t>1 administrator</a:t>
            </a:r>
          </a:p>
          <a:p>
            <a:r>
              <a:rPr lang="en-US" dirty="0" smtClean="0"/>
              <a:t>1 faculty from each division</a:t>
            </a:r>
          </a:p>
          <a:p>
            <a:r>
              <a:rPr lang="en-US" dirty="0" smtClean="0"/>
              <a:t>1 adjunct faculty</a:t>
            </a:r>
          </a:p>
          <a:p>
            <a:r>
              <a:rPr lang="en-US" dirty="0" smtClean="0"/>
              <a:t>4 classified staff</a:t>
            </a:r>
          </a:p>
          <a:p>
            <a:endParaRPr lang="en-US" dirty="0"/>
          </a:p>
          <a:p>
            <a:r>
              <a:rPr lang="en-US" dirty="0" smtClean="0"/>
              <a:t>Appointed by both senates, administration </a:t>
            </a:r>
            <a:endParaRPr lang="en-US" dirty="0" smtClean="0"/>
          </a:p>
          <a:p>
            <a:r>
              <a:rPr lang="en-US" dirty="0" smtClean="0"/>
              <a:t>2-year </a:t>
            </a:r>
            <a:r>
              <a:rPr lang="en-US" dirty="0" smtClean="0"/>
              <a:t>term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Establishes policies and processes for allocating employee PD funds</a:t>
            </a:r>
          </a:p>
          <a:p>
            <a:r>
              <a:rPr lang="en-US" dirty="0"/>
              <a:t>Reviews and approves PD proposals</a:t>
            </a:r>
          </a:p>
          <a:p>
            <a:r>
              <a:rPr lang="en-US" dirty="0"/>
              <a:t>Plan and promote staff development activities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8" name="Straight Connector 7"/>
          <p:cNvCxnSpPr>
            <a:stCxn id="5" idx="3"/>
          </p:cNvCxnSpPr>
          <p:nvPr/>
        </p:nvCxnSpPr>
        <p:spPr>
          <a:xfrm>
            <a:off x="7342632" y="1427446"/>
            <a:ext cx="0" cy="4593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761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PD Committee Structure </a:t>
            </a:r>
            <a:r>
              <a:rPr lang="en-US" dirty="0" smtClean="0"/>
              <a:t>#4 </a:t>
            </a:r>
            <a:r>
              <a:rPr lang="en-US" sz="2000" dirty="0" smtClean="0"/>
              <a:t>(larger </a:t>
            </a:r>
            <a:r>
              <a:rPr lang="en-US" sz="2000" dirty="0"/>
              <a:t>college)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1 Administrator</a:t>
            </a:r>
          </a:p>
          <a:p>
            <a:r>
              <a:rPr lang="en-US" dirty="0" smtClean="0"/>
              <a:t>3 </a:t>
            </a:r>
            <a:r>
              <a:rPr lang="en-US" dirty="0"/>
              <a:t>Faculty</a:t>
            </a:r>
          </a:p>
          <a:p>
            <a:r>
              <a:rPr lang="en-US" dirty="0"/>
              <a:t>2 Managers</a:t>
            </a:r>
          </a:p>
          <a:p>
            <a:r>
              <a:rPr lang="en-US" dirty="0"/>
              <a:t>3 Classified</a:t>
            </a:r>
          </a:p>
          <a:p>
            <a:r>
              <a:rPr lang="en-US" dirty="0"/>
              <a:t>1 Student</a:t>
            </a:r>
          </a:p>
          <a:p>
            <a:r>
              <a:rPr lang="en-US" dirty="0"/>
              <a:t>PD Director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Offer ongoing campus-wide professional learning including federally mandated trainings and career advancement opportunities</a:t>
            </a:r>
          </a:p>
          <a:p>
            <a:r>
              <a:rPr lang="en-US" dirty="0" smtClean="0"/>
              <a:t>Organize new employee orientation</a:t>
            </a:r>
          </a:p>
          <a:p>
            <a:r>
              <a:rPr lang="en-US" dirty="0" smtClean="0"/>
              <a:t>Identify and organize career advancement opportunities</a:t>
            </a:r>
          </a:p>
          <a:p>
            <a:r>
              <a:rPr lang="en-US" dirty="0" smtClean="0"/>
              <a:t>Identify learning needs</a:t>
            </a:r>
          </a:p>
          <a:p>
            <a:r>
              <a:rPr lang="en-US" dirty="0" smtClean="0"/>
              <a:t>Evaluate professional learning proposals for funds allocation based on set criteria</a:t>
            </a:r>
          </a:p>
          <a:p>
            <a:r>
              <a:rPr lang="en-US" dirty="0" smtClean="0"/>
              <a:t>Evaluate and assess campus-wide PD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5231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April 6, 2016 PBC Discussion </a:t>
            </a:r>
            <a:r>
              <a:rPr lang="en-US" sz="2800" dirty="0" smtClean="0"/>
              <a:t>(Initial Ideas)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PD Committee should organize new employee orientation</a:t>
            </a:r>
          </a:p>
          <a:p>
            <a:r>
              <a:rPr lang="en-US" dirty="0" smtClean="0"/>
              <a:t>PD Director should be part of the committee (not a resource)</a:t>
            </a:r>
          </a:p>
          <a:p>
            <a:r>
              <a:rPr lang="en-US" dirty="0" smtClean="0"/>
              <a:t>PD Committee should plan Flex Days</a:t>
            </a:r>
          </a:p>
          <a:p>
            <a:r>
              <a:rPr lang="en-US" dirty="0" smtClean="0"/>
              <a:t>PD Committee’s first responsibility is to create the PD Plan</a:t>
            </a:r>
          </a:p>
          <a:p>
            <a:r>
              <a:rPr lang="en-US" dirty="0" smtClean="0"/>
              <a:t>Student representatives should be diverse – 1 from ASCC and another student not on ASCC (perhaps BTO or other area)</a:t>
            </a:r>
          </a:p>
          <a:p>
            <a:r>
              <a:rPr lang="en-US" smtClean="0"/>
              <a:t>1 </a:t>
            </a:r>
            <a:r>
              <a:rPr lang="en-US" dirty="0" smtClean="0"/>
              <a:t>rep from each division would not be necessary because Academic Senate will have </a:t>
            </a:r>
            <a:r>
              <a:rPr lang="en-US" smtClean="0"/>
              <a:t>a representative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8430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473</TotalTime>
  <Words>552</Words>
  <Application>Microsoft Office PowerPoint</Application>
  <PresentationFormat>Widescreen</PresentationFormat>
  <Paragraphs>138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Frame</vt:lpstr>
      <vt:lpstr>Cañada College Professional Development Committee</vt:lpstr>
      <vt:lpstr>Discussion</vt:lpstr>
      <vt:lpstr>Purpose of a PD Committee</vt:lpstr>
      <vt:lpstr>Cañada Representation from  (based on Cañada PD discussion notes)</vt:lpstr>
      <vt:lpstr>Sample PD Committee Structure #1 (similar sized college)</vt:lpstr>
      <vt:lpstr>Sample PD Committee Structure #2 (similar sized college)</vt:lpstr>
      <vt:lpstr>Sample PD Committee Structure #3 (larger college)</vt:lpstr>
      <vt:lpstr>Sample PD Committee Structure #4 (larger college)</vt:lpstr>
      <vt:lpstr>April 6, 2016 PBC Discussion (Initial Ideas)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Cañada College Professional Development Committee</dc:title>
  <dc:creator>Moore, Erin</dc:creator>
  <cp:lastModifiedBy>Moore, Erin</cp:lastModifiedBy>
  <cp:revision>19</cp:revision>
  <dcterms:created xsi:type="dcterms:W3CDTF">2016-04-04T15:49:32Z</dcterms:created>
  <dcterms:modified xsi:type="dcterms:W3CDTF">2016-04-06T23:05:15Z</dcterms:modified>
</cp:coreProperties>
</file>