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6" r:id="rId9"/>
    <p:sldId id="265" r:id="rId10"/>
    <p:sldId id="261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2" y="7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US" dirty="0">
                <a:latin typeface="Garamond" panose="02020404030301010803" pitchFamily="18" charset="0"/>
              </a:rPr>
              <a:t>15-16 Budget</a:t>
            </a:r>
            <a:r>
              <a:rPr lang="en-US" baseline="0" dirty="0">
                <a:latin typeface="Garamond" panose="02020404030301010803" pitchFamily="18" charset="0"/>
              </a:rPr>
              <a:t> Allocations by Expense </a:t>
            </a:r>
            <a:r>
              <a:rPr lang="en-US" baseline="0" dirty="0" smtClean="0">
                <a:latin typeface="Garamond" panose="02020404030301010803" pitchFamily="18" charset="0"/>
              </a:rPr>
              <a:t>Type (FUND 1)</a:t>
            </a:r>
            <a:endParaRPr lang="en-US" dirty="0">
              <a:latin typeface="Garamond" panose="02020404030301010803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4443172372564195"/>
                  <c:y val="-0.2203485506139987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903931275361251E-2"/>
                  <c:y val="6.664340087682944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Summary!$A$10:$A$12</c:f>
              <c:strCache>
                <c:ptCount val="3"/>
                <c:pt idx="0">
                  <c:v>Position Control Salaries</c:v>
                </c:pt>
                <c:pt idx="1">
                  <c:v>Hourly Salaries </c:v>
                </c:pt>
                <c:pt idx="2">
                  <c:v>Discretionary</c:v>
                </c:pt>
              </c:strCache>
            </c:strRef>
          </c:cat>
          <c:val>
            <c:numRef>
              <c:f>Summary!$B$10:$B$12</c:f>
              <c:numCache>
                <c:formatCode>_("$"* #,##0.00_);_("$"* \(#,##0.00\);_("$"* "-"??_);_(@_)</c:formatCode>
                <c:ptCount val="3"/>
                <c:pt idx="0">
                  <c:v>16824767.050000001</c:v>
                </c:pt>
                <c:pt idx="1">
                  <c:v>4167309.87</c:v>
                </c:pt>
                <c:pt idx="2">
                  <c:v>788293.52999999991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Summary!$A$10:$A$12</c:f>
              <c:strCache>
                <c:ptCount val="3"/>
                <c:pt idx="0">
                  <c:v>Position Control Salaries</c:v>
                </c:pt>
                <c:pt idx="1">
                  <c:v>Hourly Salaries </c:v>
                </c:pt>
                <c:pt idx="2">
                  <c:v>Discretionary</c:v>
                </c:pt>
              </c:strCache>
            </c:strRef>
          </c:cat>
          <c:val>
            <c:numRef>
              <c:f>Summary!$C$10:$C$12</c:f>
              <c:numCache>
                <c:formatCode>0%</c:formatCode>
                <c:ptCount val="3"/>
                <c:pt idx="0">
                  <c:v>0.77247386992905798</c:v>
                </c:pt>
                <c:pt idx="1">
                  <c:v>0.19133328698732024</c:v>
                </c:pt>
                <c:pt idx="2">
                  <c:v>3.6192843083621647E-2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7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0F8F-D282-4C3A-BF75-BB533047DF84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97A3-8EFB-47CB-B4E1-6CAAC19C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6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0F8F-D282-4C3A-BF75-BB533047DF84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97A3-8EFB-47CB-B4E1-6CAAC19C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6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925"/>
          </a:xfrm>
          <a:ln>
            <a:noFill/>
          </a:ln>
        </p:spPr>
        <p:txBody>
          <a:bodyPr/>
          <a:lstStyle>
            <a:lvl1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0F8F-D282-4C3A-BF75-BB533047DF84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97A3-8EFB-47CB-B4E1-6CAAC19C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0F8F-D282-4C3A-BF75-BB533047DF84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97A3-8EFB-47CB-B4E1-6CAAC19C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29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0F8F-D282-4C3A-BF75-BB533047DF84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97A3-8EFB-47CB-B4E1-6CAAC19C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8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0F8F-D282-4C3A-BF75-BB533047DF84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97A3-8EFB-47CB-B4E1-6CAAC19C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5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0F8F-D282-4C3A-BF75-BB533047DF84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97A3-8EFB-47CB-B4E1-6CAAC19C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4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0F8F-D282-4C3A-BF75-BB533047DF84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97A3-8EFB-47CB-B4E1-6CAAC19C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7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0F8F-D282-4C3A-BF75-BB533047DF84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97A3-8EFB-47CB-B4E1-6CAAC19C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4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0F8F-D282-4C3A-BF75-BB533047DF84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97A3-8EFB-47CB-B4E1-6CAAC19C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90F8F-D282-4C3A-BF75-BB533047DF84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697A3-8EFB-47CB-B4E1-6CAAC19CB40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1428750"/>
            <a:ext cx="10515600" cy="160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74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2461" y="3849688"/>
            <a:ext cx="8620125" cy="1655762"/>
          </a:xfrm>
        </p:spPr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Budget Vision 2016: </a:t>
            </a:r>
            <a:r>
              <a:rPr lang="en-US" i="1" dirty="0" smtClean="0"/>
              <a:t>From Good to…..Better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24" y="1728661"/>
            <a:ext cx="4572000" cy="2054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47" y="114300"/>
            <a:ext cx="1823653" cy="1210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562" y="114300"/>
            <a:ext cx="2632725" cy="1210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199" y="114300"/>
            <a:ext cx="3582651" cy="12104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4825" y="5505450"/>
            <a:ext cx="4000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by:</a:t>
            </a:r>
          </a:p>
          <a:p>
            <a:r>
              <a:rPr lang="en-US" dirty="0" smtClean="0"/>
              <a:t>Michelle Marquez</a:t>
            </a:r>
          </a:p>
          <a:p>
            <a:r>
              <a:rPr lang="en-US" dirty="0" smtClean="0"/>
              <a:t>Vice President, Administrative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6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FY 2015/2016 College </a:t>
            </a:r>
            <a:r>
              <a:rPr lang="en-US" dirty="0" smtClean="0"/>
              <a:t>Budget – Good to Better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Dealing with the “shortfall”</a:t>
            </a:r>
          </a:p>
          <a:p>
            <a:pPr lvl="1"/>
            <a:r>
              <a:rPr lang="en-US" dirty="0" smtClean="0"/>
              <a:t>Apply carryover from 2014/2015 </a:t>
            </a:r>
            <a:r>
              <a:rPr lang="en-US" dirty="0" smtClean="0"/>
              <a:t>($616,724)</a:t>
            </a:r>
            <a:endParaRPr lang="en-US" dirty="0"/>
          </a:p>
          <a:p>
            <a:pPr lvl="1"/>
            <a:r>
              <a:rPr lang="en-US" dirty="0" smtClean="0"/>
              <a:t>Apply growth revenue ($244,147)</a:t>
            </a:r>
          </a:p>
          <a:p>
            <a:r>
              <a:rPr lang="en-US" dirty="0" smtClean="0"/>
              <a:t>The current fiscal climate provides </a:t>
            </a:r>
            <a:r>
              <a:rPr lang="en-US" dirty="0" smtClean="0"/>
              <a:t>us </a:t>
            </a:r>
            <a:r>
              <a:rPr lang="en-US" dirty="0" smtClean="0"/>
              <a:t>the opportunity to </a:t>
            </a:r>
            <a:r>
              <a:rPr lang="en-US" dirty="0" smtClean="0"/>
              <a:t>address </a:t>
            </a:r>
            <a:r>
              <a:rPr lang="en-US" dirty="0" smtClean="0"/>
              <a:t>necessary </a:t>
            </a:r>
            <a:r>
              <a:rPr lang="en-US" dirty="0" smtClean="0"/>
              <a:t>position and program </a:t>
            </a:r>
            <a:r>
              <a:rPr lang="en-US" dirty="0" smtClean="0"/>
              <a:t>needs and plan ahead for the next 3 years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We need to think long-term</a:t>
            </a:r>
          </a:p>
          <a:p>
            <a:pPr lvl="1"/>
            <a:r>
              <a:rPr lang="en-US" dirty="0" smtClean="0"/>
              <a:t>Personnel funded through restricted funds</a:t>
            </a:r>
          </a:p>
          <a:p>
            <a:pPr lvl="1"/>
            <a:r>
              <a:rPr lang="en-US" dirty="0" smtClean="0"/>
              <a:t>PERS, STRS, COLA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“Now is the time to get your fiscal house in order”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Chancellor Brice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Harris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6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Effectiveness</a:t>
            </a:r>
          </a:p>
          <a:p>
            <a:pPr lvl="2"/>
            <a:r>
              <a:rPr lang="en-US" dirty="0" smtClean="0"/>
              <a:t>Optimizing large </a:t>
            </a:r>
            <a:r>
              <a:rPr lang="en-US" dirty="0" err="1" smtClean="0"/>
              <a:t>categoricals</a:t>
            </a:r>
            <a:r>
              <a:rPr lang="en-US" dirty="0" smtClean="0"/>
              <a:t> (SSSP, SE)</a:t>
            </a:r>
          </a:p>
          <a:p>
            <a:pPr lvl="2"/>
            <a:r>
              <a:rPr lang="en-US" dirty="0" smtClean="0"/>
              <a:t>Looking at what works</a:t>
            </a:r>
          </a:p>
          <a:p>
            <a:pPr lvl="1"/>
            <a:r>
              <a:rPr lang="en-US" dirty="0" smtClean="0"/>
              <a:t>Focused Growth</a:t>
            </a:r>
          </a:p>
          <a:p>
            <a:pPr lvl="2"/>
            <a:r>
              <a:rPr lang="en-US" dirty="0" smtClean="0"/>
              <a:t>Scaling up effective practices</a:t>
            </a:r>
            <a:endParaRPr lang="en-US" dirty="0"/>
          </a:p>
          <a:p>
            <a:pPr lvl="1"/>
            <a:r>
              <a:rPr lang="en-US" dirty="0" smtClean="0"/>
              <a:t>Creating room for ideas and innovation</a:t>
            </a:r>
          </a:p>
          <a:p>
            <a:pPr lvl="2"/>
            <a:r>
              <a:rPr lang="en-US" dirty="0" smtClean="0"/>
              <a:t>Professional development</a:t>
            </a:r>
          </a:p>
          <a:p>
            <a:pPr lvl="2"/>
            <a:r>
              <a:rPr lang="en-US" dirty="0" smtClean="0"/>
              <a:t>College Innovation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05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6468979" cy="1552057"/>
          </a:xfrm>
        </p:spPr>
        <p:txBody>
          <a:bodyPr>
            <a:normAutofit/>
          </a:bodyPr>
          <a:lstStyle/>
          <a:p>
            <a:r>
              <a:rPr lang="en-US" dirty="0" smtClean="0"/>
              <a:t>Quarterly budget updates at PBC</a:t>
            </a:r>
          </a:p>
          <a:p>
            <a:r>
              <a:rPr lang="en-US" dirty="0" smtClean="0"/>
              <a:t>Other committees/councils?</a:t>
            </a:r>
          </a:p>
          <a:p>
            <a:r>
              <a:rPr lang="en-US" dirty="0" smtClean="0"/>
              <a:t>Final Thought…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638939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Managing a budget has more to do with managing needs and values than being proficient in Banner or Excel. </a:t>
            </a:r>
            <a:r>
              <a:rPr lang="en-US" b="1" u="sng" dirty="0" smtClean="0"/>
              <a:t>How</a:t>
            </a:r>
            <a:r>
              <a:rPr lang="en-US" dirty="0" smtClean="0"/>
              <a:t> we allocate our resources (inclusion vs dark room approach) and </a:t>
            </a:r>
            <a:r>
              <a:rPr lang="en-US" b="1" u="sng" dirty="0" smtClean="0"/>
              <a:t>what</a:t>
            </a:r>
            <a:r>
              <a:rPr lang="en-US" dirty="0" smtClean="0"/>
              <a:t> values influence these allocation decisions (do we fund administrative support vs. athletics vs. librarians?) is an indication of our fiscal competencies </a:t>
            </a:r>
            <a:r>
              <a:rPr lang="en-US" b="1" i="1" dirty="0" smtClean="0"/>
              <a:t>as an institution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5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of 2014/2015 budget</a:t>
            </a:r>
          </a:p>
          <a:p>
            <a:r>
              <a:rPr lang="en-US" dirty="0" smtClean="0"/>
              <a:t>Budget Vision 2016</a:t>
            </a:r>
          </a:p>
          <a:p>
            <a:r>
              <a:rPr lang="en-US" dirty="0" smtClean="0"/>
              <a:t>2015/2016 college budget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6946">
            <a:off x="7600943" y="1892575"/>
            <a:ext cx="3441499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47570">
            <a:off x="6075471" y="2402775"/>
            <a:ext cx="3330840" cy="432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3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0825"/>
            <a:ext cx="10515600" cy="1325563"/>
          </a:xfrm>
        </p:spPr>
        <p:txBody>
          <a:bodyPr/>
          <a:lstStyle/>
          <a:p>
            <a:r>
              <a:rPr lang="en-US" dirty="0" smtClean="0"/>
              <a:t>Reflection of 2014/2015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38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355344"/>
              </p:ext>
            </p:extLst>
          </p:nvPr>
        </p:nvGraphicFramePr>
        <p:xfrm>
          <a:off x="4303295" y="4172912"/>
          <a:ext cx="7050505" cy="1943797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3882189"/>
                <a:gridCol w="3168316"/>
              </a:tblGrid>
              <a:tr h="48881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Unrestricted Funding Expenses, FY 2014/2015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69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Expense Category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Expenses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70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Salaries (Position Control)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$16,208,092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69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Salaries (Hourly)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$4,307,664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69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Discretionary (Supplies, travel, events, </a:t>
                      </a:r>
                      <a:r>
                        <a:rPr lang="en-US" sz="1600" b="0" dirty="0" err="1" smtClean="0">
                          <a:effectLst/>
                        </a:rPr>
                        <a:t>etc</a:t>
                      </a:r>
                      <a:r>
                        <a:rPr lang="en-US" sz="1600" b="0" dirty="0" smtClean="0">
                          <a:effectLst/>
                        </a:rPr>
                        <a:t>)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$724,695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69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$21,240,451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707651"/>
              </p:ext>
            </p:extLst>
          </p:nvPr>
        </p:nvGraphicFramePr>
        <p:xfrm>
          <a:off x="529062" y="1576388"/>
          <a:ext cx="7050505" cy="1943797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3882189"/>
                <a:gridCol w="3168316"/>
              </a:tblGrid>
              <a:tr h="48881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Unrestricted Funding Allocations, FY 2014/2015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69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Revenue Source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Allocation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70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Fund 1 Allocation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$18,227,817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69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Prop 30 Allocation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$342,368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69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Measure G Allocation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$1,576,490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69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$20,016,675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20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of 2014/2015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1041"/>
            <a:ext cx="4246984" cy="2211453"/>
          </a:xfrm>
        </p:spPr>
        <p:txBody>
          <a:bodyPr>
            <a:normAutofit/>
          </a:bodyPr>
          <a:lstStyle/>
          <a:p>
            <a:r>
              <a:rPr lang="en-US" dirty="0" smtClean="0"/>
              <a:t>Expiration of Measure G</a:t>
            </a:r>
          </a:p>
          <a:p>
            <a:pPr lvl="1"/>
            <a:r>
              <a:rPr lang="en-US" dirty="0" smtClean="0"/>
              <a:t>$1,576,490 </a:t>
            </a:r>
          </a:p>
          <a:p>
            <a:pPr lvl="1"/>
            <a:r>
              <a:rPr lang="en-US" dirty="0" smtClean="0"/>
              <a:t>133 course sections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106816" y="1543050"/>
            <a:ext cx="4246984" cy="2211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50% Law</a:t>
            </a:r>
          </a:p>
          <a:p>
            <a:pPr lvl="1"/>
            <a:r>
              <a:rPr lang="en-US" dirty="0" smtClean="0"/>
              <a:t>61.68%</a:t>
            </a:r>
          </a:p>
          <a:p>
            <a:r>
              <a:rPr lang="en-US" dirty="0" smtClean="0"/>
              <a:t>Faculty Obligation (FON)</a:t>
            </a:r>
          </a:p>
          <a:p>
            <a:pPr lvl="1"/>
            <a:r>
              <a:rPr lang="en-US" dirty="0" smtClean="0"/>
              <a:t>Obligation = 328</a:t>
            </a:r>
          </a:p>
          <a:p>
            <a:pPr lvl="1"/>
            <a:r>
              <a:rPr lang="en-US" dirty="0" smtClean="0"/>
              <a:t>Actual = 334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7706" y="5010539"/>
            <a:ext cx="967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 budget report will be completed in late September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94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Vision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361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What is our Budget Vision?</a:t>
            </a:r>
          </a:p>
          <a:p>
            <a:pPr lvl="1"/>
            <a:r>
              <a:rPr lang="en-US" dirty="0" smtClean="0"/>
              <a:t>Leveraging what we have (Effectiveness)</a:t>
            </a:r>
          </a:p>
          <a:p>
            <a:pPr lvl="1"/>
            <a:r>
              <a:rPr lang="en-US" dirty="0"/>
              <a:t>Building on what </a:t>
            </a:r>
            <a:r>
              <a:rPr lang="en-US" dirty="0" smtClean="0"/>
              <a:t>works (Focused Growth)</a:t>
            </a:r>
            <a:endParaRPr lang="en-US" dirty="0"/>
          </a:p>
          <a:p>
            <a:pPr lvl="1"/>
            <a:r>
              <a:rPr lang="en-US" dirty="0" smtClean="0"/>
              <a:t>Creating room for ideas and innovation (Supportive Energy)</a:t>
            </a:r>
          </a:p>
          <a:p>
            <a:r>
              <a:rPr lang="en-US" dirty="0" smtClean="0"/>
              <a:t>What are our Budget Values?</a:t>
            </a:r>
          </a:p>
          <a:p>
            <a:pPr lvl="1"/>
            <a:r>
              <a:rPr lang="en-US" dirty="0" smtClean="0"/>
              <a:t>Transparency in process </a:t>
            </a:r>
            <a:endParaRPr lang="en-US" dirty="0"/>
          </a:p>
          <a:p>
            <a:pPr lvl="1"/>
            <a:r>
              <a:rPr lang="en-US" dirty="0" smtClean="0"/>
              <a:t>Optimization of resources</a:t>
            </a:r>
            <a:endParaRPr lang="en-US" dirty="0"/>
          </a:p>
          <a:p>
            <a:pPr lvl="1"/>
            <a:r>
              <a:rPr lang="en-US" dirty="0" smtClean="0"/>
              <a:t>Efficiency and effectiveness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20147" y="5710334"/>
            <a:ext cx="1015170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We are all here for the same reason…Our students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5560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2015/2016 Unrestricted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does “unrestricted funds” mean?</a:t>
            </a:r>
          </a:p>
          <a:p>
            <a:pPr lvl="1"/>
            <a:r>
              <a:rPr lang="en-US" dirty="0" smtClean="0"/>
              <a:t>Unrestricted funds are used to account for resources available for the general purposes of district/college operations and support of its educational programs (Budget and Accounting Manual)</a:t>
            </a:r>
          </a:p>
          <a:p>
            <a:r>
              <a:rPr lang="en-US" dirty="0" smtClean="0"/>
              <a:t>Unrestricted funds are commonly referred to as “fund 1”</a:t>
            </a:r>
          </a:p>
          <a:p>
            <a:r>
              <a:rPr lang="en-US" dirty="0" smtClean="0"/>
              <a:t>Our primary source of unrestricted funds comes from the district in the form of a “site allocation”</a:t>
            </a:r>
          </a:p>
          <a:p>
            <a:r>
              <a:rPr lang="en-US" dirty="0" smtClean="0"/>
              <a:t>Other sources of unrestricted funds include indirect costs and contract revenue</a:t>
            </a:r>
          </a:p>
          <a:p>
            <a:r>
              <a:rPr lang="en-US" dirty="0" smtClean="0"/>
              <a:t>Our college budget is meant to be an important tool to translate our plans into specific, action-oriented goals and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19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2015/2016 College Budget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2425" y="1690688"/>
            <a:ext cx="11630025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839162"/>
              </p:ext>
            </p:extLst>
          </p:nvPr>
        </p:nvGraphicFramePr>
        <p:xfrm>
          <a:off x="533401" y="1690688"/>
          <a:ext cx="10639424" cy="3578851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102767"/>
                <a:gridCol w="2045369"/>
                <a:gridCol w="2245644"/>
                <a:gridCol w="2245644"/>
              </a:tblGrid>
              <a:tr h="616042">
                <a:tc grid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u="none" strike="noStrike" dirty="0" smtClean="0">
                          <a:effectLst/>
                          <a:latin typeface="+mj-lt"/>
                        </a:rPr>
                        <a:t>Cañada College 2015-2016 Unrestricted Budget Summary</a:t>
                      </a:r>
                    </a:p>
                  </a:txBody>
                  <a:tcPr marL="9161" marR="9161" marT="9161" marB="0" anchor="b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</a:tr>
              <a:tr h="313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 smtClean="0">
                          <a:effectLst/>
                          <a:latin typeface="+mj-lt"/>
                        </a:rPr>
                        <a:t> 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61" marR="9161" marT="9161"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61" marR="9161" marT="9161"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61" marR="9161" marT="9161"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61" marR="9161" marT="9161" marB="0"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3080">
                <a:tc>
                  <a:txBody>
                    <a:bodyPr/>
                    <a:lstStyle/>
                    <a:p>
                      <a:pPr algn="l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 smtClean="0">
                          <a:effectLst/>
                          <a:latin typeface="+mj-lt"/>
                        </a:rPr>
                        <a:t>Expenses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61" marR="9161" marT="9161" marB="0" anchor="b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 smtClean="0">
                          <a:effectLst/>
                          <a:latin typeface="+mj-lt"/>
                        </a:rPr>
                        <a:t>Revenue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61" marR="9161" marT="9161" marB="0" anchor="b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8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 smtClean="0">
                          <a:effectLst/>
                          <a:latin typeface="+mj-lt"/>
                        </a:rPr>
                        <a:t>Unrestricted Allocation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61" marR="9161" marT="9161" marB="0" anchor="b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 smtClean="0">
                          <a:effectLst/>
                          <a:latin typeface="+mj-lt"/>
                        </a:rPr>
                        <a:t> </a:t>
                      </a:r>
                      <a:endParaRPr lang="en-US" sz="21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61" marR="9161" marT="9161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2100" u="none" strike="noStrike" dirty="0">
                          <a:effectLst/>
                          <a:latin typeface="+mj-lt"/>
                        </a:rPr>
                        <a:t>$  </a:t>
                      </a:r>
                      <a:r>
                        <a:rPr lang="en-US" sz="2100" u="none" strike="noStrike" dirty="0" smtClean="0">
                          <a:effectLst/>
                          <a:latin typeface="+mj-lt"/>
                        </a:rPr>
                        <a:t>20,911,698 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61" marR="9161" marT="9161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308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>
                          <a:effectLst/>
                          <a:latin typeface="+mj-lt"/>
                        </a:rPr>
                        <a:t>Regular </a:t>
                      </a:r>
                      <a:r>
                        <a:rPr lang="en-US" sz="2100" u="none" strike="noStrike" dirty="0" smtClean="0">
                          <a:effectLst/>
                          <a:latin typeface="+mj-lt"/>
                        </a:rPr>
                        <a:t>Employees (salaries</a:t>
                      </a:r>
                      <a:r>
                        <a:rPr lang="en-US" sz="2100" u="none" strike="noStrike" baseline="0" dirty="0" smtClean="0">
                          <a:effectLst/>
                          <a:latin typeface="+mj-lt"/>
                        </a:rPr>
                        <a:t> &amp; benefits)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61" marR="9161" marT="9161" marB="0" anchor="b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100" u="none" strike="noStrike" dirty="0" smtClean="0">
                          <a:effectLst/>
                          <a:latin typeface="+mj-lt"/>
                        </a:rPr>
                        <a:t>$</a:t>
                      </a:r>
                      <a:r>
                        <a:rPr lang="en-US" sz="2100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2100" u="none" strike="noStrike" dirty="0" smtClean="0">
                          <a:effectLst/>
                          <a:latin typeface="+mj-lt"/>
                        </a:rPr>
                        <a:t>16,824,767 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61" marR="9161" marT="9161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61" marR="9161" marT="9161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308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>
                          <a:effectLst/>
                          <a:latin typeface="+mj-lt"/>
                        </a:rPr>
                        <a:t>Hourly Salaries 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61" marR="9161" marT="9161" marB="0" anchor="b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100" u="none" strike="noStrike" dirty="0" smtClean="0">
                          <a:effectLst/>
                          <a:latin typeface="+mj-lt"/>
                        </a:rPr>
                        <a:t>$ 4,167,310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61" marR="9161" marT="9161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61" marR="9161" marT="9161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308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>
                          <a:effectLst/>
                          <a:latin typeface="+mj-lt"/>
                        </a:rPr>
                        <a:t>Discretionary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61" marR="9161" marT="9161" marB="0" anchor="b"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61" marR="9161" marT="9161" marB="0" anchor="b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100" u="none" strike="noStrike" dirty="0" smtClean="0">
                          <a:effectLst/>
                          <a:latin typeface="+mj-lt"/>
                        </a:rPr>
                        <a:t>$</a:t>
                      </a:r>
                      <a:r>
                        <a:rPr lang="en-US" sz="2100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2100" u="none" strike="noStrike" dirty="0" smtClean="0">
                          <a:effectLst/>
                          <a:latin typeface="+mj-lt"/>
                        </a:rPr>
                        <a:t>788,293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61" marR="9161" marT="9161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61" marR="9161" marT="9161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8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  <a:latin typeface="+mj-lt"/>
                        </a:rPr>
                        <a:t> </a:t>
                      </a:r>
                      <a:endParaRPr lang="en-US" sz="2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61" marR="9161" marT="9161" marB="0" anchor="b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 smtClean="0">
                          <a:effectLst/>
                          <a:latin typeface="+mj-lt"/>
                        </a:rPr>
                        <a:t>Total Expenses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61" marR="9161" marT="9161" marB="0" anchor="b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2100" u="none" strike="noStrike" dirty="0" smtClean="0">
                          <a:effectLst/>
                          <a:latin typeface="+mj-lt"/>
                        </a:rPr>
                        <a:t>$</a:t>
                      </a:r>
                      <a:r>
                        <a:rPr lang="en-US" sz="2100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2100" u="none" strike="noStrike" dirty="0" smtClean="0">
                          <a:effectLst/>
                          <a:latin typeface="+mj-lt"/>
                        </a:rPr>
                        <a:t>21,780,370</a:t>
                      </a:r>
                      <a:endParaRPr lang="en-US" sz="21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61" marR="9161" marT="9161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61" marR="9161" marT="9161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3080">
                <a:tc>
                  <a:txBody>
                    <a:bodyPr/>
                    <a:lstStyle/>
                    <a:p>
                      <a:pPr algn="l" fontAlgn="b"/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 smtClean="0">
                          <a:effectLst/>
                          <a:latin typeface="+mj-lt"/>
                        </a:rPr>
                        <a:t>Total</a:t>
                      </a:r>
                      <a:r>
                        <a:rPr lang="en-US" sz="2100" u="none" strike="noStrike" baseline="0" dirty="0" smtClean="0">
                          <a:effectLst/>
                          <a:latin typeface="+mj-lt"/>
                        </a:rPr>
                        <a:t> Revenue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61" marR="9161" marT="9161" marB="0" anchor="b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lvl="5" algn="l" fontAlgn="b"/>
                      <a:r>
                        <a:rPr lang="en-US" sz="2100" u="none" strike="noStrike" kern="1200" dirty="0" smtClean="0">
                          <a:effectLst/>
                          <a:latin typeface="+mj-lt"/>
                        </a:rPr>
                        <a:t> $</a:t>
                      </a:r>
                      <a:r>
                        <a:rPr lang="en-US" sz="2100" u="none" strike="noStrike" kern="12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2100" u="none" strike="noStrike" kern="1200" dirty="0" smtClean="0">
                          <a:effectLst/>
                          <a:latin typeface="+mj-lt"/>
                        </a:rPr>
                        <a:t>20,911,698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 marL="9161" marR="9161" marT="9161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61" marR="9161" marT="9161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3080">
                <a:tc>
                  <a:txBody>
                    <a:bodyPr/>
                    <a:lstStyle/>
                    <a:p>
                      <a:pPr algn="l" fontAlgn="b"/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61" marR="9161" marT="91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 smtClean="0">
                          <a:effectLst/>
                          <a:latin typeface="+mj-lt"/>
                        </a:rPr>
                        <a:t>Balance (Shortage)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61" marR="9161" marT="9161" marB="0" anchor="b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210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$ (868,672)</a:t>
                      </a:r>
                      <a:endParaRPr lang="en-US" sz="21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161" marR="9161" marT="9161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161" marR="9161" marT="9161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5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2015/2016 College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b="1" dirty="0"/>
              <a:t>Prop 30, FY 2015/2016</a:t>
            </a:r>
            <a:endParaRPr lang="en-US" dirty="0"/>
          </a:p>
          <a:p>
            <a:pPr lvl="1" fontAlgn="t"/>
            <a:r>
              <a:rPr lang="en-US" dirty="0" smtClean="0"/>
              <a:t>Allocation = $309,943</a:t>
            </a:r>
            <a:endParaRPr lang="en-US" dirty="0"/>
          </a:p>
          <a:p>
            <a:pPr lvl="1" fontAlgn="t"/>
            <a:r>
              <a:rPr lang="en-US" dirty="0"/>
              <a:t>Projected Expenses (Position Control</a:t>
            </a:r>
            <a:r>
              <a:rPr lang="en-US" dirty="0" smtClean="0"/>
              <a:t>) = $</a:t>
            </a:r>
            <a:r>
              <a:rPr lang="en-US" dirty="0"/>
              <a:t>355,841</a:t>
            </a:r>
          </a:p>
          <a:p>
            <a:pPr lvl="1" fontAlgn="t"/>
            <a:r>
              <a:rPr lang="en-US" dirty="0" smtClean="0"/>
              <a:t>Shortfall = $</a:t>
            </a:r>
            <a:r>
              <a:rPr lang="en-US" dirty="0" smtClean="0"/>
              <a:t>45,898 (to be covered by Fund 1)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327404"/>
              </p:ext>
            </p:extLst>
          </p:nvPr>
        </p:nvGraphicFramePr>
        <p:xfrm>
          <a:off x="5357229" y="3622511"/>
          <a:ext cx="5839506" cy="2974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655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2015/2016 College Budget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2726" y="1782148"/>
            <a:ext cx="7126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Projected Hourly Teaching Budget, FY 2015/2016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752006"/>
              </p:ext>
            </p:extLst>
          </p:nvPr>
        </p:nvGraphicFramePr>
        <p:xfrm>
          <a:off x="838200" y="2261669"/>
          <a:ext cx="8719589" cy="612159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809164"/>
                <a:gridCol w="809164"/>
                <a:gridCol w="944025"/>
                <a:gridCol w="1483468"/>
                <a:gridCol w="1049385"/>
                <a:gridCol w="1028314"/>
                <a:gridCol w="1264320"/>
                <a:gridCol w="1331749"/>
              </a:tblGrid>
              <a:tr h="4081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FTES Goal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Convert to WSCH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WSCH/FTEF</a:t>
                      </a:r>
                    </a:p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Prod Goal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TOTAL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100" u="none" strike="noStrike" dirty="0" smtClean="0">
                          <a:effectLst/>
                        </a:rPr>
                        <a:t># FTEF</a:t>
                      </a:r>
                      <a:endParaRPr lang="en-US" sz="1100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Needed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# FTEF</a:t>
                      </a:r>
                    </a:p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Available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# FTEF</a:t>
                      </a:r>
                    </a:p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Needed (PT)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Average Cost</a:t>
                      </a:r>
                    </a:p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per PT FTEF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1310 Budget</a:t>
                      </a:r>
                    </a:p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Needed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4195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62,925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125.85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58.17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67.68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$56,963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$3,855,256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347318"/>
              </p:ext>
            </p:extLst>
          </p:nvPr>
        </p:nvGraphicFramePr>
        <p:xfrm>
          <a:off x="4851918" y="3694923"/>
          <a:ext cx="3769568" cy="278052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069506"/>
                <a:gridCol w="1314965"/>
                <a:gridCol w="1385097"/>
              </a:tblGrid>
              <a:tr h="4634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Load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Amount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Additional Cost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</a:tr>
              <a:tr h="231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$      3,513,885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($341,371)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</a:tr>
              <a:tr h="231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$      3,579,533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($275,723)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</a:tr>
              <a:tr h="231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$      3,646,456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($208,800)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</a:tr>
              <a:tr h="231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$      3,714,691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($140,565)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</a:tr>
              <a:tr h="231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$      3,855,256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</a:tr>
              <a:tr h="231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$      4,001,558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$146,302 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</a:tr>
              <a:tr h="231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$      4,153,956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$298,700 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</a:tr>
              <a:tr h="231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$      4,232,561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$377,305 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</a:tr>
              <a:tr h="231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$      4,312,838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$457,582 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</a:tr>
              <a:tr h="231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$      4,394,842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$539,586 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1" name="Left Arrow 10"/>
          <p:cNvSpPr/>
          <p:nvPr/>
        </p:nvSpPr>
        <p:spPr>
          <a:xfrm>
            <a:off x="8677469" y="5075854"/>
            <a:ext cx="905070" cy="242596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10800000">
            <a:off x="3856653" y="5075853"/>
            <a:ext cx="905070" cy="242596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7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702</Words>
  <Application>Microsoft Office PowerPoint</Application>
  <PresentationFormat>Widescreen</PresentationFormat>
  <Paragraphs>171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Garamond</vt:lpstr>
      <vt:lpstr>Times New Roman</vt:lpstr>
      <vt:lpstr>Office Theme</vt:lpstr>
      <vt:lpstr>PowerPoint Presentation</vt:lpstr>
      <vt:lpstr>Overview</vt:lpstr>
      <vt:lpstr>Reflection of 2014/2015</vt:lpstr>
      <vt:lpstr>Reflection of 2014/2015</vt:lpstr>
      <vt:lpstr>Budget Vision 2016</vt:lpstr>
      <vt:lpstr>2015/2016 Unrestricted Funds</vt:lpstr>
      <vt:lpstr>FY 2015/2016 College Budget</vt:lpstr>
      <vt:lpstr>FY 2015/2016 College Budget</vt:lpstr>
      <vt:lpstr>FY 2015/2016 College Budget</vt:lpstr>
      <vt:lpstr>FY 2015/2016 College Budget – Good to Better</vt:lpstr>
      <vt:lpstr>Next Steps</vt:lpstr>
      <vt:lpstr>Moving Forward</vt:lpstr>
    </vt:vector>
  </TitlesOfParts>
  <Company>SMCCD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Marquez, Michelle</dc:creator>
  <cp:lastModifiedBy>Marquez, Michelle</cp:lastModifiedBy>
  <cp:revision>30</cp:revision>
  <cp:lastPrinted>2015-09-02T15:58:35Z</cp:lastPrinted>
  <dcterms:created xsi:type="dcterms:W3CDTF">2015-05-05T18:20:17Z</dcterms:created>
  <dcterms:modified xsi:type="dcterms:W3CDTF">2015-09-02T23:56:37Z</dcterms:modified>
</cp:coreProperties>
</file>