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9" autoAdjust="0"/>
    <p:restoredTop sz="94660"/>
  </p:normalViewPr>
  <p:slideViewPr>
    <p:cSldViewPr snapToGrid="0">
      <p:cViewPr varScale="1">
        <p:scale>
          <a:sx n="89" d="100"/>
          <a:sy n="89" d="100"/>
        </p:scale>
        <p:origin x="10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1DAAF1-E575-47A4-9703-2A0D20C9CD85}"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9793E-8C7B-4C8B-89AB-347B6CE3D39B}" type="slidenum">
              <a:rPr lang="en-US" smtClean="0"/>
              <a:t>‹#›</a:t>
            </a:fld>
            <a:endParaRPr lang="en-US"/>
          </a:p>
        </p:txBody>
      </p:sp>
    </p:spTree>
    <p:extLst>
      <p:ext uri="{BB962C8B-B14F-4D97-AF65-F5344CB8AC3E}">
        <p14:creationId xmlns:p14="http://schemas.microsoft.com/office/powerpoint/2010/main" val="3973387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1DAAF1-E575-47A4-9703-2A0D20C9CD85}"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9793E-8C7B-4C8B-89AB-347B6CE3D39B}" type="slidenum">
              <a:rPr lang="en-US" smtClean="0"/>
              <a:t>‹#›</a:t>
            </a:fld>
            <a:endParaRPr lang="en-US"/>
          </a:p>
        </p:txBody>
      </p:sp>
    </p:spTree>
    <p:extLst>
      <p:ext uri="{BB962C8B-B14F-4D97-AF65-F5344CB8AC3E}">
        <p14:creationId xmlns:p14="http://schemas.microsoft.com/office/powerpoint/2010/main" val="1393883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1DAAF1-E575-47A4-9703-2A0D20C9CD85}"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9793E-8C7B-4C8B-89AB-347B6CE3D39B}" type="slidenum">
              <a:rPr lang="en-US" smtClean="0"/>
              <a:t>‹#›</a:t>
            </a:fld>
            <a:endParaRPr lang="en-US"/>
          </a:p>
        </p:txBody>
      </p:sp>
    </p:spTree>
    <p:extLst>
      <p:ext uri="{BB962C8B-B14F-4D97-AF65-F5344CB8AC3E}">
        <p14:creationId xmlns:p14="http://schemas.microsoft.com/office/powerpoint/2010/main" val="73940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1DAAF1-E575-47A4-9703-2A0D20C9CD85}"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9793E-8C7B-4C8B-89AB-347B6CE3D39B}" type="slidenum">
              <a:rPr lang="en-US" smtClean="0"/>
              <a:t>‹#›</a:t>
            </a:fld>
            <a:endParaRPr lang="en-US"/>
          </a:p>
        </p:txBody>
      </p:sp>
    </p:spTree>
    <p:extLst>
      <p:ext uri="{BB962C8B-B14F-4D97-AF65-F5344CB8AC3E}">
        <p14:creationId xmlns:p14="http://schemas.microsoft.com/office/powerpoint/2010/main" val="2691982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1DAAF1-E575-47A4-9703-2A0D20C9CD85}"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9793E-8C7B-4C8B-89AB-347B6CE3D39B}" type="slidenum">
              <a:rPr lang="en-US" smtClean="0"/>
              <a:t>‹#›</a:t>
            </a:fld>
            <a:endParaRPr lang="en-US"/>
          </a:p>
        </p:txBody>
      </p:sp>
    </p:spTree>
    <p:extLst>
      <p:ext uri="{BB962C8B-B14F-4D97-AF65-F5344CB8AC3E}">
        <p14:creationId xmlns:p14="http://schemas.microsoft.com/office/powerpoint/2010/main" val="3118365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1DAAF1-E575-47A4-9703-2A0D20C9CD85}"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C9793E-8C7B-4C8B-89AB-347B6CE3D39B}" type="slidenum">
              <a:rPr lang="en-US" smtClean="0"/>
              <a:t>‹#›</a:t>
            </a:fld>
            <a:endParaRPr lang="en-US"/>
          </a:p>
        </p:txBody>
      </p:sp>
    </p:spTree>
    <p:extLst>
      <p:ext uri="{BB962C8B-B14F-4D97-AF65-F5344CB8AC3E}">
        <p14:creationId xmlns:p14="http://schemas.microsoft.com/office/powerpoint/2010/main" val="1670165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1DAAF1-E575-47A4-9703-2A0D20C9CD85}" type="datetimeFigureOut">
              <a:rPr lang="en-US" smtClean="0"/>
              <a:t>10/4/2016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C9793E-8C7B-4C8B-89AB-347B6CE3D39B}" type="slidenum">
              <a:rPr lang="en-US" smtClean="0"/>
              <a:t>‹#›</a:t>
            </a:fld>
            <a:endParaRPr lang="en-US"/>
          </a:p>
        </p:txBody>
      </p:sp>
    </p:spTree>
    <p:extLst>
      <p:ext uri="{BB962C8B-B14F-4D97-AF65-F5344CB8AC3E}">
        <p14:creationId xmlns:p14="http://schemas.microsoft.com/office/powerpoint/2010/main" val="2530201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1DAAF1-E575-47A4-9703-2A0D20C9CD85}" type="datetimeFigureOut">
              <a:rPr lang="en-US" smtClean="0"/>
              <a:t>10/4/2016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C9793E-8C7B-4C8B-89AB-347B6CE3D39B}" type="slidenum">
              <a:rPr lang="en-US" smtClean="0"/>
              <a:t>‹#›</a:t>
            </a:fld>
            <a:endParaRPr lang="en-US"/>
          </a:p>
        </p:txBody>
      </p:sp>
    </p:spTree>
    <p:extLst>
      <p:ext uri="{BB962C8B-B14F-4D97-AF65-F5344CB8AC3E}">
        <p14:creationId xmlns:p14="http://schemas.microsoft.com/office/powerpoint/2010/main" val="4205179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1DAAF1-E575-47A4-9703-2A0D20C9CD85}" type="datetimeFigureOut">
              <a:rPr lang="en-US" smtClean="0"/>
              <a:t>10/4/2016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C9793E-8C7B-4C8B-89AB-347B6CE3D39B}" type="slidenum">
              <a:rPr lang="en-US" smtClean="0"/>
              <a:t>‹#›</a:t>
            </a:fld>
            <a:endParaRPr lang="en-US"/>
          </a:p>
        </p:txBody>
      </p:sp>
    </p:spTree>
    <p:extLst>
      <p:ext uri="{BB962C8B-B14F-4D97-AF65-F5344CB8AC3E}">
        <p14:creationId xmlns:p14="http://schemas.microsoft.com/office/powerpoint/2010/main" val="349277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1DAAF1-E575-47A4-9703-2A0D20C9CD85}"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C9793E-8C7B-4C8B-89AB-347B6CE3D39B}" type="slidenum">
              <a:rPr lang="en-US" smtClean="0"/>
              <a:t>‹#›</a:t>
            </a:fld>
            <a:endParaRPr lang="en-US"/>
          </a:p>
        </p:txBody>
      </p:sp>
    </p:spTree>
    <p:extLst>
      <p:ext uri="{BB962C8B-B14F-4D97-AF65-F5344CB8AC3E}">
        <p14:creationId xmlns:p14="http://schemas.microsoft.com/office/powerpoint/2010/main" val="3893401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1DAAF1-E575-47A4-9703-2A0D20C9CD85}"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C9793E-8C7B-4C8B-89AB-347B6CE3D39B}" type="slidenum">
              <a:rPr lang="en-US" smtClean="0"/>
              <a:t>‹#›</a:t>
            </a:fld>
            <a:endParaRPr lang="en-US"/>
          </a:p>
        </p:txBody>
      </p:sp>
    </p:spTree>
    <p:extLst>
      <p:ext uri="{BB962C8B-B14F-4D97-AF65-F5344CB8AC3E}">
        <p14:creationId xmlns:p14="http://schemas.microsoft.com/office/powerpoint/2010/main" val="6181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1DAAF1-E575-47A4-9703-2A0D20C9CD85}" type="datetimeFigureOut">
              <a:rPr lang="en-US" smtClean="0"/>
              <a:t>10/4/2016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9793E-8C7B-4C8B-89AB-347B6CE3D39B}" type="slidenum">
              <a:rPr lang="en-US" smtClean="0"/>
              <a:t>‹#›</a:t>
            </a:fld>
            <a:endParaRPr lang="en-US"/>
          </a:p>
        </p:txBody>
      </p:sp>
    </p:spTree>
    <p:extLst>
      <p:ext uri="{BB962C8B-B14F-4D97-AF65-F5344CB8AC3E}">
        <p14:creationId xmlns:p14="http://schemas.microsoft.com/office/powerpoint/2010/main" val="2077784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674924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31243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355002" y="240717"/>
            <a:ext cx="3992118" cy="830997"/>
          </a:xfrm>
          <a:prstGeom prst="rect">
            <a:avLst/>
          </a:prstGeom>
          <a:noFill/>
        </p:spPr>
        <p:txBody>
          <a:bodyPr wrap="none" rtlCol="0">
            <a:spAutoFit/>
          </a:bodyPr>
          <a:lstStyle/>
          <a:p>
            <a:r>
              <a:rPr lang="en-US" sz="4800" dirty="0" smtClean="0">
                <a:solidFill>
                  <a:schemeClr val="accent2"/>
                </a:solidFill>
                <a:latin typeface="Arial Black" panose="020B0A04020102020204" pitchFamily="34" charset="0"/>
                <a:cs typeface="Arial" panose="020B0604020202020204" pitchFamily="34" charset="0"/>
              </a:rPr>
              <a:t>Why Jams?</a:t>
            </a:r>
            <a:endParaRPr lang="en-US" sz="4800" dirty="0">
              <a:solidFill>
                <a:schemeClr val="accent2"/>
              </a:solidFill>
              <a:latin typeface="Arial Black" panose="020B0A04020102020204" pitchFamily="34" charset="0"/>
              <a:cs typeface="Arial" panose="020B0604020202020204" pitchFamily="34"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61914" y="5677348"/>
            <a:ext cx="1180652" cy="1180652"/>
          </a:xfrm>
          <a:prstGeom prst="rect">
            <a:avLst/>
          </a:prstGeom>
        </p:spPr>
      </p:pic>
      <p:sp>
        <p:nvSpPr>
          <p:cNvPr id="7" name="TextBox 6"/>
          <p:cNvSpPr txBox="1"/>
          <p:nvPr/>
        </p:nvSpPr>
        <p:spPr>
          <a:xfrm>
            <a:off x="236797" y="1410547"/>
            <a:ext cx="11498003" cy="5078313"/>
          </a:xfrm>
          <a:prstGeom prst="rect">
            <a:avLst/>
          </a:prstGeom>
          <a:noFill/>
        </p:spPr>
        <p:txBody>
          <a:bodyPr wrap="square" rtlCol="0">
            <a:spAutoFit/>
          </a:bodyPr>
          <a:lstStyle/>
          <a:p>
            <a:r>
              <a:rPr lang="en-US" b="1" u="sng" dirty="0" smtClean="0">
                <a:latin typeface="Arial" panose="020B0604020202020204" pitchFamily="34" charset="0"/>
                <a:cs typeface="Arial" panose="020B0604020202020204" pitchFamily="34" charset="0"/>
              </a:rPr>
              <a:t>Goals of the Jams</a:t>
            </a:r>
          </a:p>
          <a:p>
            <a:pPr marL="342900" indent="-342900">
              <a:buAutoNum type="arabicPeriod"/>
            </a:pPr>
            <a:r>
              <a:rPr lang="en-US" dirty="0" smtClean="0">
                <a:latin typeface="Arial" panose="020B0604020202020204" pitchFamily="34" charset="0"/>
                <a:cs typeface="Arial" panose="020B0604020202020204" pitchFamily="34" charset="0"/>
              </a:rPr>
              <a:t>Increase the course success/completion rates for student participants in Math, Physics and Word Jam and increase the number of students placed into higher-level Math, English and ESL courses.</a:t>
            </a:r>
          </a:p>
          <a:p>
            <a:endParaRPr lang="en-US" sz="900" dirty="0">
              <a:latin typeface="Arial" panose="020B0604020202020204" pitchFamily="34" charset="0"/>
              <a:cs typeface="Arial" panose="020B0604020202020204" pitchFamily="34" charset="0"/>
            </a:endParaRPr>
          </a:p>
          <a:p>
            <a:r>
              <a:rPr lang="en-US" b="1" u="sng" dirty="0" smtClean="0">
                <a:latin typeface="Arial" panose="020B0604020202020204" pitchFamily="34" charset="0"/>
                <a:cs typeface="Arial" panose="020B0604020202020204" pitchFamily="34" charset="0"/>
              </a:rPr>
              <a:t>How do the programs work?</a:t>
            </a:r>
          </a:p>
          <a:p>
            <a:r>
              <a:rPr lang="en-US" u="sng" dirty="0" smtClean="0">
                <a:solidFill>
                  <a:schemeClr val="accent2"/>
                </a:solidFill>
                <a:latin typeface="Arial Black" panose="020B0A04020102020204" pitchFamily="34" charset="0"/>
                <a:cs typeface="Arial" panose="020B0604020202020204" pitchFamily="34" charset="0"/>
              </a:rPr>
              <a:t>Math Jam: </a:t>
            </a:r>
            <a:r>
              <a:rPr lang="en-US" dirty="0" smtClean="0">
                <a:latin typeface="Arial" panose="020B0604020202020204" pitchFamily="34" charset="0"/>
                <a:cs typeface="Arial" panose="020B0604020202020204" pitchFamily="34" charset="0"/>
              </a:rPr>
              <a:t>One week of intense math work utilizing curriculum created by specific faculty who work within the Pearson Math Lab platform to create “mini courses” to help students to learn math specific coursework that will cover most of the concepts that students will see in their up and coming math course. The learned skills will often times also help students to perform better on the Math Placement Test.</a:t>
            </a:r>
          </a:p>
          <a:p>
            <a:endParaRPr lang="en-US" sz="900" dirty="0">
              <a:latin typeface="Arial" panose="020B0604020202020204" pitchFamily="34" charset="0"/>
              <a:cs typeface="Arial" panose="020B0604020202020204" pitchFamily="34" charset="0"/>
            </a:endParaRPr>
          </a:p>
          <a:p>
            <a:r>
              <a:rPr lang="en-US" u="sng" dirty="0" smtClean="0">
                <a:solidFill>
                  <a:schemeClr val="accent2"/>
                </a:solidFill>
                <a:latin typeface="Arial Black" panose="020B0A04020102020204" pitchFamily="34" charset="0"/>
                <a:cs typeface="Arial" panose="020B0604020202020204" pitchFamily="34" charset="0"/>
              </a:rPr>
              <a:t>Physics Jam: </a:t>
            </a:r>
            <a:r>
              <a:rPr lang="en-US" dirty="0" smtClean="0">
                <a:latin typeface="Arial" panose="020B0604020202020204" pitchFamily="34" charset="0"/>
                <a:cs typeface="Arial" panose="020B0604020202020204" pitchFamily="34" charset="0"/>
              </a:rPr>
              <a:t>One week of intense physics curriculum and practice. One physics faculty member will work within the Pearson My Math test platform to create a “mini course” to help students to learn and practice physics concepts that will prepared them for their up and coming physics course.</a:t>
            </a:r>
          </a:p>
          <a:p>
            <a:endParaRPr lang="en-US" sz="900" dirty="0">
              <a:latin typeface="Arial" panose="020B0604020202020204" pitchFamily="34" charset="0"/>
              <a:cs typeface="Arial" panose="020B0604020202020204" pitchFamily="34" charset="0"/>
            </a:endParaRPr>
          </a:p>
          <a:p>
            <a:r>
              <a:rPr lang="en-US" u="sng" dirty="0" smtClean="0">
                <a:solidFill>
                  <a:schemeClr val="accent2"/>
                </a:solidFill>
                <a:latin typeface="Arial Black" panose="020B0A04020102020204" pitchFamily="34" charset="0"/>
                <a:cs typeface="Arial" panose="020B0604020202020204" pitchFamily="34" charset="0"/>
              </a:rPr>
              <a:t>Word Jam: </a:t>
            </a:r>
            <a:r>
              <a:rPr lang="en-US" dirty="0" smtClean="0">
                <a:latin typeface="Arial" panose="020B0604020202020204" pitchFamily="34" charset="0"/>
                <a:cs typeface="Arial" panose="020B0604020202020204" pitchFamily="34" charset="0"/>
              </a:rPr>
              <a:t>One week of intense Grammar, Writing and ESL curriculum designed by designated faculty members. The goal of the Word Jam is to improve participant knowledge and familiarity with writing and grammar concepts and to re-inforce learning of specific subject matter to improve writing and grammar proficiency. The learned skills will often times help students to perform better on the English/ESL Placement Test.</a:t>
            </a:r>
          </a:p>
        </p:txBody>
      </p:sp>
    </p:spTree>
    <p:extLst>
      <p:ext uri="{BB962C8B-B14F-4D97-AF65-F5344CB8AC3E}">
        <p14:creationId xmlns:p14="http://schemas.microsoft.com/office/powerpoint/2010/main" val="11328942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2553117"/>
            <a:ext cx="12192000" cy="64633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0" y="2553116"/>
            <a:ext cx="6580456" cy="646331"/>
          </a:xfrm>
          <a:prstGeom prst="rect">
            <a:avLst/>
          </a:prstGeom>
          <a:noFill/>
        </p:spPr>
        <p:txBody>
          <a:bodyPr wrap="none" rtlCol="0">
            <a:spAutoFit/>
          </a:bodyPr>
          <a:lstStyle/>
          <a:p>
            <a:r>
              <a:rPr lang="en-US" sz="3600" dirty="0" smtClean="0">
                <a:solidFill>
                  <a:schemeClr val="accent2"/>
                </a:solidFill>
                <a:latin typeface="Arial Black" panose="020B0A04020102020204" pitchFamily="34" charset="0"/>
                <a:cs typeface="Arial" panose="020B0604020202020204" pitchFamily="34" charset="0"/>
              </a:rPr>
              <a:t>Innovation Fund Proposal</a:t>
            </a:r>
            <a:endParaRPr lang="en-US" sz="3600" dirty="0">
              <a:solidFill>
                <a:schemeClr val="accent2"/>
              </a:solidFill>
              <a:latin typeface="Arial Black" panose="020B0A04020102020204" pitchFamily="34" charset="0"/>
              <a:cs typeface="Arial" panose="020B0604020202020204" pitchFamily="34" charset="0"/>
            </a:endParaRPr>
          </a:p>
        </p:txBody>
      </p:sp>
      <p:graphicFrame>
        <p:nvGraphicFramePr>
          <p:cNvPr id="16" name="Table 15"/>
          <p:cNvGraphicFramePr>
            <a:graphicFrameLocks noGrp="1"/>
          </p:cNvGraphicFramePr>
          <p:nvPr>
            <p:extLst>
              <p:ext uri="{D42A27DB-BD31-4B8C-83A1-F6EECF244321}">
                <p14:modId xmlns:p14="http://schemas.microsoft.com/office/powerpoint/2010/main" val="490632070"/>
              </p:ext>
            </p:extLst>
          </p:nvPr>
        </p:nvGraphicFramePr>
        <p:xfrm>
          <a:off x="0" y="3199447"/>
          <a:ext cx="12192000" cy="3444240"/>
        </p:xfrm>
        <a:graphic>
          <a:graphicData uri="http://schemas.openxmlformats.org/drawingml/2006/table">
            <a:tbl>
              <a:tblPr firstRow="1" bandRow="1">
                <a:tableStyleId>{5940675A-B579-460E-94D1-54222C63F5DA}</a:tableStyleId>
              </a:tblPr>
              <a:tblGrid>
                <a:gridCol w="2052338"/>
                <a:gridCol w="10139662"/>
              </a:tblGrid>
              <a:tr h="661593">
                <a:tc>
                  <a:txBody>
                    <a:bodyPr/>
                    <a:lstStyle/>
                    <a:p>
                      <a:endParaRPr lang="en-US" sz="1400" dirty="0" smtClean="0">
                        <a:solidFill>
                          <a:srgbClr val="00B0F0"/>
                        </a:solidFill>
                        <a:latin typeface="Arial Black" panose="020B0A04020102020204" pitchFamily="34" charset="0"/>
                      </a:endParaRPr>
                    </a:p>
                    <a:p>
                      <a:r>
                        <a:rPr lang="en-US" sz="1800" dirty="0" smtClean="0">
                          <a:solidFill>
                            <a:schemeClr val="accent1"/>
                          </a:solidFill>
                          <a:latin typeface="Arial Black" panose="020B0A04020102020204" pitchFamily="34" charset="0"/>
                        </a:rPr>
                        <a:t>Description</a:t>
                      </a:r>
                      <a:endParaRPr lang="en-US" sz="1800" dirty="0">
                        <a:solidFill>
                          <a:schemeClr val="accent1"/>
                        </a:solidFill>
                        <a:latin typeface="Arial Black" panose="020B0A04020102020204" pitchFamily="34"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r>
                        <a:rPr lang="en-US" sz="1100" dirty="0" smtClean="0">
                          <a:latin typeface="Arial" panose="020B0604020202020204" pitchFamily="34" charset="0"/>
                          <a:cs typeface="Arial" panose="020B0604020202020204" pitchFamily="34" charset="0"/>
                        </a:rPr>
                        <a:t>The Jams Program at Canada College is an ensemble of academic support interventions aimed at increasing the course success and assessment placement of  incoming and current Canada College students who are enrolled in or planning to enroll in English, ESL, Math, Physics, and/or writing intensive courses.  </a:t>
                      </a:r>
                    </a:p>
                    <a:p>
                      <a:endParaRPr lang="en-US" sz="1100" dirty="0" smtClean="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Math Jam is a one-week intensive preparation program for students who want to improve their Placement Test results in Math or prepare for upcoming Math courses. The goal of Math Jam is to help students complete their Associates Degree and/or transfer requirements for a 4-year college/university in less time than previously possible.</a:t>
                      </a:r>
                    </a:p>
                    <a:p>
                      <a:r>
                        <a:rPr lang="en-US" sz="1100" dirty="0" smtClean="0">
                          <a:latin typeface="Arial" panose="020B0604020202020204" pitchFamily="34" charset="0"/>
                          <a:cs typeface="Arial" panose="020B0604020202020204" pitchFamily="34" charset="0"/>
                        </a:rPr>
                        <a:t>   </a:t>
                      </a:r>
                    </a:p>
                    <a:p>
                      <a:r>
                        <a:rPr lang="en-US" sz="1100" dirty="0" smtClean="0">
                          <a:latin typeface="Arial" panose="020B0604020202020204" pitchFamily="34" charset="0"/>
                          <a:cs typeface="Arial" panose="020B0604020202020204" pitchFamily="34" charset="0"/>
                        </a:rPr>
                        <a:t>Physics Jam is a self-paced and intensive one-week preparation for Calculus-based Physics 1 for students intending to major in Science, Technology, Engineering, or Mathematics (STEM) fields. The program is designed to prepare students who will be taking Calculus-based Physics 1 in the future and provide an intensive review for students who are moving onto a higher level Physics.</a:t>
                      </a:r>
                    </a:p>
                    <a:p>
                      <a:endParaRPr lang="en-US" sz="1100" dirty="0" smtClean="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Word Jam is a free, one-week, non-credit writing and grammar improvement program designed for in-coming and current Canada College students enrolled in or planning to enroll in any/all levels of English, Reading, and ESL courses. </a:t>
                      </a:r>
                    </a:p>
                    <a:p>
                      <a:endParaRPr lang="en-US" sz="1100" dirty="0" smtClean="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The Jams will be implemented three times a year (January, June &amp; August) during the week immediately preceding the start of the semester starting Summer 2016.  Math and Word Jam offer day and evening sessions while Physics Jam offers day sessions only. Math and Word Jam require an evening program to accommodate higher enrollment in Math and English/ESL/Writing courses. The STEM Center and the Learning Center  will be responsible for the initial planning and execution of the Jams, including hiring a Program Services Coordinator (Jams Coordinator) who will be responsible for the overall program coordination, implementation and evaluation. The Program Services Coordinator will work with relevant College departments and personnel to promote and recruit for the Jams.</a:t>
                      </a:r>
                      <a:endParaRPr lang="en-US" sz="1100" dirty="0">
                        <a:latin typeface="Arial" panose="020B0604020202020204" pitchFamily="34" charset="0"/>
                        <a:cs typeface="Arial" panose="020B0604020202020204" pitchFamily="34"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8" name="Rectangle 17"/>
          <p:cNvSpPr/>
          <p:nvPr/>
        </p:nvSpPr>
        <p:spPr>
          <a:xfrm>
            <a:off x="0" y="1"/>
            <a:ext cx="12192000" cy="64633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0" y="1"/>
            <a:ext cx="9617056" cy="646331"/>
          </a:xfrm>
          <a:prstGeom prst="rect">
            <a:avLst/>
          </a:prstGeom>
          <a:noFill/>
        </p:spPr>
        <p:txBody>
          <a:bodyPr wrap="none" rtlCol="0">
            <a:spAutoFit/>
          </a:bodyPr>
          <a:lstStyle/>
          <a:p>
            <a:r>
              <a:rPr lang="en-US" sz="3600" dirty="0" smtClean="0">
                <a:solidFill>
                  <a:schemeClr val="accent2"/>
                </a:solidFill>
                <a:latin typeface="Arial Black" panose="020B0A04020102020204" pitchFamily="34" charset="0"/>
                <a:cs typeface="Arial" panose="020B0604020202020204" pitchFamily="34" charset="0"/>
              </a:rPr>
              <a:t>New Classified Position Justification </a:t>
            </a:r>
            <a:endParaRPr lang="en-US" sz="3600" dirty="0">
              <a:solidFill>
                <a:schemeClr val="accent2"/>
              </a:solidFill>
              <a:latin typeface="Arial Black" panose="020B0A04020102020204" pitchFamily="34" charset="0"/>
              <a:cs typeface="Arial" panose="020B0604020202020204" pitchFamily="34" charset="0"/>
            </a:endParaRPr>
          </a:p>
        </p:txBody>
      </p:sp>
      <p:sp>
        <p:nvSpPr>
          <p:cNvPr id="20" name="TextBox 19"/>
          <p:cNvSpPr txBox="1"/>
          <p:nvPr/>
        </p:nvSpPr>
        <p:spPr>
          <a:xfrm>
            <a:off x="213520" y="784831"/>
            <a:ext cx="9403536" cy="1015663"/>
          </a:xfrm>
          <a:prstGeom prst="rect">
            <a:avLst/>
          </a:prstGeom>
          <a:noFill/>
        </p:spPr>
        <p:txBody>
          <a:bodyPr wrap="none" rtlCol="0">
            <a:spAutoFit/>
          </a:bodyPr>
          <a:lstStyle/>
          <a:p>
            <a:pPr marL="342900" indent="-342900">
              <a:buAutoNum type="arabicPeriod"/>
            </a:pPr>
            <a:r>
              <a:rPr lang="en-US" sz="1500" dirty="0" smtClean="0">
                <a:latin typeface="Arial" panose="020B0604020202020204" pitchFamily="34" charset="0"/>
                <a:cs typeface="Arial" panose="020B0604020202020204" pitchFamily="34" charset="0"/>
              </a:rPr>
              <a:t>Describe the specific needs for the position requested and the duties of this position in a brief statement.</a:t>
            </a:r>
          </a:p>
          <a:p>
            <a:pPr marL="342900" indent="-342900">
              <a:buAutoNum type="arabicPeriod"/>
            </a:pPr>
            <a:r>
              <a:rPr lang="en-US" sz="1500" dirty="0" smtClean="0">
                <a:latin typeface="Arial" panose="020B0604020202020204" pitchFamily="34" charset="0"/>
                <a:cs typeface="Arial" panose="020B0604020202020204" pitchFamily="34" charset="0"/>
              </a:rPr>
              <a:t>Explain how this position aligns with and supports the mission and strategic goals of the college.</a:t>
            </a:r>
          </a:p>
          <a:p>
            <a:pPr marL="342900" indent="-342900">
              <a:buAutoNum type="arabicPeriod"/>
            </a:pPr>
            <a:r>
              <a:rPr lang="en-US" sz="1500" dirty="0" smtClean="0">
                <a:latin typeface="Arial" panose="020B0604020202020204" pitchFamily="34" charset="0"/>
                <a:cs typeface="Arial" panose="020B0604020202020204" pitchFamily="34" charset="0"/>
              </a:rPr>
              <a:t>Explain how adding this position would strengthen the department and division.</a:t>
            </a:r>
          </a:p>
          <a:p>
            <a:pPr marL="342900" indent="-342900">
              <a:buAutoNum type="arabicPeriod"/>
            </a:pPr>
            <a:r>
              <a:rPr lang="en-US" sz="1500" dirty="0" smtClean="0">
                <a:latin typeface="Arial" panose="020B0604020202020204" pitchFamily="34" charset="0"/>
                <a:cs typeface="Arial" panose="020B0604020202020204" pitchFamily="34" charset="0"/>
              </a:rPr>
              <a:t>Explain how this work will be accomplished if the position is not filled.</a:t>
            </a:r>
            <a:endParaRPr lang="en-US"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31376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251787011"/>
              </p:ext>
            </p:extLst>
          </p:nvPr>
        </p:nvGraphicFramePr>
        <p:xfrm>
          <a:off x="0" y="3722283"/>
          <a:ext cx="12192000" cy="2452606"/>
        </p:xfrm>
        <a:graphic>
          <a:graphicData uri="http://schemas.openxmlformats.org/drawingml/2006/table">
            <a:tbl>
              <a:tblPr firstRow="1" bandRow="1">
                <a:tableStyleId>{5940675A-B579-460E-94D1-54222C63F5DA}</a:tableStyleId>
              </a:tblPr>
              <a:tblGrid>
                <a:gridCol w="2052338"/>
                <a:gridCol w="10139662"/>
              </a:tblGrid>
              <a:tr h="1712197">
                <a:tc>
                  <a:txBody>
                    <a:bodyPr/>
                    <a:lstStyle/>
                    <a:p>
                      <a:r>
                        <a:rPr lang="en-US" dirty="0" smtClean="0">
                          <a:solidFill>
                            <a:schemeClr val="accent1"/>
                          </a:solidFill>
                          <a:latin typeface="Arial Black" panose="020B0A04020102020204" pitchFamily="34" charset="0"/>
                        </a:rPr>
                        <a:t>Financial Resources</a:t>
                      </a:r>
                      <a:endParaRPr lang="en-US" dirty="0">
                        <a:solidFill>
                          <a:schemeClr val="accent1"/>
                        </a:solidFill>
                        <a:latin typeface="Arial Black" panose="020B0A04020102020204" pitchFamily="34"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r>
                        <a:rPr lang="en-US" sz="1050" dirty="0" smtClean="0">
                          <a:latin typeface="Arial" panose="020B0604020202020204" pitchFamily="34" charset="0"/>
                          <a:cs typeface="Arial" panose="020B0604020202020204" pitchFamily="34" charset="0"/>
                        </a:rPr>
                        <a:t>The total budget requested for the Cañada College Jams Program is $300,000 per year to offer all three Jams at three different times a year.  Personnel costs identified include salaries and benefits for a Program Services Coordinator (1 FTE) to lead coordination efforts of all aspects for the Jams, Office Assistant II (1 FTE) to manage all procurement and administration tasks, instructors for all three Jams, a counselor to assist students in updating SEPs after placing into a higher level, tutors and student assistants and two custodians to setup and breakdown tables and chairs. The budget also reflects supply, media, and food expenses needed to adequately promote and operate the programs.  The requested budget is necessary and sufficient for program personnel to perform their assigned roles and implement the proposed activities as previously described. </a:t>
                      </a:r>
                    </a:p>
                    <a:p>
                      <a:endParaRPr lang="en-US" sz="1050" dirty="0" smtClean="0">
                        <a:latin typeface="Arial" panose="020B0604020202020204" pitchFamily="34" charset="0"/>
                        <a:cs typeface="Arial" panose="020B0604020202020204" pitchFamily="34" charset="0"/>
                      </a:endParaRPr>
                    </a:p>
                    <a:p>
                      <a:r>
                        <a:rPr lang="en-US" sz="1050" dirty="0" smtClean="0">
                          <a:latin typeface="Arial" panose="020B0604020202020204" pitchFamily="34" charset="0"/>
                          <a:cs typeface="Arial" panose="020B0604020202020204" pitchFamily="34" charset="0"/>
                        </a:rPr>
                        <a:t>Math Jam is funded by a Department of Education HSI-STEM grant (</a:t>
                      </a:r>
                      <a:r>
                        <a:rPr lang="en-US" sz="1050" dirty="0" err="1" smtClean="0">
                          <a:latin typeface="Arial" panose="020B0604020202020204" pitchFamily="34" charset="0"/>
                          <a:cs typeface="Arial" panose="020B0604020202020204" pitchFamily="34" charset="0"/>
                        </a:rPr>
                        <a:t>CalSTEP</a:t>
                      </a:r>
                      <a:r>
                        <a:rPr lang="en-US" sz="1050" dirty="0" smtClean="0">
                          <a:latin typeface="Arial" panose="020B0604020202020204" pitchFamily="34" charset="0"/>
                          <a:cs typeface="Arial" panose="020B0604020202020204" pitchFamily="34" charset="0"/>
                        </a:rPr>
                        <a:t>) that will conclude in October 2016 and the Student Support Services funds managed by Cañada College. Physics Jam is funded solely by </a:t>
                      </a:r>
                      <a:r>
                        <a:rPr lang="en-US" sz="1050" dirty="0" err="1" smtClean="0">
                          <a:latin typeface="Arial" panose="020B0604020202020204" pitchFamily="34" charset="0"/>
                          <a:cs typeface="Arial" panose="020B0604020202020204" pitchFamily="34" charset="0"/>
                        </a:rPr>
                        <a:t>CalSTEP</a:t>
                      </a:r>
                      <a:r>
                        <a:rPr lang="en-US" sz="1050" dirty="0" smtClean="0">
                          <a:latin typeface="Arial" panose="020B0604020202020204" pitchFamily="34" charset="0"/>
                          <a:cs typeface="Arial" panose="020B0604020202020204" pitchFamily="34" charset="0"/>
                        </a:rPr>
                        <a:t> which will end in October 2016. Word Jam is currently funded by the Department of Education’s HSI ESO Grant, Basic Skills and Equity funds.</a:t>
                      </a:r>
                      <a:endParaRPr lang="en-US" sz="1050" dirty="0">
                        <a:latin typeface="Arial" panose="020B0604020202020204" pitchFamily="34" charset="0"/>
                        <a:cs typeface="Arial" panose="020B0604020202020204" pitchFamily="34"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740409">
                <a:tc>
                  <a:txBody>
                    <a:bodyPr/>
                    <a:lstStyle/>
                    <a:p>
                      <a:r>
                        <a:rPr lang="en-US" dirty="0" smtClean="0">
                          <a:solidFill>
                            <a:schemeClr val="accent1"/>
                          </a:solidFill>
                          <a:latin typeface="Arial Black" panose="020B0A04020102020204" pitchFamily="34" charset="0"/>
                        </a:rPr>
                        <a:t>Facilities/</a:t>
                      </a:r>
                    </a:p>
                    <a:p>
                      <a:r>
                        <a:rPr lang="en-US" dirty="0" smtClean="0">
                          <a:solidFill>
                            <a:schemeClr val="accent1"/>
                          </a:solidFill>
                          <a:latin typeface="Arial Black" panose="020B0A04020102020204" pitchFamily="34" charset="0"/>
                        </a:rPr>
                        <a:t>Sustainability</a:t>
                      </a:r>
                      <a:endParaRPr lang="en-US" dirty="0">
                        <a:solidFill>
                          <a:schemeClr val="accent1"/>
                        </a:solidFill>
                        <a:latin typeface="Arial Black" panose="020B0A04020102020204" pitchFamily="34"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r>
                        <a:rPr lang="en-US" sz="1050" dirty="0" smtClean="0">
                          <a:latin typeface="Arial" panose="020B0604020202020204" pitchFamily="34" charset="0"/>
                          <a:cs typeface="Arial" panose="020B0604020202020204" pitchFamily="34" charset="0"/>
                        </a:rPr>
                        <a:t>Cañada has the facilities and resources to begin the implementation of this proposed project. The Jams programs will require use of the entire 2nd floor of Building 9 (including the Learning Center and the STEM Center), the Library, dedicated Computer Lab space, specifically room 9-206 and other computer labs equipped with at least 25 units. IT Support is needed to maintain computers for all Jam programs. </a:t>
                      </a:r>
                    </a:p>
                    <a:p>
                      <a:r>
                        <a:rPr lang="en-US" sz="1050" dirty="0" smtClean="0">
                          <a:latin typeface="Arial" panose="020B0604020202020204" pitchFamily="34" charset="0"/>
                          <a:cs typeface="Arial" panose="020B0604020202020204" pitchFamily="34" charset="0"/>
                        </a:rPr>
                        <a:t>Jams require support from Facilities to insure the building and restrooms are open, secure and clean for each day of the program.</a:t>
                      </a:r>
                      <a:endParaRPr lang="en-US" sz="1050" dirty="0">
                        <a:latin typeface="Arial" panose="020B0604020202020204" pitchFamily="34" charset="0"/>
                        <a:cs typeface="Arial" panose="020B0604020202020204" pitchFamily="34"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3" name="Rectangle 2"/>
          <p:cNvSpPr/>
          <p:nvPr/>
        </p:nvSpPr>
        <p:spPr>
          <a:xfrm>
            <a:off x="0" y="0"/>
            <a:ext cx="12192000" cy="9486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55002" y="240717"/>
            <a:ext cx="7283982" cy="707886"/>
          </a:xfrm>
          <a:prstGeom prst="rect">
            <a:avLst/>
          </a:prstGeom>
          <a:noFill/>
        </p:spPr>
        <p:txBody>
          <a:bodyPr wrap="none" rtlCol="0">
            <a:spAutoFit/>
          </a:bodyPr>
          <a:lstStyle/>
          <a:p>
            <a:r>
              <a:rPr lang="en-US" sz="4000" dirty="0" smtClean="0">
                <a:solidFill>
                  <a:schemeClr val="accent2"/>
                </a:solidFill>
                <a:latin typeface="Arial Black" panose="020B0A04020102020204" pitchFamily="34" charset="0"/>
                <a:cs typeface="Arial" panose="020B0604020202020204" pitchFamily="34" charset="0"/>
              </a:rPr>
              <a:t>Innovation Fund Proposal</a:t>
            </a:r>
            <a:endParaRPr lang="en-US" sz="4000" dirty="0">
              <a:solidFill>
                <a:schemeClr val="accent2"/>
              </a:solidFill>
              <a:latin typeface="Arial Black" panose="020B0A04020102020204" pitchFamily="34" charset="0"/>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627800601"/>
              </p:ext>
            </p:extLst>
          </p:nvPr>
        </p:nvGraphicFramePr>
        <p:xfrm>
          <a:off x="0" y="948603"/>
          <a:ext cx="12192000" cy="2773680"/>
        </p:xfrm>
        <a:graphic>
          <a:graphicData uri="http://schemas.openxmlformats.org/drawingml/2006/table">
            <a:tbl>
              <a:tblPr firstRow="1" bandRow="1">
                <a:tableStyleId>{5940675A-B579-460E-94D1-54222C63F5DA}</a:tableStyleId>
              </a:tblPr>
              <a:tblGrid>
                <a:gridCol w="2052338"/>
                <a:gridCol w="10139662"/>
              </a:tblGrid>
              <a:tr h="670782">
                <a:tc>
                  <a:txBody>
                    <a:bodyPr/>
                    <a:lstStyle/>
                    <a:p>
                      <a:r>
                        <a:rPr lang="en-US" dirty="0" smtClean="0">
                          <a:solidFill>
                            <a:schemeClr val="accent1"/>
                          </a:solidFill>
                          <a:latin typeface="Arial Black" panose="020B0A04020102020204" pitchFamily="34" charset="0"/>
                        </a:rPr>
                        <a:t>Rationale for Project</a:t>
                      </a:r>
                      <a:endParaRPr lang="en-US" dirty="0">
                        <a:solidFill>
                          <a:schemeClr val="accent1"/>
                        </a:solidFill>
                        <a:latin typeface="Arial Black" panose="020B0A04020102020204" pitchFamily="34"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r>
                        <a:rPr lang="en-US" sz="1100" dirty="0" smtClean="0">
                          <a:latin typeface="Arial" panose="020B0604020202020204" pitchFamily="34" charset="0"/>
                          <a:cs typeface="Arial" panose="020B0604020202020204" pitchFamily="34" charset="0"/>
                        </a:rPr>
                        <a:t>The Jams Program addresses two alarming trends: high number of underrepresented minority students placing into developmental courses and lower levels of course completion and success for underrepresented students.</a:t>
                      </a:r>
                    </a:p>
                    <a:p>
                      <a:endParaRPr lang="en-US" sz="1100" dirty="0" smtClean="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Among all underrepresented minority students who took the Math placement test over the last few years, 76.4% placed into either Pre-algebra or Algebra. For underrepresented minority students who declared a STEM major, 59.6% placed into Pre-algebra or Algebra. In Physics 250, the first course in the Physics sequence, retention rates are 77.6% and success rate 67.6% compared to a 91.1% retention and 83.1% success in second course in the sequence, Physics 260. These trends are mirrored in English, ESL and Writing classes.</a:t>
                      </a:r>
                    </a:p>
                    <a:p>
                      <a:endParaRPr lang="en-US" sz="1100" dirty="0" smtClean="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A student who starts at a developmental class could have up to an additional one and a half years worth of courses before they are ready to take the first transfer level course. Hence, a large number of underrepresented students will need at least four years at Cañada College before transferring. For many of them with family obligations and no family support, this is simply too long of a career path. Clearly, there is a need to accelerate the entry into STEM education for these underrepresented students for more of them to remain and succeed in a reasonable amount of time.</a:t>
                      </a:r>
                    </a:p>
                    <a:p>
                      <a:endParaRPr lang="en-US" sz="1100" dirty="0" smtClean="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The Jams program supports SMCCCD’s Community and Strategic Plan’s Goal #1 by developing a program that addresses a critical need, brings valuable resources on-campus and is implemented in a manner that allows any student to benefit. Similar programs are currently offered at community colleges across the country, notably at Pasadena City College in Pasadena, CA.</a:t>
                      </a:r>
                      <a:endParaRPr lang="en-US" sz="1100" dirty="0">
                        <a:latin typeface="Arial" panose="020B0604020202020204" pitchFamily="34" charset="0"/>
                        <a:cs typeface="Arial" panose="020B0604020202020204" pitchFamily="34"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8500936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131243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355002" y="240717"/>
            <a:ext cx="10464468" cy="707886"/>
          </a:xfrm>
          <a:prstGeom prst="rect">
            <a:avLst/>
          </a:prstGeom>
          <a:noFill/>
        </p:spPr>
        <p:txBody>
          <a:bodyPr wrap="none" rtlCol="0">
            <a:spAutoFit/>
          </a:bodyPr>
          <a:lstStyle/>
          <a:p>
            <a:r>
              <a:rPr lang="en-US" sz="4000" dirty="0" smtClean="0">
                <a:solidFill>
                  <a:schemeClr val="accent2"/>
                </a:solidFill>
                <a:latin typeface="Arial Black" panose="020B0A04020102020204" pitchFamily="34" charset="0"/>
                <a:cs typeface="Arial" panose="020B0604020202020204" pitchFamily="34" charset="0"/>
              </a:rPr>
              <a:t>Duties &amp; responsibilities of the OA II</a:t>
            </a:r>
            <a:endParaRPr lang="en-US" sz="4000" dirty="0">
              <a:solidFill>
                <a:schemeClr val="accent2"/>
              </a:solidFill>
              <a:latin typeface="Arial Black" panose="020B0A04020102020204" pitchFamily="34" charset="0"/>
              <a:cs typeface="Arial" panose="020B0604020202020204" pitchFamily="34" charset="0"/>
            </a:endParaRPr>
          </a:p>
        </p:txBody>
      </p:sp>
      <p:sp>
        <p:nvSpPr>
          <p:cNvPr id="4" name="TextBox 3"/>
          <p:cNvSpPr txBox="1"/>
          <p:nvPr/>
        </p:nvSpPr>
        <p:spPr>
          <a:xfrm>
            <a:off x="318553" y="1550285"/>
            <a:ext cx="11933716" cy="3970318"/>
          </a:xfrm>
          <a:prstGeom prst="rect">
            <a:avLst/>
          </a:prstGeom>
          <a:noFill/>
        </p:spPr>
        <p:txBody>
          <a:bodyPr wrap="none" rtlCol="0">
            <a:spAutoFit/>
          </a:bodyPr>
          <a:lstStyle/>
          <a:p>
            <a:pPr marL="342900" indent="-342900">
              <a:buAutoNum type="arabicPeriod"/>
            </a:pPr>
            <a:r>
              <a:rPr lang="en-US" u="sng" dirty="0" smtClean="0">
                <a:latin typeface="Arial" panose="020B0604020202020204" pitchFamily="34" charset="0"/>
                <a:cs typeface="Arial" panose="020B0604020202020204" pitchFamily="34" charset="0"/>
              </a:rPr>
              <a:t>Describe the specific needs for the position requested and the duties of this position in a brief statement.</a:t>
            </a:r>
          </a:p>
          <a:p>
            <a:pPr marL="285750" indent="-285750">
              <a:buBlip>
                <a:blip r:embed="rId2"/>
              </a:buBlip>
            </a:pPr>
            <a:r>
              <a:rPr lang="en-US" dirty="0" smtClean="0">
                <a:latin typeface="Arial" panose="020B0604020202020204" pitchFamily="34" charset="0"/>
                <a:cs typeface="Arial" panose="020B0604020202020204" pitchFamily="34" charset="0"/>
              </a:rPr>
              <a:t>Central coordination and logistics manager for all three Jams</a:t>
            </a:r>
          </a:p>
          <a:p>
            <a:pPr marL="285750" indent="-285750">
              <a:buBlip>
                <a:blip r:embed="rId2"/>
              </a:buBlip>
            </a:pPr>
            <a:r>
              <a:rPr lang="en-US" dirty="0" smtClean="0">
                <a:latin typeface="Arial" panose="020B0604020202020204" pitchFamily="34" charset="0"/>
                <a:cs typeface="Arial" panose="020B0604020202020204" pitchFamily="34" charset="0"/>
              </a:rPr>
              <a:t>Outreach to students, faculty, and campus community</a:t>
            </a:r>
          </a:p>
          <a:p>
            <a:pPr marL="285750" indent="-285750">
              <a:buBlip>
                <a:blip r:embed="rId2"/>
              </a:buBlip>
            </a:pPr>
            <a:r>
              <a:rPr lang="en-US" dirty="0" smtClean="0">
                <a:latin typeface="Arial" panose="020B0604020202020204" pitchFamily="34" charset="0"/>
                <a:cs typeface="Arial" panose="020B0604020202020204" pitchFamily="34" charset="0"/>
              </a:rPr>
              <a:t>Marketing to students, faculty and campus community</a:t>
            </a:r>
          </a:p>
          <a:p>
            <a:pPr marL="285750" indent="-285750">
              <a:buBlip>
                <a:blip r:embed="rId2"/>
              </a:buBlip>
            </a:pPr>
            <a:r>
              <a:rPr lang="en-US" dirty="0" smtClean="0">
                <a:latin typeface="Arial" panose="020B0604020202020204" pitchFamily="34" charset="0"/>
                <a:cs typeface="Arial" panose="020B0604020202020204" pitchFamily="34" charset="0"/>
              </a:rPr>
              <a:t>Train/hire tutorial staff</a:t>
            </a:r>
          </a:p>
          <a:p>
            <a:pPr marL="285750" indent="-285750">
              <a:buBlip>
                <a:blip r:embed="rId2"/>
              </a:buBlip>
            </a:pPr>
            <a:r>
              <a:rPr lang="en-US" dirty="0" smtClean="0">
                <a:latin typeface="Arial" panose="020B0604020202020204" pitchFamily="34" charset="0"/>
                <a:cs typeface="Arial" panose="020B0604020202020204" pitchFamily="34" charset="0"/>
              </a:rPr>
              <a:t>Recruit, hire, process and help to train faculty to teach in Jams</a:t>
            </a:r>
          </a:p>
          <a:p>
            <a:pPr marL="285750" indent="-285750">
              <a:buBlip>
                <a:blip r:embed="rId2"/>
              </a:buBlip>
            </a:pPr>
            <a:r>
              <a:rPr lang="en-US" dirty="0" smtClean="0">
                <a:latin typeface="Arial" panose="020B0604020202020204" pitchFamily="34" charset="0"/>
                <a:cs typeface="Arial" panose="020B0604020202020204" pitchFamily="34" charset="0"/>
              </a:rPr>
              <a:t>Schedule and assign specific subject areas for faculty, tutors</a:t>
            </a:r>
          </a:p>
          <a:p>
            <a:pPr marL="285750" indent="-285750">
              <a:buBlip>
                <a:blip r:embed="rId2"/>
              </a:buBlip>
            </a:pPr>
            <a:r>
              <a:rPr lang="en-US" dirty="0" smtClean="0">
                <a:latin typeface="Arial" panose="020B0604020202020204" pitchFamily="34" charset="0"/>
                <a:cs typeface="Arial" panose="020B0604020202020204" pitchFamily="34" charset="0"/>
              </a:rPr>
              <a:t>Process payment/contracts (instructors and students)</a:t>
            </a:r>
          </a:p>
          <a:p>
            <a:pPr marL="285750" indent="-285750">
              <a:buBlip>
                <a:blip r:embed="rId2"/>
              </a:buBlip>
            </a:pPr>
            <a:r>
              <a:rPr lang="en-US" dirty="0" smtClean="0">
                <a:latin typeface="Arial" panose="020B0604020202020204" pitchFamily="34" charset="0"/>
                <a:cs typeface="Arial" panose="020B0604020202020204" pitchFamily="34" charset="0"/>
              </a:rPr>
              <a:t>Arrange purchases for all supplies and food for the Jams</a:t>
            </a:r>
          </a:p>
          <a:p>
            <a:pPr marL="285750" indent="-285750">
              <a:buBlip>
                <a:blip r:embed="rId2"/>
              </a:buBlip>
            </a:pPr>
            <a:r>
              <a:rPr lang="en-US" dirty="0" smtClean="0">
                <a:latin typeface="Arial" panose="020B0604020202020204" pitchFamily="34" charset="0"/>
                <a:cs typeface="Arial" panose="020B0604020202020204" pitchFamily="34" charset="0"/>
              </a:rPr>
              <a:t>Responsible for Jams prep week</a:t>
            </a:r>
          </a:p>
          <a:p>
            <a:pPr marL="285750" indent="-285750">
              <a:buBlip>
                <a:blip r:embed="rId2"/>
              </a:buBlip>
            </a:pPr>
            <a:r>
              <a:rPr lang="en-US" dirty="0" smtClean="0">
                <a:latin typeface="Arial" panose="020B0604020202020204" pitchFamily="34" charset="0"/>
                <a:cs typeface="Arial" panose="020B0604020202020204" pitchFamily="34" charset="0"/>
              </a:rPr>
              <a:t>Lead administration and implementation of first day activities and protocols</a:t>
            </a:r>
          </a:p>
          <a:p>
            <a:pPr marL="285750" indent="-285750">
              <a:buBlip>
                <a:blip r:embed="rId2"/>
              </a:buBlip>
            </a:pPr>
            <a:r>
              <a:rPr lang="en-US" dirty="0" smtClean="0">
                <a:latin typeface="Arial" panose="020B0604020202020204" pitchFamily="34" charset="0"/>
                <a:cs typeface="Arial" panose="020B0604020202020204" pitchFamily="34" charset="0"/>
              </a:rPr>
              <a:t>Primary contact for all trouble-shooting</a:t>
            </a:r>
          </a:p>
          <a:p>
            <a:pPr marL="285750" indent="-285750">
              <a:buBlip>
                <a:blip r:embed="rId2"/>
              </a:buBlip>
            </a:pPr>
            <a:r>
              <a:rPr lang="en-US" dirty="0" smtClean="0">
                <a:latin typeface="Arial" panose="020B0604020202020204" pitchFamily="34" charset="0"/>
                <a:cs typeface="Arial" panose="020B0604020202020204" pitchFamily="34" charset="0"/>
              </a:rPr>
              <a:t>Point-of-contact for all of the Jams</a:t>
            </a:r>
          </a:p>
          <a:p>
            <a:pPr marL="285750" indent="-285750">
              <a:buBlip>
                <a:blip r:embed="rId2"/>
              </a:buBlip>
            </a:pPr>
            <a:r>
              <a:rPr lang="en-US" dirty="0" smtClean="0">
                <a:latin typeface="Arial" panose="020B0604020202020204" pitchFamily="34" charset="0"/>
                <a:cs typeface="Arial" panose="020B0604020202020204" pitchFamily="34" charset="0"/>
              </a:rPr>
              <a:t>After-the-Jams (data collection points, back-end supports and alignment of expenditures, program effectiveness)</a:t>
            </a:r>
            <a:endParaRPr lang="en-US" dirty="0">
              <a:latin typeface="Arial" panose="020B0604020202020204" pitchFamily="34" charset="0"/>
              <a:cs typeface="Arial" panose="020B0604020202020204" pitchFamily="34" charset="0"/>
            </a:endParaRPr>
          </a:p>
        </p:txBody>
      </p:sp>
      <p:sp>
        <p:nvSpPr>
          <p:cNvPr id="5" name="TextBox 4"/>
          <p:cNvSpPr txBox="1"/>
          <p:nvPr/>
        </p:nvSpPr>
        <p:spPr>
          <a:xfrm>
            <a:off x="318553" y="5758455"/>
            <a:ext cx="11438018" cy="646331"/>
          </a:xfrm>
          <a:prstGeom prst="rect">
            <a:avLst/>
          </a:prstGeom>
          <a:noFill/>
        </p:spPr>
        <p:txBody>
          <a:bodyPr wrap="square" rtlCol="0">
            <a:spAutoFit/>
          </a:bodyPr>
          <a:lstStyle/>
          <a:p>
            <a:r>
              <a:rPr lang="en-US" b="1" u="sng" dirty="0" smtClean="0">
                <a:latin typeface="Arial" panose="020B0604020202020204" pitchFamily="34" charset="0"/>
                <a:cs typeface="Arial" panose="020B0604020202020204" pitchFamily="34" charset="0"/>
              </a:rPr>
              <a:t>Other staffing:</a:t>
            </a:r>
            <a:r>
              <a:rPr lang="en-US" b="1"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IA II (Math Jam Coordination-50%), IA-II (Tutorial Support), Tutor Coordinator/Basic Skills Specialist, Tutors, Student Assistants, Learning Center Community Support)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49395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4911" y="1125537"/>
            <a:ext cx="7055912" cy="4606925"/>
          </a:xfrm>
          <a:prstGeom prst="rect">
            <a:avLst/>
          </a:prstGeom>
        </p:spPr>
      </p:pic>
    </p:spTree>
    <p:extLst>
      <p:ext uri="{BB962C8B-B14F-4D97-AF65-F5344CB8AC3E}">
        <p14:creationId xmlns:p14="http://schemas.microsoft.com/office/powerpoint/2010/main" val="3709036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385</TotalTime>
  <Words>1437</Words>
  <Application>Microsoft Office PowerPoint</Application>
  <PresentationFormat>Widescreen</PresentationFormat>
  <Paragraphs>60</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Black</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SMCCD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wardd</dc:creator>
  <cp:lastModifiedBy>Ward, Diva</cp:lastModifiedBy>
  <cp:revision>16</cp:revision>
  <dcterms:created xsi:type="dcterms:W3CDTF">2016-10-04T18:20:54Z</dcterms:created>
  <dcterms:modified xsi:type="dcterms:W3CDTF">2016-10-05T00:46:52Z</dcterms:modified>
</cp:coreProperties>
</file>