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313" r:id="rId4"/>
    <p:sldId id="309" r:id="rId5"/>
    <p:sldId id="307" r:id="rId6"/>
    <p:sldId id="316" r:id="rId7"/>
    <p:sldId id="317" r:id="rId8"/>
    <p:sldId id="312" r:id="rId9"/>
    <p:sldId id="308" r:id="rId10"/>
    <p:sldId id="304" r:id="rId11"/>
    <p:sldId id="306" r:id="rId12"/>
    <p:sldId id="302" r:id="rId13"/>
    <p:sldId id="310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4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0912C5E-5ECA-4B7C-8FF5-B46AC71EF330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450ECB3-A3F7-4337-9F98-DFD14FAD1F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7727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AEC6874-87D3-4708-86B1-114C1FEE74C4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B90EF27-1900-472B-B1D5-4FBEA200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57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7822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36952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718AB-6ECC-B446-A20F-A23BF1B527F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0165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7455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0789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202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05615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450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245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279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90EF27-1900-472B-B1D5-4FBEA200263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87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227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1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70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396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1898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9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380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115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332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2642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3234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C341C4-3268-4241-9C56-054F2F7015E6}" type="datetimeFigureOut">
              <a:rPr lang="en-US" smtClean="0"/>
              <a:t>2/27/2017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2FE41E-F334-4083-80DF-E3288B8CA3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320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.pn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0.pn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1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4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tif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54968" y="4652210"/>
            <a:ext cx="863065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smtClean="0">
                <a:latin typeface="Garamond" panose="02020404030301010803" pitchFamily="18" charset="0"/>
              </a:rPr>
              <a:t>2016-2017 Update</a:t>
            </a:r>
            <a:endParaRPr lang="en-US" sz="6600" b="1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3" y="898359"/>
            <a:ext cx="11398989" cy="36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83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Upcoming Events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610" y="1786597"/>
            <a:ext cx="8847006" cy="507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58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79" y="2641930"/>
            <a:ext cx="5054203" cy="3369469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Connect to College Night: April 27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86674"/>
            <a:ext cx="12192000" cy="16136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11859" y="1742594"/>
            <a:ext cx="7768281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Cañada’s </a:t>
            </a:r>
            <a:r>
              <a:rPr lang="en-US" sz="3600" b="1" dirty="0" smtClean="0">
                <a:latin typeface="Garamond" panose="020204040303010108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Annual Open House</a:t>
            </a:r>
            <a:endParaRPr lang="en-US" sz="3600" b="1" dirty="0">
              <a:effectLst/>
              <a:latin typeface="Garamond" panose="020204040303010108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63" y="2641930"/>
            <a:ext cx="5091423" cy="339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3850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" t="21684" r="-130" b="6550"/>
          <a:stretch/>
        </p:blipFill>
        <p:spPr>
          <a:xfrm>
            <a:off x="3677260" y="4392427"/>
            <a:ext cx="2381912" cy="21237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6" t="1975" r="418" b="1040"/>
          <a:stretch/>
        </p:blipFill>
        <p:spPr>
          <a:xfrm>
            <a:off x="6063916" y="4120209"/>
            <a:ext cx="3328301" cy="207113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6" t="11402" r="2716" b="2272"/>
          <a:stretch/>
        </p:blipFill>
        <p:spPr>
          <a:xfrm>
            <a:off x="0" y="1158983"/>
            <a:ext cx="4721923" cy="34836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49" b="-1705"/>
          <a:stretch/>
        </p:blipFill>
        <p:spPr>
          <a:xfrm>
            <a:off x="4727791" y="840580"/>
            <a:ext cx="1811389" cy="193375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97" r="7210" b="13233"/>
          <a:stretch/>
        </p:blipFill>
        <p:spPr>
          <a:xfrm>
            <a:off x="3854" y="4515853"/>
            <a:ext cx="3667538" cy="20854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041359" y="880312"/>
            <a:ext cx="7997992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2475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615849" y="2058854"/>
            <a:ext cx="8774566" cy="630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b="1" dirty="0"/>
              <a:t> </a:t>
            </a:r>
            <a:endParaRPr lang="en-US" sz="1500" dirty="0"/>
          </a:p>
          <a:p>
            <a:endParaRPr lang="en-US" sz="1200" dirty="0">
              <a:ea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750"/>
              </a:spcAft>
            </a:pPr>
            <a:r>
              <a:rPr lang="en-US" sz="825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US" sz="9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593" b="8085"/>
          <a:stretch/>
        </p:blipFill>
        <p:spPr>
          <a:xfrm>
            <a:off x="6172630" y="2484277"/>
            <a:ext cx="3212002" cy="19353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187" y="658807"/>
            <a:ext cx="2765652" cy="207423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372" y="3186144"/>
            <a:ext cx="2802621" cy="30240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9" t="1881" r="20359" b="-102"/>
          <a:stretch/>
        </p:blipFill>
        <p:spPr>
          <a:xfrm>
            <a:off x="9307839" y="532467"/>
            <a:ext cx="2881154" cy="27761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0507"/>
            <a:ext cx="12192000" cy="161366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68" y="-21183"/>
            <a:ext cx="12204468" cy="14208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213" y="293506"/>
            <a:ext cx="10058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b="1" dirty="0" smtClean="0">
                <a:solidFill>
                  <a:schemeClr val="bg1"/>
                </a:solidFill>
                <a:latin typeface="Syntax" panose="020B0500000000000000" pitchFamily="34" charset="0"/>
              </a:rPr>
              <a:t>Cañada in Your Community</a:t>
            </a:r>
            <a:endParaRPr lang="en-US" sz="42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6" t="2029" r="8908" b="-3850"/>
          <a:stretch/>
        </p:blipFill>
        <p:spPr>
          <a:xfrm>
            <a:off x="4198659" y="2633757"/>
            <a:ext cx="2031318" cy="19338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19800" y="3352800"/>
            <a:ext cx="152400" cy="1524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72200" y="3505200"/>
            <a:ext cx="152400" cy="15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0501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217" y="1427748"/>
            <a:ext cx="11398989" cy="3690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23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Align Efforts with District/College Goals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9509" y="1853257"/>
            <a:ext cx="10974859" cy="4482024"/>
          </a:xfrm>
        </p:spPr>
        <p:txBody>
          <a:bodyPr>
            <a:normAutofit/>
          </a:bodyPr>
          <a:lstStyle/>
          <a:p>
            <a:r>
              <a:rPr lang="en-US" b="1" dirty="0" smtClean="0">
                <a:latin typeface="Garamond" panose="02020404030301010803" pitchFamily="18" charset="0"/>
              </a:rPr>
              <a:t>SMCCCD Strategic Plan Goal #2: </a:t>
            </a:r>
            <a:r>
              <a:rPr lang="en-US" dirty="0" smtClean="0">
                <a:latin typeface="Garamond" panose="02020404030301010803" pitchFamily="18" charset="0"/>
              </a:rPr>
              <a:t>Establish and expand relationships with school districts, 4-year college partners and community-based organizations to increase higher education attainment in San Mateo County.</a:t>
            </a:r>
          </a:p>
          <a:p>
            <a:pPr marL="0" indent="0">
              <a:buNone/>
            </a:pPr>
            <a:endParaRPr lang="en-US" sz="800" dirty="0" smtClean="0">
              <a:latin typeface="Garamond" panose="02020404030301010803" pitchFamily="18" charset="0"/>
            </a:endParaRPr>
          </a:p>
          <a:p>
            <a:r>
              <a:rPr lang="en-US" b="1" dirty="0" smtClean="0">
                <a:latin typeface="Garamond" panose="02020404030301010803" pitchFamily="18" charset="0"/>
              </a:rPr>
              <a:t>Community Goals: </a:t>
            </a:r>
            <a:r>
              <a:rPr lang="en-US" dirty="0">
                <a:latin typeface="Garamond" panose="02020404030301010803" pitchFamily="18" charset="0"/>
              </a:rPr>
              <a:t>B</a:t>
            </a:r>
            <a:r>
              <a:rPr lang="en-US" dirty="0" smtClean="0">
                <a:latin typeface="Garamond" panose="02020404030301010803" pitchFamily="18" charset="0"/>
              </a:rPr>
              <a:t>uild </a:t>
            </a:r>
            <a:r>
              <a:rPr lang="en-US" dirty="0">
                <a:latin typeface="Garamond" panose="02020404030301010803" pitchFamily="18" charset="0"/>
              </a:rPr>
              <a:t>and strengthen collaborative relationships and partnerships that support the needs of, reflect and enrich our diverse and vibrant local community. </a:t>
            </a:r>
            <a:endParaRPr lang="en-US" b="1" dirty="0" smtClean="0">
              <a:latin typeface="Garamond" panose="02020404030301010803" pitchFamily="18" charset="0"/>
            </a:endParaRPr>
          </a:p>
          <a:p>
            <a:pPr lvl="1"/>
            <a:r>
              <a:rPr lang="en-US" b="1" dirty="0" smtClean="0">
                <a:latin typeface="Garamond" panose="02020404030301010803" pitchFamily="18" charset="0"/>
              </a:rPr>
              <a:t>College Strategic Plan</a:t>
            </a:r>
          </a:p>
          <a:p>
            <a:pPr lvl="1"/>
            <a:r>
              <a:rPr lang="en-US" b="1" dirty="0" smtClean="0">
                <a:latin typeface="Garamond" panose="02020404030301010803" pitchFamily="18" charset="0"/>
              </a:rPr>
              <a:t>Educational Master Plan</a:t>
            </a:r>
          </a:p>
          <a:p>
            <a:pPr lvl="1"/>
            <a:r>
              <a:rPr lang="en-US" b="1" dirty="0" smtClean="0">
                <a:latin typeface="Garamond" panose="02020404030301010803" pitchFamily="18" charset="0"/>
              </a:rPr>
              <a:t>Strategic Enrollment Plan</a:t>
            </a: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6832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8" t="1035" r="3412" b="24971"/>
          <a:stretch/>
        </p:blipFill>
        <p:spPr>
          <a:xfrm>
            <a:off x="6289050" y="2661753"/>
            <a:ext cx="4339389" cy="34410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Success by the Numbers: July-Dec. 2016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41" y="1690688"/>
            <a:ext cx="10974859" cy="4482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Garamond" panose="02020404030301010803" pitchFamily="18" charset="0"/>
              </a:rPr>
              <a:t>The Outreach team </a:t>
            </a:r>
            <a:r>
              <a:rPr lang="en-US" dirty="0">
                <a:latin typeface="Garamond" panose="02020404030301010803" pitchFamily="18" charset="0"/>
              </a:rPr>
              <a:t>attended</a:t>
            </a:r>
            <a:r>
              <a:rPr lang="en-US" b="1" dirty="0">
                <a:latin typeface="Garamond" panose="02020404030301010803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37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events, promoting Cañada College and connecting with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4,800+ </a:t>
            </a:r>
            <a:r>
              <a:rPr lang="en-US" dirty="0">
                <a:latin typeface="Garamond" panose="02020404030301010803" pitchFamily="18" charset="0"/>
              </a:rPr>
              <a:t>members of greater San Mateo County and northern Santa Clara County.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2" t="33857" r="32192" b="34893"/>
          <a:stretch/>
        </p:blipFill>
        <p:spPr>
          <a:xfrm>
            <a:off x="838200" y="2983837"/>
            <a:ext cx="3750468" cy="3178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205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3" t="26147" r="4204" b="11352"/>
          <a:stretch/>
        </p:blipFill>
        <p:spPr>
          <a:xfrm>
            <a:off x="6968181" y="1764834"/>
            <a:ext cx="4317657" cy="428633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Success by the Numbers: July-Dec. 2016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941" y="1690688"/>
            <a:ext cx="10974859" cy="44820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Garamond" panose="02020404030301010803" pitchFamily="18" charset="0"/>
              </a:rPr>
              <a:t>Some </a:t>
            </a:r>
            <a:r>
              <a:rPr lang="en-US" dirty="0">
                <a:latin typeface="Garamond" panose="02020404030301010803" pitchFamily="18" charset="0"/>
              </a:rPr>
              <a:t>of these events include: </a:t>
            </a:r>
          </a:p>
          <a:p>
            <a:pPr lvl="0"/>
            <a:r>
              <a:rPr lang="en-US" dirty="0">
                <a:latin typeface="Garamond" panose="02020404030301010803" pitchFamily="18" charset="0"/>
              </a:rPr>
              <a:t>4</a:t>
            </a:r>
            <a:r>
              <a:rPr lang="en-US" baseline="30000" dirty="0">
                <a:latin typeface="Garamond" panose="02020404030301010803" pitchFamily="18" charset="0"/>
              </a:rPr>
              <a:t>th</a:t>
            </a:r>
            <a:r>
              <a:rPr lang="en-US" dirty="0">
                <a:latin typeface="Garamond" panose="02020404030301010803" pitchFamily="18" charset="0"/>
              </a:rPr>
              <a:t> of July Parade - Redwood City</a:t>
            </a:r>
          </a:p>
          <a:p>
            <a:pPr lvl="0"/>
            <a:r>
              <a:rPr lang="en-US" dirty="0">
                <a:latin typeface="Garamond" panose="02020404030301010803" pitchFamily="18" charset="0"/>
              </a:rPr>
              <a:t>Facebook Farmers Market - Menlo Park</a:t>
            </a:r>
          </a:p>
          <a:p>
            <a:pPr lvl="0"/>
            <a:r>
              <a:rPr lang="en-US" dirty="0">
                <a:latin typeface="Garamond" panose="02020404030301010803" pitchFamily="18" charset="0"/>
              </a:rPr>
              <a:t>Fiestas Patrias - Redwood City</a:t>
            </a:r>
          </a:p>
          <a:p>
            <a:pPr lvl="0"/>
            <a:r>
              <a:rPr lang="en-US" dirty="0">
                <a:latin typeface="Garamond" panose="02020404030301010803" pitchFamily="18" charset="0"/>
              </a:rPr>
              <a:t>Edgewood Back to School Fair - San Bruno</a:t>
            </a:r>
          </a:p>
          <a:p>
            <a:pPr lvl="0"/>
            <a:r>
              <a:rPr lang="en-US" dirty="0">
                <a:latin typeface="Garamond" panose="02020404030301010803" pitchFamily="18" charset="0"/>
              </a:rPr>
              <a:t>World Journal News College Fair - Milpitas</a:t>
            </a:r>
          </a:p>
          <a:p>
            <a:pPr lvl="0"/>
            <a:r>
              <a:rPr lang="en-US" dirty="0">
                <a:latin typeface="Garamond" panose="02020404030301010803" pitchFamily="18" charset="0"/>
              </a:rPr>
              <a:t>Sana </a:t>
            </a:r>
            <a:r>
              <a:rPr lang="en-US" dirty="0" err="1">
                <a:latin typeface="Garamond" panose="02020404030301010803" pitchFamily="18" charset="0"/>
              </a:rPr>
              <a:t>Sana</a:t>
            </a:r>
            <a:r>
              <a:rPr lang="en-US" dirty="0">
                <a:latin typeface="Garamond" panose="02020404030301010803" pitchFamily="18" charset="0"/>
              </a:rPr>
              <a:t> Health Fair - San Mateo</a:t>
            </a:r>
          </a:p>
          <a:p>
            <a:pPr lvl="0"/>
            <a:r>
              <a:rPr lang="en-US" dirty="0">
                <a:latin typeface="Garamond" panose="02020404030301010803" pitchFamily="18" charset="0"/>
              </a:rPr>
              <a:t>Puente Health Fair - </a:t>
            </a:r>
            <a:r>
              <a:rPr lang="en-US" dirty="0" err="1">
                <a:latin typeface="Garamond" panose="02020404030301010803" pitchFamily="18" charset="0"/>
              </a:rPr>
              <a:t>Pescadero</a:t>
            </a:r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796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10761" r="15100" b="16805"/>
          <a:stretch/>
        </p:blipFill>
        <p:spPr>
          <a:xfrm>
            <a:off x="8506475" y="1690688"/>
            <a:ext cx="3138977" cy="4565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New Community Partnerships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10013" y="1895308"/>
            <a:ext cx="10515600" cy="4351338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latin typeface="Garamond" panose="02020404030301010803" pitchFamily="18" charset="0"/>
            </a:endParaRPr>
          </a:p>
          <a:p>
            <a:pPr lvl="0"/>
            <a:r>
              <a:rPr lang="en-US" sz="2400" dirty="0" smtClean="0">
                <a:latin typeface="Garamond" panose="02020404030301010803" pitchFamily="18" charset="0"/>
              </a:rPr>
              <a:t>Facebook </a:t>
            </a:r>
            <a:r>
              <a:rPr lang="en-US" sz="2400" dirty="0">
                <a:latin typeface="Garamond" panose="02020404030301010803" pitchFamily="18" charset="0"/>
              </a:rPr>
              <a:t>Farmers Market</a:t>
            </a:r>
          </a:p>
          <a:p>
            <a:pPr lvl="0"/>
            <a:r>
              <a:rPr lang="en-US" sz="2400" dirty="0">
                <a:latin typeface="Garamond" panose="02020404030301010803" pitchFamily="18" charset="0"/>
              </a:rPr>
              <a:t>Edgewood Drop-In Center</a:t>
            </a:r>
          </a:p>
          <a:p>
            <a:pPr lvl="0"/>
            <a:r>
              <a:rPr lang="en-US" sz="2400" dirty="0">
                <a:latin typeface="Garamond" panose="02020404030301010803" pitchFamily="18" charset="0"/>
              </a:rPr>
              <a:t>Boys and Girls Club of the Peninsula</a:t>
            </a:r>
          </a:p>
          <a:p>
            <a:pPr lvl="0"/>
            <a:r>
              <a:rPr lang="en-US" sz="2400" dirty="0" err="1">
                <a:latin typeface="Garamond" panose="02020404030301010803" pitchFamily="18" charset="0"/>
              </a:rPr>
              <a:t>Familia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err="1">
                <a:latin typeface="Garamond" panose="02020404030301010803" pitchFamily="18" charset="0"/>
              </a:rPr>
              <a:t>Unidas</a:t>
            </a:r>
            <a:endParaRPr lang="en-US" sz="2400" dirty="0">
              <a:latin typeface="Garamond" panose="02020404030301010803" pitchFamily="18" charset="0"/>
            </a:endParaRPr>
          </a:p>
          <a:p>
            <a:pPr lvl="0"/>
            <a:r>
              <a:rPr lang="en-US" sz="2400" dirty="0" err="1">
                <a:latin typeface="Garamond" panose="02020404030301010803" pitchFamily="18" charset="0"/>
              </a:rPr>
              <a:t>Escuela</a:t>
            </a:r>
            <a:r>
              <a:rPr lang="en-US" sz="2400" dirty="0"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latin typeface="Garamond" panose="02020404030301010803" pitchFamily="18" charset="0"/>
              </a:rPr>
              <a:t>Popular - </a:t>
            </a:r>
            <a:r>
              <a:rPr lang="en-US" sz="2400" dirty="0">
                <a:latin typeface="Garamond" panose="02020404030301010803" pitchFamily="18" charset="0"/>
              </a:rPr>
              <a:t>San Jose</a:t>
            </a:r>
          </a:p>
          <a:p>
            <a:pPr lvl="0"/>
            <a:r>
              <a:rPr lang="en-US" sz="2400" dirty="0">
                <a:latin typeface="Garamond" panose="02020404030301010803" pitchFamily="18" charset="0"/>
              </a:rPr>
              <a:t>Dream Club at Menlo Atherton High School</a:t>
            </a:r>
          </a:p>
          <a:p>
            <a:pPr lvl="0"/>
            <a:r>
              <a:rPr lang="en-US" sz="2400" dirty="0">
                <a:latin typeface="Garamond" panose="02020404030301010803" pitchFamily="18" charset="0"/>
              </a:rPr>
              <a:t>PTSA at Sequoia High School</a:t>
            </a:r>
          </a:p>
          <a:p>
            <a:pPr marL="0" indent="0">
              <a:buNone/>
            </a:pP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8" t="20234" r="14756" b="32632"/>
          <a:stretch/>
        </p:blipFill>
        <p:spPr>
          <a:xfrm>
            <a:off x="232610" y="2827271"/>
            <a:ext cx="2577403" cy="2282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8672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5" t="5155"/>
          <a:stretch/>
        </p:blipFill>
        <p:spPr>
          <a:xfrm rot="5400000">
            <a:off x="6537293" y="1664197"/>
            <a:ext cx="5144530" cy="48783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Campus-wide Collaborations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3978" y="1927700"/>
            <a:ext cx="10515600" cy="4351338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latin typeface="Garamond" panose="02020404030301010803" pitchFamily="18" charset="0"/>
            </a:endParaRPr>
          </a:p>
          <a:p>
            <a:pPr lvl="0"/>
            <a:r>
              <a:rPr lang="en-US" dirty="0" smtClean="0">
                <a:latin typeface="Garamond" panose="02020404030301010803" pitchFamily="18" charset="0"/>
              </a:rPr>
              <a:t>CTE Career Day</a:t>
            </a:r>
            <a:endParaRPr lang="en-US" dirty="0">
              <a:latin typeface="Garamond" panose="02020404030301010803" pitchFamily="18" charset="0"/>
            </a:endParaRPr>
          </a:p>
          <a:p>
            <a:pPr lvl="0"/>
            <a:r>
              <a:rPr lang="en-US" dirty="0" smtClean="0">
                <a:latin typeface="Garamond" panose="02020404030301010803" pitchFamily="18" charset="0"/>
              </a:rPr>
              <a:t>Priority Enrollment Program</a:t>
            </a:r>
            <a:endParaRPr lang="en-US" dirty="0">
              <a:latin typeface="Garamond" panose="02020404030301010803" pitchFamily="18" charset="0"/>
            </a:endParaRPr>
          </a:p>
          <a:p>
            <a:pPr lvl="0"/>
            <a:r>
              <a:rPr lang="en-US" dirty="0" smtClean="0">
                <a:latin typeface="Garamond" panose="02020404030301010803" pitchFamily="18" charset="0"/>
              </a:rPr>
              <a:t>Lunar New Year</a:t>
            </a:r>
            <a:endParaRPr lang="en-US" dirty="0">
              <a:latin typeface="Garamond" panose="02020404030301010803" pitchFamily="18" charset="0"/>
            </a:endParaRPr>
          </a:p>
          <a:p>
            <a:pPr lvl="0"/>
            <a:r>
              <a:rPr lang="en-US" dirty="0" smtClean="0">
                <a:latin typeface="Garamond" panose="02020404030301010803" pitchFamily="18" charset="0"/>
              </a:rPr>
              <a:t>STEM Day</a:t>
            </a:r>
            <a:endParaRPr lang="en-US" dirty="0">
              <a:latin typeface="Garamond" panose="02020404030301010803" pitchFamily="18" charset="0"/>
            </a:endParaRPr>
          </a:p>
          <a:p>
            <a:pPr lvl="0"/>
            <a:r>
              <a:rPr lang="en-US" dirty="0" smtClean="0">
                <a:latin typeface="Garamond" panose="02020404030301010803" pitchFamily="18" charset="0"/>
              </a:rPr>
              <a:t>Several HS and Career Fairs</a:t>
            </a:r>
            <a:endParaRPr lang="en-US" dirty="0">
              <a:latin typeface="Garamond" panose="02020404030301010803" pitchFamily="18" charset="0"/>
            </a:endParaRPr>
          </a:p>
          <a:p>
            <a:pPr lvl="0"/>
            <a:r>
              <a:rPr lang="en-US" dirty="0" err="1" smtClean="0">
                <a:latin typeface="Garamond" panose="02020404030301010803" pitchFamily="18" charset="0"/>
              </a:rPr>
              <a:t>DREAMer</a:t>
            </a:r>
            <a:r>
              <a:rPr lang="en-US" dirty="0" smtClean="0">
                <a:latin typeface="Garamond" panose="02020404030301010803" pitchFamily="18" charset="0"/>
              </a:rPr>
              <a:t> Task Force</a:t>
            </a:r>
            <a:endParaRPr lang="en-US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5555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2" t="47423" r="16160" b="10532"/>
          <a:stretch/>
        </p:blipFill>
        <p:spPr>
          <a:xfrm rot="5400000">
            <a:off x="-1093187" y="2856956"/>
            <a:ext cx="4916713" cy="2264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54" t="2751" r="12569" b="23116"/>
          <a:stretch/>
        </p:blipFill>
        <p:spPr>
          <a:xfrm rot="5400000">
            <a:off x="7642371" y="1857981"/>
            <a:ext cx="4493217" cy="383887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0" t="8355" r="3180" b="31788"/>
          <a:stretch/>
        </p:blipFill>
        <p:spPr>
          <a:xfrm rot="5400000">
            <a:off x="4093484" y="2347080"/>
            <a:ext cx="4719538" cy="30957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t="29967" r="12545" b="20320"/>
          <a:stretch/>
        </p:blipFill>
        <p:spPr>
          <a:xfrm rot="5400000">
            <a:off x="812046" y="2824874"/>
            <a:ext cx="5663653" cy="2556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82" y="-21163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Campus-wide Collaborations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540" y="1927700"/>
            <a:ext cx="10515600" cy="4351338"/>
          </a:xfrm>
        </p:spPr>
        <p:txBody>
          <a:bodyPr>
            <a:normAutofit/>
          </a:bodyPr>
          <a:lstStyle/>
          <a:p>
            <a:pPr lvl="0"/>
            <a:endParaRPr lang="en-US" dirty="0" smtClean="0">
              <a:latin typeface="Garamond" panose="02020404030301010803" pitchFamily="18" charset="0"/>
            </a:endParaRPr>
          </a:p>
          <a:p>
            <a:pPr marL="0" indent="0">
              <a:buNone/>
            </a:pP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3302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73" t="7760" r="25191" b="-317"/>
          <a:stretch/>
        </p:blipFill>
        <p:spPr>
          <a:xfrm>
            <a:off x="526141" y="2687563"/>
            <a:ext cx="3168315" cy="38902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65379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Campus Tours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4905" y="1699019"/>
            <a:ext cx="11121190" cy="435215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21</a:t>
            </a:r>
            <a:r>
              <a:rPr lang="en-US" dirty="0" smtClean="0"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campus tours were given to</a:t>
            </a:r>
            <a:r>
              <a:rPr lang="en-US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642</a:t>
            </a:r>
            <a:r>
              <a:rPr lang="en-US" b="1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potential students from</a:t>
            </a:r>
            <a:r>
              <a:rPr lang="en-US" dirty="0">
                <a:solidFill>
                  <a:srgbClr val="FF0000"/>
                </a:solidFill>
                <a:latin typeface="Garamond" panose="02020404030301010803" pitchFamily="18" charset="0"/>
              </a:rPr>
              <a:t> </a:t>
            </a:r>
            <a:r>
              <a:rPr lang="en-US" b="1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21</a:t>
            </a: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 </a:t>
            </a:r>
            <a:r>
              <a:rPr lang="en-US" dirty="0">
                <a:latin typeface="Garamond" panose="02020404030301010803" pitchFamily="18" charset="0"/>
              </a:rPr>
              <a:t>high schools and community organizations, including</a:t>
            </a:r>
            <a:r>
              <a:rPr lang="en-US" dirty="0" smtClean="0">
                <a:latin typeface="Garamond" panose="02020404030301010803" pitchFamily="18" charset="0"/>
              </a:rPr>
              <a:t>:</a:t>
            </a:r>
          </a:p>
          <a:p>
            <a:pPr marL="0" indent="0">
              <a:buNone/>
            </a:pPr>
            <a:endParaRPr lang="en-US" dirty="0" smtClean="0">
              <a:latin typeface="Garamond" panose="02020404030301010803" pitchFamily="18" charset="0"/>
            </a:endParaRPr>
          </a:p>
          <a:p>
            <a:pPr lvl="8"/>
            <a:r>
              <a:rPr lang="en-US" sz="2800" dirty="0" smtClean="0">
                <a:latin typeface="Garamond" panose="02020404030301010803" pitchFamily="18" charset="0"/>
              </a:rPr>
              <a:t>Redwood </a:t>
            </a:r>
            <a:r>
              <a:rPr lang="en-US" sz="2800" dirty="0">
                <a:latin typeface="Garamond" panose="02020404030301010803" pitchFamily="18" charset="0"/>
              </a:rPr>
              <a:t>City Mayor, John </a:t>
            </a:r>
            <a:r>
              <a:rPr lang="en-US" sz="2800" dirty="0" err="1">
                <a:latin typeface="Garamond" panose="02020404030301010803" pitchFamily="18" charset="0"/>
              </a:rPr>
              <a:t>Seybert</a:t>
            </a:r>
            <a:endParaRPr lang="en-US" sz="2800" dirty="0">
              <a:latin typeface="Garamond" panose="02020404030301010803" pitchFamily="18" charset="0"/>
            </a:endParaRPr>
          </a:p>
          <a:p>
            <a:pPr lvl="8"/>
            <a:r>
              <a:rPr lang="en-US" sz="2800" dirty="0">
                <a:latin typeface="Garamond" panose="02020404030301010803" pitchFamily="18" charset="0"/>
              </a:rPr>
              <a:t>Woodside High School Summer Compass Program</a:t>
            </a:r>
          </a:p>
          <a:p>
            <a:pPr lvl="8"/>
            <a:r>
              <a:rPr lang="en-US" sz="2800" dirty="0">
                <a:latin typeface="Garamond" panose="02020404030301010803" pitchFamily="18" charset="0"/>
              </a:rPr>
              <a:t>Fusion Academy Tour</a:t>
            </a:r>
          </a:p>
          <a:p>
            <a:pPr lvl="8"/>
            <a:r>
              <a:rPr lang="en-US" sz="2800" dirty="0">
                <a:latin typeface="Garamond" panose="02020404030301010803" pitchFamily="18" charset="0"/>
              </a:rPr>
              <a:t>Sequoia Adult School</a:t>
            </a:r>
          </a:p>
          <a:p>
            <a:pPr lvl="8"/>
            <a:r>
              <a:rPr lang="en-US" sz="2800" dirty="0">
                <a:latin typeface="Garamond" panose="02020404030301010803" pitchFamily="18" charset="0"/>
              </a:rPr>
              <a:t>Homeschool Program</a:t>
            </a:r>
          </a:p>
          <a:p>
            <a:pPr lvl="8"/>
            <a:r>
              <a:rPr lang="en-US" sz="2800" dirty="0">
                <a:latin typeface="Garamond" panose="02020404030301010803" pitchFamily="18" charset="0"/>
              </a:rPr>
              <a:t>East Palo Alto High School</a:t>
            </a:r>
          </a:p>
          <a:p>
            <a:pPr lvl="8"/>
            <a:r>
              <a:rPr lang="en-US" sz="2800" dirty="0">
                <a:latin typeface="Garamond" panose="02020404030301010803" pitchFamily="18" charset="0"/>
              </a:rPr>
              <a:t>Redwood High School </a:t>
            </a:r>
          </a:p>
          <a:p>
            <a:pPr marL="3657600" lvl="8" indent="0">
              <a:buNone/>
            </a:pP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8255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18854" r="19249" b="421"/>
          <a:stretch/>
        </p:blipFill>
        <p:spPr>
          <a:xfrm>
            <a:off x="7399529" y="2262628"/>
            <a:ext cx="4233115" cy="418779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610" y="121991"/>
            <a:ext cx="11558337" cy="19250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bg1"/>
                </a:solidFill>
                <a:effectLst>
                  <a:outerShdw blurRad="50800" dist="50800" dir="5400000" algn="ctr" rotWithShape="0">
                    <a:srgbClr val="000000">
                      <a:alpha val="43137"/>
                    </a:srgbClr>
                  </a:outerShdw>
                </a:effectLst>
                <a:latin typeface="Syntax" panose="020B0500000000000000" pitchFamily="34" charset="0"/>
              </a:rPr>
              <a:t>Spring Outreach</a:t>
            </a:r>
            <a:endParaRPr lang="en-US" sz="3600" b="1" dirty="0">
              <a:solidFill>
                <a:schemeClr val="bg1"/>
              </a:solidFill>
              <a:effectLst>
                <a:outerShdw blurRad="50800" dist="50800" dir="5400000" algn="ctr" rotWithShape="0">
                  <a:srgbClr val="000000">
                    <a:alpha val="43137"/>
                  </a:srgbClr>
                </a:outerShdw>
              </a:effectLst>
              <a:latin typeface="Syntax" panose="020B0500000000000000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164" y="1733902"/>
            <a:ext cx="11469671" cy="43521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latin typeface="Garamond" panose="02020404030301010803" pitchFamily="18" charset="0"/>
              </a:rPr>
              <a:t>This Spring, </a:t>
            </a:r>
            <a:r>
              <a:rPr lang="en-US" dirty="0">
                <a:latin typeface="Garamond" panose="02020404030301010803" pitchFamily="18" charset="0"/>
              </a:rPr>
              <a:t>Cañada College will </a:t>
            </a:r>
            <a:r>
              <a:rPr lang="en-US" dirty="0" smtClean="0">
                <a:latin typeface="Garamond" panose="02020404030301010803" pitchFamily="18" charset="0"/>
              </a:rPr>
              <a:t>hold a presence in </a:t>
            </a: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  <a:latin typeface="Garamond" panose="02020404030301010803" pitchFamily="18" charset="0"/>
              </a:rPr>
              <a:t>95 </a:t>
            </a:r>
            <a:r>
              <a:rPr lang="en-US" dirty="0" smtClean="0">
                <a:latin typeface="Garamond" panose="02020404030301010803" pitchFamily="18" charset="0"/>
              </a:rPr>
              <a:t>Outreach events, including:</a:t>
            </a:r>
          </a:p>
          <a:p>
            <a:pPr marL="0" indent="0">
              <a:buNone/>
            </a:pPr>
            <a:endParaRPr lang="en-US" sz="1050" dirty="0" smtClean="0">
              <a:latin typeface="Garamond" panose="02020404030301010803" pitchFamily="18" charset="0"/>
            </a:endParaRPr>
          </a:p>
          <a:p>
            <a:r>
              <a:rPr lang="en-US" dirty="0" smtClean="0">
                <a:latin typeface="Garamond" panose="02020404030301010803" pitchFamily="18" charset="0"/>
              </a:rPr>
              <a:t>Lunar New Year Festival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Education Summit at CSU, East Bay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Dreamers Conference 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Foster City Youth Jobs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Kermes </a:t>
            </a:r>
            <a:r>
              <a:rPr lang="en-US" dirty="0" err="1" smtClean="0">
                <a:latin typeface="Garamond" panose="02020404030301010803" pitchFamily="18" charset="0"/>
              </a:rPr>
              <a:t>Dia</a:t>
            </a:r>
            <a:r>
              <a:rPr lang="en-US" dirty="0" smtClean="0">
                <a:latin typeface="Garamond" panose="02020404030301010803" pitchFamily="18" charset="0"/>
              </a:rPr>
              <a:t> Del Niño</a:t>
            </a:r>
          </a:p>
          <a:p>
            <a:r>
              <a:rPr lang="en-US" dirty="0" smtClean="0">
                <a:latin typeface="Garamond" panose="02020404030301010803" pitchFamily="18" charset="0"/>
              </a:rPr>
              <a:t>STEAM Fest 2.0</a:t>
            </a:r>
          </a:p>
          <a:p>
            <a:endParaRPr lang="en-US" dirty="0" smtClean="0">
              <a:solidFill>
                <a:srgbClr val="FF0000"/>
              </a:solidFill>
              <a:latin typeface="Garamond" panose="02020404030301010803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616" y="5915660"/>
            <a:ext cx="1618732" cy="7267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44339"/>
            <a:ext cx="12192000" cy="1613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2020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4714</TotalTime>
  <Words>335</Words>
  <Application>Microsoft Office PowerPoint</Application>
  <PresentationFormat>Widescreen</PresentationFormat>
  <Paragraphs>74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Calibri Light</vt:lpstr>
      <vt:lpstr>Garamond</vt:lpstr>
      <vt:lpstr>Syntax</vt:lpstr>
      <vt:lpstr>Times New Roman</vt:lpstr>
      <vt:lpstr>Office Theme</vt:lpstr>
      <vt:lpstr>PowerPoint Presentation</vt:lpstr>
      <vt:lpstr>Align Efforts with District/College Goals</vt:lpstr>
      <vt:lpstr>Success by the Numbers: July-Dec. 2016</vt:lpstr>
      <vt:lpstr>Success by the Numbers: July-Dec. 2016</vt:lpstr>
      <vt:lpstr>New Community Partnerships</vt:lpstr>
      <vt:lpstr>Campus-wide Collaborations</vt:lpstr>
      <vt:lpstr>Campus-wide Collaborations</vt:lpstr>
      <vt:lpstr>Campus Tours</vt:lpstr>
      <vt:lpstr>Spring Outreach</vt:lpstr>
      <vt:lpstr>Upcoming Events</vt:lpstr>
      <vt:lpstr>Connect to College Night: April 27</vt:lpstr>
      <vt:lpstr>PowerPoint Presentation</vt:lpstr>
      <vt:lpstr>PowerPoint Presentation</vt:lpstr>
    </vt:vector>
  </TitlesOfParts>
  <Company>SMCCD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Rodriguez, Megan</dc:creator>
  <cp:lastModifiedBy>Rodriguez, Megan</cp:lastModifiedBy>
  <cp:revision>130</cp:revision>
  <cp:lastPrinted>2016-06-13T15:20:29Z</cp:lastPrinted>
  <dcterms:created xsi:type="dcterms:W3CDTF">2015-08-26T22:52:00Z</dcterms:created>
  <dcterms:modified xsi:type="dcterms:W3CDTF">2017-02-27T23:11:03Z</dcterms:modified>
</cp:coreProperties>
</file>