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6" r:id="rId1"/>
    <p:sldMasterId id="2147483657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embeddedFontLst>
    <p:embeddedFont>
      <p:font typeface="Source Sans Pro" panose="020B0503030403020204" pitchFamily="34" charset="0"/>
      <p:regular r:id="rId17"/>
      <p:bold r:id="rId18"/>
      <p:italic r:id="rId19"/>
      <p:boldItalic r:id="rId20"/>
    </p:embeddedFont>
    <p:embeddedFont>
      <p:font typeface="Calibri" panose="020F0502020204030204" pitchFamily="3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F1C52AD-F83A-4B18-9235-7A9B30BA2477}">
  <a:tblStyle styleId="{6F1C52AD-F83A-4B18-9235-7A9B30BA2477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2.fntdata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font" Target="fonts/font5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1.fntdata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8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7.fntdata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font" Target="fonts/font3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6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090169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8116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60220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Feedback from campus groups essential, but also got feedback from LFM coach and other colleges (esp. Our Butte Buddies).</a:t>
            </a:r>
          </a:p>
        </p:txBody>
      </p:sp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19381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741980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57342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8281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4388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We also benefited from the coaching we received and the things we learned at LFM Academy.</a:t>
            </a:r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69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87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956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5071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3336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31147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8691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1915127" y="1788453"/>
            <a:ext cx="8361228" cy="20982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2679906" y="3956278"/>
            <a:ext cx="6831672" cy="1086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  <a:defRPr sz="23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ctr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ctr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sz="18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ctr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sz="16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ctr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sz="16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ctr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sz="16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743200" marR="0" lvl="6" indent="0" algn="ctr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sz="16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200400" marR="0" lvl="7" indent="0" algn="ctr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sz="16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3657600" marR="0" lvl="8" indent="0" algn="ctr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sz="16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752475" y="6453187"/>
            <a:ext cx="1608137" cy="4048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2584450" y="6453187"/>
            <a:ext cx="7023099" cy="4048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9831386" y="6453187"/>
            <a:ext cx="1595436" cy="4048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Sans Pro"/>
              <a:buNone/>
            </a:pPr>
            <a:fld id="{00000000-1234-1234-1234-123412341234}" type="slidenum">
              <a:rPr lang="en-US" sz="12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  <a:endParaRPr lang="en-US" sz="1200" b="0" i="0" u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82588" marR="0" lvl="0" indent="-255588" algn="l" rtl="0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20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2667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2794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8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2794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8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2921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6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2921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6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4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1390650" y="6453187"/>
            <a:ext cx="1204912" cy="4048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2894011" y="6453187"/>
            <a:ext cx="6280149" cy="4048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9472611" y="6453187"/>
            <a:ext cx="1597024" cy="4048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Sans Pro"/>
              <a:buNone/>
            </a:pPr>
            <a:fld id="{00000000-1234-1234-1234-123412341234}" type="slidenum">
              <a:rPr lang="en-US" sz="12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  <a:endParaRPr lang="en-US" sz="1200" b="0" i="0" u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 rot="5400000">
            <a:off x="7757822" y="2462895"/>
            <a:ext cx="5243244" cy="156576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 rot="5400000">
            <a:off x="2839798" y="-844042"/>
            <a:ext cx="5243244" cy="817964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82588" marR="0" lvl="0" indent="-255588" algn="l" rtl="0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20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2667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2794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8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2794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8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2921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6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2921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6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4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1390650" y="6453187"/>
            <a:ext cx="1204912" cy="4048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2894011" y="6453187"/>
            <a:ext cx="6280149" cy="4048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9472611" y="6453187"/>
            <a:ext cx="1597024" cy="4048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Sans Pro"/>
              <a:buNone/>
            </a:pPr>
            <a:fld id="{00000000-1234-1234-1234-123412341234}" type="slidenum">
              <a:rPr lang="en-US" sz="12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  <a:endParaRPr lang="en-US" sz="1200" b="0" i="0" u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 rot="5400000">
            <a:off x="4386262" y="-719137"/>
            <a:ext cx="3571874" cy="960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82588" marR="0" lvl="0" indent="-255588" algn="l" rtl="0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20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2667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2794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8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2794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8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2921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6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2921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6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4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1390650" y="6453187"/>
            <a:ext cx="1204912" cy="4048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2894011" y="6453187"/>
            <a:ext cx="6280149" cy="4048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9472611" y="6453187"/>
            <a:ext cx="1597024" cy="4048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Sans Pro"/>
              <a:buNone/>
            </a:pPr>
            <a:fld id="{00000000-1234-1234-1234-123412341234}" type="slidenum">
              <a:rPr lang="en-US" sz="12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  <a:endParaRPr lang="en-US" sz="1200" b="0" i="0" u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1390650" y="6453187"/>
            <a:ext cx="1204912" cy="4048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2894011" y="6453187"/>
            <a:ext cx="6280149" cy="4048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9472611" y="6453187"/>
            <a:ext cx="1597024" cy="4048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Sans Pro"/>
              <a:buNone/>
            </a:pPr>
            <a:fld id="{00000000-1234-1234-1234-123412341234}" type="slidenum">
              <a:rPr lang="en-US" sz="12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  <a:endParaRPr lang="en-US" sz="1200" b="0" i="0" u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1390650" y="6453187"/>
            <a:ext cx="1204912" cy="4048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2894011" y="6453187"/>
            <a:ext cx="6280149" cy="4048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9472611" y="6453187"/>
            <a:ext cx="1597024" cy="4048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Sans Pro"/>
              <a:buNone/>
            </a:pPr>
            <a:fld id="{00000000-1234-1234-1234-123412341234}" type="slidenum">
              <a:rPr lang="en-US" sz="12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  <a:endParaRPr lang="en-US" sz="1200" b="0" i="0" u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  <a:defRPr sz="3000" b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sz="2000" b="1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sz="1800" b="1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sz="1600" b="1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sz="1600" b="1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sz="1600" b="1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743200" marR="0" lvl="6" indent="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sz="1600" b="1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200400" marR="0" lvl="7" indent="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sz="1600" b="1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3657600" marR="0" lvl="8" indent="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sz="1600" b="1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1371600" y="3305207"/>
            <a:ext cx="4443984" cy="25621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82588" marR="0" lvl="0" indent="-255588" algn="l" rtl="0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20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2667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2794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8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2794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8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2921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6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2921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6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4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3"/>
          </p:nvPr>
        </p:nvSpPr>
        <p:spPr>
          <a:xfrm>
            <a:off x="6525014" y="2340864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  <a:defRPr sz="3000" b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sz="2000" b="1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sz="1800" b="1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sz="1600" b="1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sz="1600" b="1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sz="1600" b="1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743200" marR="0" lvl="6" indent="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sz="1600" b="1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200400" marR="0" lvl="7" indent="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sz="1600" b="1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3657600" marR="0" lvl="8" indent="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sz="1600" b="1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4"/>
          </p:nvPr>
        </p:nvSpPr>
        <p:spPr>
          <a:xfrm>
            <a:off x="6525014" y="3305207"/>
            <a:ext cx="4443984" cy="25621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82588" marR="0" lvl="0" indent="-255588" algn="l" rtl="0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20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2667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2794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8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2794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8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2921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6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2921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6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4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1390650" y="6453187"/>
            <a:ext cx="1204912" cy="4048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2894011" y="6453187"/>
            <a:ext cx="6280149" cy="4048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9472611" y="6453187"/>
            <a:ext cx="1597024" cy="4048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Sans Pro"/>
              <a:buNone/>
            </a:pPr>
            <a:fld id="{00000000-1234-1234-1234-123412341234}" type="slidenum">
              <a:rPr lang="en-US" sz="12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  <a:endParaRPr lang="en-US" sz="1200" b="0" i="0" u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1371600" y="2285999"/>
            <a:ext cx="4447785" cy="3581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82588" marR="0" lvl="0" indent="-255588" algn="l" rtl="0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20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2667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2794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8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2794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8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2921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6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2921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6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4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2"/>
          </p:nvPr>
        </p:nvSpPr>
        <p:spPr>
          <a:xfrm>
            <a:off x="6525403" y="2285999"/>
            <a:ext cx="4447785" cy="3581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82588" marR="0" lvl="0" indent="-255588" algn="l" rtl="0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20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2667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2794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8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2794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8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2921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6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2921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6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4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1390650" y="6453187"/>
            <a:ext cx="1204912" cy="4048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2894011" y="6453187"/>
            <a:ext cx="6280149" cy="4048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9472611" y="6453187"/>
            <a:ext cx="1597024" cy="4048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Sans Pro"/>
              <a:buNone/>
            </a:pPr>
            <a:fld id="{00000000-1234-1234-1234-123412341234}" type="slidenum">
              <a:rPr lang="en-US" sz="12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  <a:endParaRPr lang="en-US" sz="1200" b="0" i="0" u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752475" y="744536"/>
            <a:ext cx="10674349" cy="5349875"/>
            <a:chOff x="0" y="0"/>
            <a:chExt cx="2147483647" cy="2147483647"/>
          </a:xfrm>
        </p:grpSpPr>
        <p:sp>
          <p:nvSpPr>
            <p:cNvPr id="11" name="Shape 11"/>
            <p:cNvSpPr/>
            <p:nvPr/>
          </p:nvSpPr>
          <p:spPr>
            <a:xfrm>
              <a:off x="1488596654" y="377813015"/>
              <a:ext cx="658886992" cy="176967063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5132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0" y="109512"/>
                  </a:lnTo>
                  <a:lnTo>
                    <a:pt x="105132" y="109524"/>
                  </a:lnTo>
                  <a:lnTo>
                    <a:pt x="10513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12" name="Shape 12"/>
            <p:cNvSpPr/>
            <p:nvPr/>
          </p:nvSpPr>
          <p:spPr>
            <a:xfrm rot="10800000">
              <a:off x="0" y="0"/>
              <a:ext cx="659018752" cy="176967063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5134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23" y="120000"/>
                  </a:lnTo>
                  <a:cubicBezTo>
                    <a:pt x="-23" y="116376"/>
                    <a:pt x="47" y="113124"/>
                    <a:pt x="0" y="109500"/>
                  </a:cubicBezTo>
                  <a:lnTo>
                    <a:pt x="105134" y="109536"/>
                  </a:lnTo>
                  <a:lnTo>
                    <a:pt x="10513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82588" marR="0" lvl="0" indent="-255588" algn="l" rtl="0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20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2667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2794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8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2794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8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2921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6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2921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6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4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752475" y="6453187"/>
            <a:ext cx="1608137" cy="4048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2584450" y="6453187"/>
            <a:ext cx="7023099" cy="4048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9831386" y="6453187"/>
            <a:ext cx="1595436" cy="4048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Sans Pro"/>
              <a:buNone/>
            </a:pPr>
            <a:fld id="{00000000-1234-1234-1234-123412341234}" type="slidenum">
              <a:rPr lang="en-US" sz="12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  <a:endParaRPr lang="en-US" sz="1200" b="0" i="0" u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82588" marR="0" lvl="0" indent="-255588" algn="l" rtl="0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20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2667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2794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8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2794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8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2921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6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2921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6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sz="14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048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sz="1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1390650" y="6453187"/>
            <a:ext cx="1204912" cy="4048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2894011" y="6453187"/>
            <a:ext cx="6280149" cy="4048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9472611" y="6453187"/>
            <a:ext cx="1597024" cy="4048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Sans Pro"/>
              <a:buNone/>
            </a:pPr>
            <a:fld id="{00000000-1234-1234-1234-123412341234}" type="slidenum">
              <a:rPr lang="en-US" sz="12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  <a:endParaRPr lang="en-US" sz="1200" b="0" i="0" u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0" name="Shape 30"/>
          <p:cNvSpPr/>
          <p:nvPr/>
        </p:nvSpPr>
        <p:spPr>
          <a:xfrm>
            <a:off x="477837" y="0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ctrTitle"/>
          </p:nvPr>
        </p:nvSpPr>
        <p:spPr>
          <a:xfrm>
            <a:off x="1979600" y="1088073"/>
            <a:ext cx="8361300" cy="3930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Sans Pro"/>
              <a:buNone/>
            </a:pPr>
            <a:r>
              <a:rPr lang="en-US" sz="65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CAÑADA COLLEGE PROFESSIONAL DEVELOPMENT FRAMEWORK 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subTitle" idx="1"/>
          </p:nvPr>
        </p:nvSpPr>
        <p:spPr>
          <a:xfrm>
            <a:off x="2606675" y="5018087"/>
            <a:ext cx="6831012" cy="6159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Sans Pro"/>
              <a:buNone/>
            </a:pPr>
            <a:r>
              <a:rPr lang="en-US" sz="23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The Journey and the Draft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1046162" y="260350"/>
            <a:ext cx="10469562" cy="685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Sans Pro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Summary of feedback &amp; revisions</a:t>
            </a:r>
          </a:p>
        </p:txBody>
      </p:sp>
      <p:graphicFrame>
        <p:nvGraphicFramePr>
          <p:cNvPr id="137" name="Shape 137"/>
          <p:cNvGraphicFramePr/>
          <p:nvPr/>
        </p:nvGraphicFramePr>
        <p:xfrm>
          <a:off x="1108075" y="946150"/>
          <a:ext cx="10407650" cy="5327575"/>
        </p:xfrm>
        <a:graphic>
          <a:graphicData uri="http://schemas.openxmlformats.org/drawingml/2006/table">
            <a:tbl>
              <a:tblPr>
                <a:noFill/>
                <a:tableStyleId>{6F1C52AD-F83A-4B18-9235-7A9B30BA2477}</a:tableStyleId>
              </a:tblPr>
              <a:tblGrid>
                <a:gridCol w="5203825"/>
                <a:gridCol w="5203825"/>
              </a:tblGrid>
              <a:tr h="369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FFFFF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Feedback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AB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FFFFF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Revision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AB8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Appreciation for length of mission and values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Kept each statement at 1 sentence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2DB"/>
                    </a:solidFill>
                  </a:tcPr>
                </a:tc>
              </a:tr>
              <a:tr h="369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Appreciation for the categories of PD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Kept the categories 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E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What is the purpose of PD, to inspire, or to act?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Replaced “inspire” with “actively engage”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2DB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What does “sustainable” mean in the vision?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Replaced “sustainable” with “ongoing” in the vision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EE"/>
                    </a:solidFill>
                  </a:tcPr>
                </a:tc>
              </a:tr>
              <a:tr h="639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Learners and students are synonyms (values), make sure the statement is inclusive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Removed “students” from the values statement and changed “teachers” to “educators”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2DB"/>
                    </a:solidFill>
                  </a:tcPr>
                </a:tc>
              </a:tr>
              <a:tr h="639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Ingenuity and creativity are synonyms (values)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Discovered these are not synonyms but part of the creative process and reordered the terms (values)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EE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More details specific to an educational institution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Added details to the first item under Professional Learning and Teaching (also identified education-specific terminology)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2DB"/>
                    </a:solidFill>
                  </a:tcPr>
                </a:tc>
              </a:tr>
              <a:tr h="639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Highlight the importance of choice and growth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Added details to the mission; added bullets to Career and Personal Growth and Development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EE"/>
                    </a:solidFill>
                  </a:tcPr>
                </a:tc>
              </a:tr>
              <a:tr h="639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Information on resource allocation (funds and time), implementation of framework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Developed a statement of intentionality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2D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677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Sans Pro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Lessons Learned/Reinforced- Campus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1371600" y="1363662"/>
            <a:ext cx="9601200" cy="49672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82587" marR="0" lvl="0" indent="-382587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■"/>
            </a:pPr>
            <a:r>
              <a:rPr lang="en-US" sz="20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Collecting feedback </a:t>
            </a:r>
          </a:p>
          <a:p>
            <a:pPr marL="914400" marR="0" lvl="1" indent="-393700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–"/>
            </a:pPr>
            <a:r>
              <a:rPr lang="en-US"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Meaningful</a:t>
            </a:r>
          </a:p>
          <a:p>
            <a:pPr marL="914400" marR="0" lvl="1" indent="-393700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–"/>
            </a:pPr>
            <a:r>
              <a:rPr lang="en-US"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Informative  </a:t>
            </a:r>
          </a:p>
          <a:p>
            <a:pPr marL="382587" marR="0" lvl="0" indent="-382587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■"/>
            </a:pPr>
            <a:r>
              <a:rPr lang="en-US" sz="20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Developing a draft as a prototype</a:t>
            </a:r>
          </a:p>
          <a:p>
            <a:pPr marL="914400" marR="0" lvl="1" indent="-393700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–"/>
            </a:pPr>
            <a:r>
              <a:rPr lang="en-US"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Ideal for collecting feedback</a:t>
            </a:r>
          </a:p>
          <a:p>
            <a:pPr marL="914400" marR="0" lvl="1" indent="-393700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–"/>
            </a:pPr>
            <a:r>
              <a:rPr lang="en-US"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Encourages a transparent process</a:t>
            </a:r>
          </a:p>
          <a:p>
            <a:pPr marL="914400" marR="0" lvl="1" indent="-393700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–"/>
            </a:pPr>
            <a:r>
              <a:rPr lang="en-US"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Involves multiple opportunities to engage the campus community</a:t>
            </a:r>
          </a:p>
          <a:p>
            <a:pPr marL="382587" marR="0" lvl="0" indent="-382587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■"/>
            </a:pPr>
            <a:r>
              <a:rPr lang="en-US" sz="20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Everyone on campus is a stakeholder in professional development</a:t>
            </a:r>
          </a:p>
          <a:p>
            <a:pPr marL="914400" marR="0" lvl="1" indent="-393700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–"/>
            </a:pPr>
            <a:r>
              <a:rPr lang="en-US"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Faculty</a:t>
            </a:r>
          </a:p>
          <a:p>
            <a:pPr marL="914400" marR="0" lvl="1" indent="-393700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–"/>
            </a:pPr>
            <a:r>
              <a:rPr lang="en-US"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Staff</a:t>
            </a:r>
          </a:p>
          <a:p>
            <a:pPr marL="914400" marR="0" lvl="1" indent="-393700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–"/>
            </a:pPr>
            <a:r>
              <a:rPr lang="en-US"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Administrators</a:t>
            </a:r>
          </a:p>
          <a:p>
            <a:pPr marL="914400" marR="0" lvl="1" indent="-393700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–"/>
            </a:pPr>
            <a:r>
              <a:rPr lang="en-US"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Committees</a:t>
            </a:r>
          </a:p>
          <a:p>
            <a:pPr marL="382588" marR="0" lvl="0" indent="-38258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None/>
            </a:pPr>
            <a:endParaRPr sz="2000" b="0" i="1" u="none" strike="noStrike" cap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Sans Pro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Lessons Learned/Reinforced -L</a:t>
            </a:r>
            <a:r>
              <a:rPr lang="en-US"/>
              <a:t>eading from the Middle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body" idx="4"/>
          </p:nvPr>
        </p:nvSpPr>
        <p:spPr>
          <a:xfrm>
            <a:off x="1367750" y="2171700"/>
            <a:ext cx="10122300" cy="4377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-US"/>
              <a:t>Key Activities </a:t>
            </a:r>
          </a:p>
          <a:p>
            <a:pPr lvl="1" indent="685800" rtl="0">
              <a:spcBef>
                <a:spcPts val="0"/>
              </a:spcBef>
            </a:pPr>
            <a:r>
              <a:rPr lang="en-US"/>
              <a:t>Attended all convenings of LFM</a:t>
            </a:r>
          </a:p>
          <a:p>
            <a:pPr lvl="1" indent="685800" rtl="0">
              <a:spcBef>
                <a:spcPts val="0"/>
              </a:spcBef>
            </a:pPr>
            <a:r>
              <a:rPr lang="en-US"/>
              <a:t>Developed a logic model</a:t>
            </a:r>
          </a:p>
          <a:p>
            <a:pPr lvl="1" indent="685800" rtl="0">
              <a:spcBef>
                <a:spcPts val="0"/>
              </a:spcBef>
            </a:pPr>
            <a:r>
              <a:rPr lang="en-US" i="1"/>
              <a:t>Created a case study </a:t>
            </a:r>
          </a:p>
          <a:p>
            <a:pPr lvl="1" indent="685800" rtl="0">
              <a:spcBef>
                <a:spcPts val="0"/>
              </a:spcBef>
            </a:pPr>
            <a:r>
              <a:rPr lang="en-US"/>
              <a:t>Presented on our work </a:t>
            </a:r>
            <a:br>
              <a:rPr lang="en-US"/>
            </a:br>
            <a:endParaRPr lang="en-US"/>
          </a:p>
          <a:p>
            <a:pPr marL="457200" lvl="0" indent="-228600">
              <a:spcBef>
                <a:spcPts val="0"/>
              </a:spcBef>
            </a:pPr>
            <a:r>
              <a:rPr lang="en-US"/>
              <a:t>Feedback</a:t>
            </a:r>
          </a:p>
          <a:p>
            <a:pPr lvl="1" indent="685800">
              <a:spcBef>
                <a:spcPts val="0"/>
              </a:spcBef>
            </a:pPr>
            <a:r>
              <a:rPr lang="en-US"/>
              <a:t>Guidance from LFM coach</a:t>
            </a:r>
          </a:p>
          <a:p>
            <a:pPr lvl="1" indent="685800">
              <a:spcBef>
                <a:spcPts val="0"/>
              </a:spcBef>
            </a:pPr>
            <a:r>
              <a:rPr lang="en-US"/>
              <a:t>Specific ideas from Butte College </a:t>
            </a:r>
          </a:p>
          <a:p>
            <a:pPr lvl="1" indent="685800">
              <a:spcBef>
                <a:spcPts val="0"/>
              </a:spcBef>
            </a:pPr>
            <a:r>
              <a:rPr lang="en-US"/>
              <a:t>Sharing and Q &amp;A from all LFM participants</a:t>
            </a:r>
            <a:br>
              <a:rPr lang="en-US"/>
            </a:br>
            <a:endParaRPr lang="en-US"/>
          </a:p>
          <a:p>
            <a:pPr marL="0" marR="0" lvl="0" indent="0" algn="l" rtl="0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None/>
            </a:pPr>
            <a:endParaRPr/>
          </a:p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Sans Pro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Next Steps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1371600" y="1893886"/>
            <a:ext cx="10210799" cy="39735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382587" marR="0" lvl="0" indent="-382587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■"/>
            </a:pPr>
            <a:r>
              <a:rPr lang="en-US" sz="20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Present to PBC for final approval – November 2016</a:t>
            </a:r>
          </a:p>
          <a:p>
            <a:pPr lvl="0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■"/>
            </a:pPr>
            <a:r>
              <a:rPr lang="en-US"/>
              <a:t>Make revisions to the Framework  </a:t>
            </a:r>
          </a:p>
          <a:p>
            <a:pPr marL="382587" marR="0" lvl="0" indent="-382587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■"/>
            </a:pPr>
            <a:r>
              <a:rPr lang="en-US" sz="20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Meet with Campus-Wide PD Committee to discuss Framework and learning</a:t>
            </a:r>
          </a:p>
          <a:p>
            <a:pPr marL="382587" marR="0" lvl="0" indent="-382587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■"/>
            </a:pPr>
            <a:r>
              <a:rPr lang="en-US" sz="20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Create the Cañada Professional Development Plan – Spring 2017</a:t>
            </a:r>
          </a:p>
          <a:p>
            <a:pPr marL="382587" marR="0" lvl="0" indent="-382587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■"/>
            </a:pPr>
            <a:r>
              <a:rPr lang="en-US" sz="20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Design a visual representation for the Cañada Professional Development Framework – 2017-18 Academic year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781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Sans Pro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Leading From the Middle (LFM) Team</a:t>
            </a:r>
          </a:p>
        </p:txBody>
      </p:sp>
      <p:graphicFrame>
        <p:nvGraphicFramePr>
          <p:cNvPr id="85" name="Shape 85"/>
          <p:cNvGraphicFramePr/>
          <p:nvPr/>
        </p:nvGraphicFramePr>
        <p:xfrm>
          <a:off x="838200" y="1283361"/>
          <a:ext cx="10515575" cy="5113950"/>
        </p:xfrm>
        <a:graphic>
          <a:graphicData uri="http://schemas.openxmlformats.org/drawingml/2006/table">
            <a:tbl>
              <a:tblPr>
                <a:noFill/>
                <a:tableStyleId>{6F1C52AD-F83A-4B18-9235-7A9B30BA2477}</a:tableStyleId>
              </a:tblPr>
              <a:tblGrid>
                <a:gridCol w="3154350"/>
                <a:gridCol w="7361225"/>
              </a:tblGrid>
              <a:tr h="469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FFFFF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Team member</a:t>
                      </a:r>
                    </a:p>
                  </a:txBody>
                  <a:tcPr marL="91450" marR="9145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AB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Source Sans Pro"/>
                        <a:buNone/>
                      </a:pPr>
                      <a:endParaRPr/>
                    </a:p>
                  </a:txBody>
                  <a:tcPr marL="91450" marR="9145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AB8E"/>
                    </a:solidFill>
                  </a:tcPr>
                </a:tc>
              </a:tr>
              <a:tr h="654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Alison Field </a:t>
                      </a:r>
                    </a:p>
                  </a:txBody>
                  <a:tcPr marL="91450" marR="9145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24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History Faculty -</a:t>
                      </a:r>
                      <a:r>
                        <a:rPr lang="en-US" sz="24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 ACES, DREAMers Task Force</a:t>
                      </a:r>
                    </a:p>
                  </a:txBody>
                  <a:tcPr marL="91450" marR="9145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2DB"/>
                    </a:solidFill>
                  </a:tcPr>
                </a:tc>
              </a:tr>
              <a:tr h="654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Melinda Ramzel </a:t>
                      </a:r>
                    </a:p>
                  </a:txBody>
                  <a:tcPr marL="91450" marR="9145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24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Early Childhood</a:t>
                      </a:r>
                      <a:r>
                        <a:rPr lang="en-US" sz="24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 </a:t>
                      </a:r>
                      <a:r>
                        <a:rPr lang="en-US" sz="24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Education/Child Development Faculty</a:t>
                      </a:r>
                      <a:r>
                        <a:rPr lang="en-US" sz="24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 - ACES, Teaching, Learning and Assessment (TLA)</a:t>
                      </a:r>
                    </a:p>
                  </a:txBody>
                  <a:tcPr marL="91450" marR="9145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EE"/>
                    </a:solidFill>
                  </a:tcPr>
                </a:tc>
              </a:tr>
              <a:tr h="1504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Trish Guevarra </a:t>
                      </a:r>
                    </a:p>
                  </a:txBody>
                  <a:tcPr marL="91450" marR="9145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24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Program Services Coordinator for Bridge to Opportunities Peer Mentorship Program, and Veterans Resource and Opportunity Center - ACES, Communities of Practice</a:t>
                      </a:r>
                    </a:p>
                  </a:txBody>
                  <a:tcPr marL="91450" marR="9145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2DB"/>
                    </a:solidFill>
                  </a:tcPr>
                </a:tc>
              </a:tr>
              <a:tr h="656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Erin Moore </a:t>
                      </a:r>
                    </a:p>
                  </a:txBody>
                  <a:tcPr marL="91450" marR="9145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24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Director of Professional Development and Innovation</a:t>
                      </a:r>
                    </a:p>
                  </a:txBody>
                  <a:tcPr marL="91450" marR="9145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EE"/>
                    </a:solidFill>
                  </a:tcPr>
                </a:tc>
              </a:tr>
              <a:tr h="1040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Chialin Hsieh </a:t>
                      </a:r>
                    </a:p>
                  </a:txBody>
                  <a:tcPr marL="91450" marR="9145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24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Dean of Planning, Research, and Institutional Effectiveness, ACES, Teaching, Learning and Assessment (TLA)</a:t>
                      </a:r>
                    </a:p>
                  </a:txBody>
                  <a:tcPr marL="91450" marR="9145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2D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Sans Pro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LFM Team Task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1371600" y="1428750"/>
            <a:ext cx="9601200" cy="3581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Sans Pro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Create a Professional Development Framework for Cañada College</a:t>
            </a:r>
          </a:p>
          <a:p>
            <a:pPr marL="0" marR="0" lvl="0" indent="0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■"/>
            </a:pPr>
            <a:r>
              <a:rPr lang="en-US" sz="16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Develop a clear picture of professional development at Cañada</a:t>
            </a:r>
          </a:p>
          <a:p>
            <a:pPr marL="0" marR="0" lvl="0" indent="0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■"/>
            </a:pPr>
            <a:r>
              <a:rPr lang="en-US" sz="16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Increase access and utilization of professional development</a:t>
            </a:r>
          </a:p>
          <a:p>
            <a:pPr marL="0" marR="0" lvl="0" indent="0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■"/>
            </a:pPr>
            <a:r>
              <a:rPr lang="en-US" sz="16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Improve communication about professional development</a:t>
            </a:r>
          </a:p>
          <a:p>
            <a:pPr marL="0" marR="0" lvl="0" indent="0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■"/>
            </a:pPr>
            <a:r>
              <a:rPr lang="en-US" sz="16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Build on what we do well and incorporate new practices and ideas</a:t>
            </a:r>
          </a:p>
          <a:p>
            <a:pPr marL="0" marR="0" lvl="0" indent="0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■"/>
            </a:pPr>
            <a:r>
              <a:rPr lang="en-US" sz="16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Increase collaboration and integration among groups across campus and beyond as related to professional development</a:t>
            </a:r>
          </a:p>
          <a:p>
            <a:pPr marL="382588" marR="0" lvl="0" indent="-38258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None/>
            </a:pPr>
            <a:endParaRPr sz="1600" b="0" i="0" u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92" name="Shape 92"/>
          <p:cNvSpPr txBox="1"/>
          <p:nvPr/>
        </p:nvSpPr>
        <p:spPr>
          <a:xfrm>
            <a:off x="2413000" y="4056062"/>
            <a:ext cx="185736" cy="554037"/>
          </a:xfrm>
          <a:prstGeom prst="rect">
            <a:avLst/>
          </a:prstGeom>
          <a:noFill/>
          <a:ln>
            <a:noFill/>
          </a:ln>
        </p:spPr>
        <p:txBody>
          <a:bodyPr lIns="91425" tIns="0" rIns="91425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Source Sans Pro"/>
              <a:buNone/>
            </a:pPr>
            <a:r>
              <a:rPr lang="en-US" sz="1800" b="0" i="0" u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/>
            </a:r>
            <a:br>
              <a:rPr lang="en-US" sz="1800" b="0" i="0" u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endParaRPr lang="en-US" sz="1800" b="0" i="0" u="non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47675" y="365125"/>
            <a:ext cx="10906125" cy="5492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Sans Pro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Creating a Professional Development Framework</a:t>
            </a:r>
          </a:p>
        </p:txBody>
      </p:sp>
      <p:pic>
        <p:nvPicPr>
          <p:cNvPr id="98" name="Shape 98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841375" y="974725"/>
            <a:ext cx="10515599" cy="5218112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Shape 99"/>
          <p:cNvSpPr txBox="1"/>
          <p:nvPr/>
        </p:nvSpPr>
        <p:spPr>
          <a:xfrm rot="-1680000">
            <a:off x="1050925" y="1644649"/>
            <a:ext cx="2030411" cy="3698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Source Sans Pro"/>
              <a:buNone/>
            </a:pPr>
            <a:r>
              <a:rPr lang="en-US" sz="1800" b="0" i="0" u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Non-linear process</a:t>
            </a:r>
          </a:p>
        </p:txBody>
      </p:sp>
      <p:sp>
        <p:nvSpPr>
          <p:cNvPr id="100" name="Shape 100"/>
          <p:cNvSpPr txBox="1"/>
          <p:nvPr/>
        </p:nvSpPr>
        <p:spPr>
          <a:xfrm rot="2340000">
            <a:off x="9043987" y="1892300"/>
            <a:ext cx="2295524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Source Sans Pro"/>
              <a:buNone/>
            </a:pPr>
            <a:r>
              <a:rPr lang="en-US" sz="1800" b="0" i="0" u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Many steps repeated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Campus-wide PD Input 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1295400" y="1900000"/>
            <a:ext cx="9601200" cy="3581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>
              <a:spcBef>
                <a:spcPts val="0"/>
              </a:spcBef>
            </a:pPr>
            <a:r>
              <a:rPr lang="en-US"/>
              <a:t>Collected input from existing PD groups,  campus committees and divisions </a:t>
            </a:r>
          </a:p>
          <a:p>
            <a:pPr marL="457200" lvl="0" indent="-228600">
              <a:spcBef>
                <a:spcPts val="0"/>
              </a:spcBef>
            </a:pPr>
            <a:r>
              <a:rPr lang="en-US"/>
              <a:t>Determined information applicable to PD framework</a:t>
            </a:r>
          </a:p>
          <a:p>
            <a:pPr marL="457200" lvl="0" indent="-228600">
              <a:spcBef>
                <a:spcPts val="0"/>
              </a:spcBef>
            </a:pPr>
            <a:r>
              <a:rPr lang="en-US"/>
              <a:t>Analyzed and sorted information into categories (mission, vision, values, core concepts)</a:t>
            </a:r>
          </a:p>
          <a:p>
            <a:pPr marL="457200" lvl="0" indent="-228600">
              <a:spcBef>
                <a:spcPts val="0"/>
              </a:spcBef>
            </a:pPr>
            <a:r>
              <a:rPr lang="en-US"/>
              <a:t>Reviewed and revised categories </a:t>
            </a:r>
          </a:p>
          <a:p>
            <a:pPr marL="457200" lvl="0" indent="-228600">
              <a:spcBef>
                <a:spcPts val="0"/>
              </a:spcBef>
            </a:pPr>
            <a:r>
              <a:rPr lang="en-US"/>
              <a:t>Tailored draft framework to our campus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1371600" y="142875"/>
            <a:ext cx="9601200" cy="7286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Sans Pro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Timeline for PD Framework</a:t>
            </a:r>
          </a:p>
        </p:txBody>
      </p:sp>
      <p:graphicFrame>
        <p:nvGraphicFramePr>
          <p:cNvPr id="113" name="Shape 113"/>
          <p:cNvGraphicFramePr/>
          <p:nvPr/>
        </p:nvGraphicFramePr>
        <p:xfrm>
          <a:off x="1371600" y="871537"/>
          <a:ext cx="9601175" cy="5464440"/>
        </p:xfrm>
        <a:graphic>
          <a:graphicData uri="http://schemas.openxmlformats.org/drawingml/2006/table">
            <a:tbl>
              <a:tblPr>
                <a:noFill/>
                <a:tableStyleId>{6F1C52AD-F83A-4B18-9235-7A9B30BA2477}</a:tableStyleId>
              </a:tblPr>
              <a:tblGrid>
                <a:gridCol w="3144825"/>
                <a:gridCol w="6456350"/>
              </a:tblGrid>
              <a:tr h="422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FFFFF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Date</a:t>
                      </a:r>
                    </a:p>
                  </a:txBody>
                  <a:tcPr marL="83500" marR="8350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AB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FFFFF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Goal</a:t>
                      </a:r>
                    </a:p>
                  </a:txBody>
                  <a:tcPr marL="83500" marR="8350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AB8E"/>
                    </a:solidFill>
                  </a:tcPr>
                </a:tc>
              </a:tr>
              <a:tr h="693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February 2016</a:t>
                      </a:r>
                    </a:p>
                  </a:txBody>
                  <a:tcPr marL="83500" marR="8350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Attend LFM workshop – developed concept map of professional development</a:t>
                      </a:r>
                    </a:p>
                  </a:txBody>
                  <a:tcPr marL="83500" marR="8350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2DB"/>
                    </a:solidFill>
                  </a:tcPr>
                </a:tc>
              </a:tr>
              <a:tr h="1042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March – May 2016</a:t>
                      </a:r>
                    </a:p>
                  </a:txBody>
                  <a:tcPr marL="83500" marR="8350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Review samples and develop a first draft of the Cañada PD Framework (get informal feedback on the draft – update progress with Cabinet)</a:t>
                      </a:r>
                    </a:p>
                  </a:txBody>
                  <a:tcPr marL="83500" marR="8350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EE"/>
                    </a:solidFill>
                  </a:tcPr>
                </a:tc>
              </a:tr>
              <a:tr h="668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June 2016</a:t>
                      </a:r>
                    </a:p>
                  </a:txBody>
                  <a:tcPr marL="83500" marR="8350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Attend LFM workshop – get external feedback on draft, refine, and revise framework, identify fall 2016 tasks</a:t>
                      </a:r>
                    </a:p>
                  </a:txBody>
                  <a:tcPr marL="62625" marR="6262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2DB"/>
                    </a:solidFill>
                  </a:tcPr>
                </a:tc>
              </a:tr>
              <a:tr h="423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Summer 2016</a:t>
                      </a:r>
                    </a:p>
                  </a:txBody>
                  <a:tcPr marL="83500" marR="8350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Present the PD framework draft to Cabinet for feedback</a:t>
                      </a:r>
                    </a:p>
                  </a:txBody>
                  <a:tcPr marL="83500" marR="8350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EE"/>
                    </a:solidFill>
                  </a:tcPr>
                </a:tc>
              </a:tr>
              <a:tr h="728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September – October 2016</a:t>
                      </a:r>
                    </a:p>
                  </a:txBody>
                  <a:tcPr marL="83500" marR="8350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Present the PD framework draft to campus committees for feedback</a:t>
                      </a:r>
                    </a:p>
                  </a:txBody>
                  <a:tcPr marL="83500" marR="8350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2DB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September – October 2016</a:t>
                      </a:r>
                    </a:p>
                  </a:txBody>
                  <a:tcPr marL="83500" marR="8350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Revise draft based on feedback and recommendations from IEPI.</a:t>
                      </a:r>
                    </a:p>
                  </a:txBody>
                  <a:tcPr marL="83500" marR="8350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EE"/>
                    </a:solidFill>
                  </a:tcPr>
                </a:tc>
              </a:tr>
              <a:tr h="423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October 2016</a:t>
                      </a:r>
                    </a:p>
                  </a:txBody>
                  <a:tcPr marL="83500" marR="8350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Complete final draft of PD framework including final LFM convening</a:t>
                      </a:r>
                    </a:p>
                  </a:txBody>
                  <a:tcPr marL="83500" marR="8350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2DB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November 2016</a:t>
                      </a:r>
                    </a:p>
                  </a:txBody>
                  <a:tcPr marL="83500" marR="8350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Source Sans Pro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Present final PD framework to PBC for approval</a:t>
                      </a:r>
                    </a:p>
                  </a:txBody>
                  <a:tcPr marL="83500" marR="8350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7334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Sans Pro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Connection between a Framework and a Plan</a:t>
            </a:r>
          </a:p>
        </p:txBody>
      </p:sp>
      <p:pic>
        <p:nvPicPr>
          <p:cNvPr id="119" name="Shape 11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841375" y="974725"/>
            <a:ext cx="10515599" cy="5280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Sans Pro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Revision Suggestions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82587" marR="0" lvl="0" indent="-382587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■"/>
            </a:pPr>
            <a:r>
              <a:rPr lang="en-US" sz="20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Please review the 4 parts of the framework (Mission, Vision, Values, Framework) and provide feedback on the following:</a:t>
            </a:r>
          </a:p>
          <a:p>
            <a:pPr marL="914400" marR="0" lvl="1" indent="-393700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–"/>
            </a:pPr>
            <a:r>
              <a:rPr lang="en-US"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How does this framework apply to your professional development work/experience?</a:t>
            </a:r>
          </a:p>
          <a:p>
            <a:pPr marL="914400" marR="0" lvl="1" indent="-393700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–"/>
            </a:pPr>
            <a:r>
              <a:rPr lang="en-US"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What’s missing, repetitious, unclear, or inaccurate?</a:t>
            </a:r>
          </a:p>
          <a:p>
            <a:pPr marL="914400" marR="0" lvl="1" indent="-393700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–"/>
            </a:pPr>
            <a:r>
              <a:rPr lang="en-US"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What’s logical, purposeful, exciting, or beneficial?</a:t>
            </a:r>
          </a:p>
          <a:p>
            <a:pPr marL="914400" marR="0" lvl="1" indent="-393700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–"/>
            </a:pPr>
            <a:r>
              <a:rPr lang="en-US"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Does this capture our concept for Professional Development at Cañada College?</a:t>
            </a:r>
          </a:p>
          <a:p>
            <a:pPr marL="914400" marR="0" lvl="1" indent="-393700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–"/>
            </a:pPr>
            <a:r>
              <a:rPr lang="en-US"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What other recommendations do you have for the framework?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669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Sans Pro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Revision Process</a:t>
            </a:r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1371600" y="1503362"/>
            <a:ext cx="9601200" cy="436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82587" marR="0" lvl="0" indent="-382587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■"/>
            </a:pPr>
            <a:r>
              <a:rPr lang="en-US" sz="20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Collected feedback from campus committees and through a </a:t>
            </a:r>
            <a:r>
              <a:rPr lang="en-US"/>
              <a:t>campus-wide</a:t>
            </a:r>
            <a:r>
              <a:rPr lang="en-US" sz="20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, online survey</a:t>
            </a:r>
          </a:p>
          <a:p>
            <a:pPr marL="382587" marR="0" lvl="0" indent="-382587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■"/>
            </a:pPr>
            <a:r>
              <a:rPr lang="en-US" sz="20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Distributed feedback among the LFM Team</a:t>
            </a:r>
          </a:p>
          <a:p>
            <a:pPr marL="382587" marR="0" lvl="0" indent="-382587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■"/>
            </a:pPr>
            <a:r>
              <a:rPr lang="en-US" sz="20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Reviewed feedback and made changes accordingly</a:t>
            </a:r>
          </a:p>
          <a:p>
            <a:pPr marL="914400" marR="0" lvl="1" indent="-393700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–"/>
            </a:pPr>
            <a:r>
              <a:rPr lang="en-US"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Determined feedback appropriate for Framework and for the Plan</a:t>
            </a:r>
          </a:p>
          <a:p>
            <a:pPr marL="914400" marR="0" lvl="1" indent="-393700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–"/>
            </a:pPr>
            <a:r>
              <a:rPr lang="en-US"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Identified areas to keep the same</a:t>
            </a:r>
          </a:p>
          <a:p>
            <a:pPr marL="914400" marR="0" lvl="1" indent="-393700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–"/>
            </a:pPr>
            <a:r>
              <a:rPr lang="en-US"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Prioritized feedback received in multiple settings</a:t>
            </a:r>
          </a:p>
          <a:p>
            <a:pPr marL="914400" marR="0" lvl="1" indent="-393700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–"/>
            </a:pPr>
            <a:r>
              <a:rPr lang="en-US"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Discussed methods for addressing feedback unrelated to the Framework</a:t>
            </a:r>
          </a:p>
          <a:p>
            <a:pPr marL="382587" marR="0" lvl="0" indent="-382587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■"/>
            </a:pPr>
            <a:r>
              <a:rPr lang="en-US" sz="2000" b="0" i="0" u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Developed a plan for sharing feedback </a:t>
            </a:r>
          </a:p>
          <a:p>
            <a:pPr marL="914400" marR="0" lvl="1" indent="-393700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–"/>
            </a:pPr>
            <a:r>
              <a:rPr lang="en-US"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Provide draft, feedback, and final on the PD Framework webpage</a:t>
            </a:r>
          </a:p>
          <a:p>
            <a:pPr marL="914400" marR="0" lvl="1" indent="-393700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Source Sans Pro"/>
              <a:buChar char="–"/>
            </a:pPr>
            <a:r>
              <a:rPr lang="en-US" sz="2000" b="0" i="1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Meet with the Campus-Wide PD Committee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rop">
  <a:themeElements>
    <a:clrScheme name="Crop">
      <a:dk1>
        <a:srgbClr val="000000"/>
      </a:dk1>
      <a:lt1>
        <a:srgbClr val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rop">
  <a:themeElements>
    <a:clrScheme name="Crop">
      <a:dk1>
        <a:srgbClr val="000000"/>
      </a:dk1>
      <a:lt1>
        <a:srgbClr val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866</Words>
  <Application>Microsoft Office PowerPoint</Application>
  <PresentationFormat>Widescreen</PresentationFormat>
  <Paragraphs>123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Source Sans Pro</vt:lpstr>
      <vt:lpstr>Calibri</vt:lpstr>
      <vt:lpstr>1_Crop</vt:lpstr>
      <vt:lpstr>Crop</vt:lpstr>
      <vt:lpstr>CAÑADA COLLEGE PROFESSIONAL DEVELOPMENT FRAMEWORK </vt:lpstr>
      <vt:lpstr>Leading From the Middle (LFM) Team</vt:lpstr>
      <vt:lpstr>LFM Team Task</vt:lpstr>
      <vt:lpstr>Creating a Professional Development Framework</vt:lpstr>
      <vt:lpstr>Campus-wide PD Input </vt:lpstr>
      <vt:lpstr>Timeline for PD Framework</vt:lpstr>
      <vt:lpstr>Connection between a Framework and a Plan</vt:lpstr>
      <vt:lpstr>Revision Suggestions</vt:lpstr>
      <vt:lpstr>Revision Process</vt:lpstr>
      <vt:lpstr>Summary of feedback &amp; revisions</vt:lpstr>
      <vt:lpstr>Lessons Learned/Reinforced- Campus</vt:lpstr>
      <vt:lpstr>Lessons Learned/Reinforced -Leading from the Middle</vt:lpstr>
      <vt:lpstr>Next 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CAÑADA COLLEGE PROFESSIONAL DEVELOPMENT FRAMEWORK </dc:title>
  <dc:creator>Moore, Erin</dc:creator>
  <cp:lastModifiedBy>Moore, Erin</cp:lastModifiedBy>
  <cp:revision>1</cp:revision>
  <dcterms:modified xsi:type="dcterms:W3CDTF">2016-11-04T23:13:35Z</dcterms:modified>
</cp:coreProperties>
</file>