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13" y="4731619"/>
            <a:ext cx="8991600" cy="1645920"/>
          </a:xfrm>
        </p:spPr>
        <p:txBody>
          <a:bodyPr/>
          <a:lstStyle/>
          <a:p>
            <a:r>
              <a:rPr lang="en-US" dirty="0"/>
              <a:t>College for working adults counselor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3202" y="4758570"/>
            <a:ext cx="6801612" cy="1239894"/>
          </a:xfrm>
        </p:spPr>
        <p:txBody>
          <a:bodyPr/>
          <a:lstStyle/>
          <a:p>
            <a:r>
              <a:rPr lang="en-US" dirty="0"/>
              <a:t>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24" r="14774" b="1"/>
          <a:stretch/>
        </p:blipFill>
        <p:spPr>
          <a:xfrm>
            <a:off x="1106925" y="109738"/>
            <a:ext cx="9413488" cy="424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77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130" y="926191"/>
            <a:ext cx="7729728" cy="1188720"/>
          </a:xfrm>
        </p:spPr>
        <p:txBody>
          <a:bodyPr/>
          <a:lstStyle/>
          <a:p>
            <a:r>
              <a:rPr lang="en-US" dirty="0"/>
              <a:t>CURRENT STATUS OF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008" y="2361718"/>
            <a:ext cx="8086746" cy="338773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/>
              <a:t>The ONLY evening/weekend transfer program on the Peninsula</a:t>
            </a:r>
          </a:p>
          <a:p>
            <a:r>
              <a:rPr lang="en-US" sz="2000" dirty="0"/>
              <a:t>Currently serve </a:t>
            </a:r>
            <a:r>
              <a:rPr lang="en-US" sz="2000" dirty="0" smtClean="0"/>
              <a:t>over 280 </a:t>
            </a:r>
            <a:r>
              <a:rPr lang="en-US" sz="2000" dirty="0"/>
              <a:t>students </a:t>
            </a:r>
            <a:endParaRPr lang="en-US" sz="2000" dirty="0" smtClean="0"/>
          </a:p>
          <a:p>
            <a:r>
              <a:rPr lang="en-US" sz="2000" dirty="0" smtClean="0"/>
              <a:t>Continuous </a:t>
            </a:r>
            <a:r>
              <a:rPr lang="en-US" sz="2000" dirty="0"/>
              <a:t>growth every </a:t>
            </a:r>
            <a:r>
              <a:rPr lang="en-US" sz="2000" dirty="0" smtClean="0"/>
              <a:t>year since 2011</a:t>
            </a:r>
            <a:endParaRPr lang="en-US" sz="2000" dirty="0"/>
          </a:p>
          <a:p>
            <a:r>
              <a:rPr lang="en-US" sz="2000" dirty="0" smtClean="0"/>
              <a:t>We offer </a:t>
            </a:r>
            <a:r>
              <a:rPr lang="en-US" sz="2000" dirty="0"/>
              <a:t>a total of 5 majors (Two of them ADT degrees) 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Challenges: </a:t>
            </a:r>
          </a:p>
          <a:p>
            <a:r>
              <a:rPr lang="en-US" sz="2000" dirty="0"/>
              <a:t>Staff continues to be on a temporary basis including our counseling position</a:t>
            </a:r>
          </a:p>
          <a:p>
            <a:pPr lvl="1"/>
            <a:r>
              <a:rPr lang="en-US" sz="2000" dirty="0" smtClean="0"/>
              <a:t>6 counselors in 7 years</a:t>
            </a:r>
          </a:p>
          <a:p>
            <a:pPr lvl="1"/>
            <a:r>
              <a:rPr lang="en-US" sz="2000" dirty="0" smtClean="0"/>
              <a:t>Elimination of faculty coordinator position</a:t>
            </a:r>
          </a:p>
          <a:p>
            <a:r>
              <a:rPr lang="en-US" sz="2000" dirty="0" smtClean="0"/>
              <a:t>Although </a:t>
            </a:r>
            <a:r>
              <a:rPr lang="en-US" sz="2000" dirty="0"/>
              <a:t>we continue to grow as a program, we have yet to be institutionalized 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0" t="79" r="19684" b="13982"/>
          <a:stretch/>
        </p:blipFill>
        <p:spPr>
          <a:xfrm>
            <a:off x="8671078" y="2378161"/>
            <a:ext cx="3251205" cy="401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21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CWA dedicated Counselor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83035" y="2170250"/>
            <a:ext cx="9894410" cy="24193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 smtClean="0"/>
              <a:t>Counselor provides case </a:t>
            </a:r>
            <a:r>
              <a:rPr lang="en-US" sz="2000" dirty="0"/>
              <a:t>management from 1</a:t>
            </a:r>
            <a:r>
              <a:rPr lang="en-US" sz="2000" baseline="30000" dirty="0"/>
              <a:t>st</a:t>
            </a:r>
            <a:r>
              <a:rPr lang="en-US" sz="2000" dirty="0"/>
              <a:t> semester to transfer</a:t>
            </a:r>
          </a:p>
          <a:p>
            <a:pPr lvl="1"/>
            <a:r>
              <a:rPr lang="en-US" sz="2000" dirty="0">
                <a:cs typeface="Arial" panose="020B0604020202020204" pitchFamily="34" charset="0"/>
              </a:rPr>
              <a:t>Works closely with </a:t>
            </a:r>
            <a:r>
              <a:rPr lang="en-US" sz="2000" dirty="0" smtClean="0">
                <a:cs typeface="Arial" panose="020B0604020202020204" pitchFamily="34" charset="0"/>
              </a:rPr>
              <a:t>faculty and retention specialist </a:t>
            </a:r>
            <a:r>
              <a:rPr lang="en-US" sz="2000" dirty="0">
                <a:cs typeface="Arial" panose="020B0604020202020204" pitchFamily="34" charset="0"/>
              </a:rPr>
              <a:t>to create early intervention for students </a:t>
            </a:r>
            <a:endParaRPr lang="en-US" sz="2000" dirty="0" smtClean="0">
              <a:cs typeface="Arial" panose="020B0604020202020204" pitchFamily="34" charset="0"/>
            </a:endParaRPr>
          </a:p>
          <a:p>
            <a:r>
              <a:rPr lang="en-US" sz="2200" dirty="0" smtClean="0">
                <a:cs typeface="Arial" panose="020B0604020202020204" pitchFamily="34" charset="0"/>
              </a:rPr>
              <a:t>Faculty coordination</a:t>
            </a:r>
            <a:endParaRPr lang="en-US" sz="2200" dirty="0"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Meets with EVERY student </a:t>
            </a:r>
            <a:r>
              <a:rPr lang="en-US" sz="2000" i="1" dirty="0">
                <a:cs typeface="Arial" panose="020B0604020202020204" pitchFamily="34" charset="0"/>
              </a:rPr>
              <a:t>at least once </a:t>
            </a:r>
            <a:r>
              <a:rPr lang="en-US" sz="2000" dirty="0">
                <a:cs typeface="Arial" panose="020B0604020202020204" pitchFamily="34" charset="0"/>
              </a:rPr>
              <a:t>per semester </a:t>
            </a:r>
          </a:p>
          <a:p>
            <a:pPr lvl="1"/>
            <a:r>
              <a:rPr lang="en-US" sz="2000" dirty="0"/>
              <a:t>One-hour appointments for new </a:t>
            </a:r>
            <a:r>
              <a:rPr lang="en-US" sz="2000" dirty="0" smtClean="0"/>
              <a:t>students</a:t>
            </a:r>
          </a:p>
          <a:p>
            <a:pPr lvl="1"/>
            <a:r>
              <a:rPr lang="en-US" sz="2000" dirty="0" smtClean="0"/>
              <a:t>Meets with new students one month into the semester to progress</a:t>
            </a:r>
            <a:endParaRPr lang="en-US" sz="2000" dirty="0"/>
          </a:p>
          <a:p>
            <a:pPr lvl="1"/>
            <a:r>
              <a:rPr lang="en-US" sz="2000" dirty="0">
                <a:cs typeface="Arial" panose="020B0604020202020204" pitchFamily="34" charset="0"/>
              </a:rPr>
              <a:t>Prepares comprehensive </a:t>
            </a:r>
            <a:r>
              <a:rPr lang="en-US" sz="2000" dirty="0" smtClean="0">
                <a:cs typeface="Arial" panose="020B0604020202020204" pitchFamily="34" charset="0"/>
              </a:rPr>
              <a:t>SEP  </a:t>
            </a:r>
          </a:p>
          <a:p>
            <a:pPr lvl="1"/>
            <a:r>
              <a:rPr lang="en-US" sz="2000" dirty="0" smtClean="0">
                <a:cs typeface="Arial" panose="020B0604020202020204" pitchFamily="34" charset="0"/>
              </a:rPr>
              <a:t>Proactive registration. Prepares and submits course registration every semester</a:t>
            </a:r>
          </a:p>
          <a:p>
            <a:r>
              <a:rPr lang="en-US" sz="2000" dirty="0" smtClean="0">
                <a:cs typeface="Arial" panose="020B0604020202020204" pitchFamily="34" charset="0"/>
              </a:rPr>
              <a:t>Works closely with CWA tutors to ensure students get additional support </a:t>
            </a:r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Advises and assists with transfer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4775" y="2733575"/>
            <a:ext cx="539014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dirty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at risk?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794" y="2472037"/>
            <a:ext cx="9313598" cy="33632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/>
              <a:t>RETENTION </a:t>
            </a:r>
          </a:p>
          <a:p>
            <a:pPr lvl="1"/>
            <a:r>
              <a:rPr lang="en-US" sz="2000" dirty="0" smtClean="0"/>
              <a:t>High </a:t>
            </a:r>
            <a:r>
              <a:rPr lang="en-US" sz="2000" dirty="0"/>
              <a:t>turnover leads to gaps in service and loss of institutional knowledge</a:t>
            </a:r>
          </a:p>
          <a:p>
            <a:pPr lvl="1"/>
            <a:r>
              <a:rPr lang="en-US" sz="2000" dirty="0"/>
              <a:t>Inconsistency in counselor prevents students rapport/trust/success</a:t>
            </a:r>
          </a:p>
          <a:p>
            <a:pPr lvl="1"/>
            <a:r>
              <a:rPr lang="en-US" sz="2000" dirty="0"/>
              <a:t>High turnover prevents long-term </a:t>
            </a:r>
            <a:r>
              <a:rPr lang="en-US" sz="2000" dirty="0" smtClean="0"/>
              <a:t>planning, </a:t>
            </a:r>
            <a:r>
              <a:rPr lang="en-US" sz="2000" dirty="0"/>
              <a:t>structure, and innovation of program</a:t>
            </a:r>
          </a:p>
          <a:p>
            <a:r>
              <a:rPr lang="en-US" sz="2000" dirty="0"/>
              <a:t>ENROLLMENT </a:t>
            </a:r>
            <a:r>
              <a:rPr lang="en-US" sz="2000" dirty="0" smtClean="0"/>
              <a:t>NUMBERS</a:t>
            </a:r>
          </a:p>
          <a:p>
            <a:pPr lvl="1"/>
            <a:r>
              <a:rPr lang="en-US" sz="2000" dirty="0" smtClean="0"/>
              <a:t>No permanent counselor = no proactive registration </a:t>
            </a:r>
          </a:p>
          <a:p>
            <a:r>
              <a:rPr lang="en-US" sz="2000" dirty="0" smtClean="0"/>
              <a:t>Stability and sustainability of the program all together</a:t>
            </a:r>
          </a:p>
          <a:p>
            <a:pPr lvl="1"/>
            <a:r>
              <a:rPr lang="en-US" sz="2000" dirty="0" smtClean="0"/>
              <a:t>We </a:t>
            </a:r>
            <a:r>
              <a:rPr lang="en-US" sz="2000" dirty="0"/>
              <a:t>need a dedicated tenure counselor to provide students will consistent support from the day they enroll with us </a:t>
            </a:r>
          </a:p>
          <a:p>
            <a:pPr lvl="1"/>
            <a:r>
              <a:rPr lang="en-US" sz="2000" dirty="0"/>
              <a:t>Tenure contributes to institutional stability </a:t>
            </a:r>
          </a:p>
          <a:p>
            <a:pPr lvl="1"/>
            <a:endParaRPr lang="en-US" dirty="0"/>
          </a:p>
          <a:p>
            <a:pPr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211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721B74-9CEA-46D0-BE45-AC7B95A4A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386494"/>
            <a:ext cx="8991600" cy="1645920"/>
          </a:xfrm>
        </p:spPr>
        <p:txBody>
          <a:bodyPr/>
          <a:lstStyle/>
          <a:p>
            <a:r>
              <a:rPr lang="en-US" dirty="0"/>
              <a:t>OUR PROPOSAL/Budget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333127B-BC11-4216-86F5-7DCFC73C0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9496806" y="4352544"/>
            <a:ext cx="189738" cy="45884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5D9E9B-FDD9-4D2D-87E7-3E7C055831F3}"/>
              </a:ext>
            </a:extLst>
          </p:cNvPr>
          <p:cNvSpPr txBox="1"/>
          <p:nvPr/>
        </p:nvSpPr>
        <p:spPr>
          <a:xfrm>
            <a:off x="1504950" y="2733675"/>
            <a:ext cx="10096500" cy="203132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•A permanent counselor for a permanent program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•Position status change </a:t>
            </a:r>
            <a:r>
              <a:rPr lang="en-US" sz="2400" dirty="0" smtClean="0">
                <a:solidFill>
                  <a:schemeClr val="bg1"/>
                </a:solidFill>
              </a:rPr>
              <a:t>from temporary non-tenure to </a:t>
            </a:r>
            <a:r>
              <a:rPr lang="en-US" sz="2400" b="1" u="sng" dirty="0">
                <a:solidFill>
                  <a:schemeClr val="bg1"/>
                </a:solidFill>
              </a:rPr>
              <a:t>tenure-track</a:t>
            </a:r>
            <a:endParaRPr lang="en-US" sz="2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•A </a:t>
            </a:r>
            <a:r>
              <a:rPr lang="en-US" sz="2400" b="1" u="sng" dirty="0">
                <a:solidFill>
                  <a:schemeClr val="bg1"/>
                </a:solidFill>
              </a:rPr>
              <a:t>fully funded position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with zero impact to Fund 1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49862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320</TotalTime>
  <Words>170</Words>
  <Application>Microsoft Office PowerPoint</Application>
  <PresentationFormat>Widescreen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Gill Sans MT</vt:lpstr>
      <vt:lpstr>Parcel</vt:lpstr>
      <vt:lpstr>College for working adults counselor</vt:lpstr>
      <vt:lpstr>CURRENT STATUS OF program</vt:lpstr>
      <vt:lpstr>CWA dedicated Counselor</vt:lpstr>
      <vt:lpstr>What is at risk?</vt:lpstr>
      <vt:lpstr>OUR PROPOSAL/Budget</vt:lpstr>
    </vt:vector>
  </TitlesOfParts>
  <Company>SMCCD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for working adults counselor</dc:title>
  <dc:creator>Linares, Janette</dc:creator>
  <cp:lastModifiedBy>Bucton, Barbara</cp:lastModifiedBy>
  <cp:revision>111</cp:revision>
  <dcterms:created xsi:type="dcterms:W3CDTF">2018-10-25T20:07:01Z</dcterms:created>
  <dcterms:modified xsi:type="dcterms:W3CDTF">2018-10-29T21:36:33Z</dcterms:modified>
</cp:coreProperties>
</file>