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53" r:id="rId3"/>
  </p:sldMasterIdLst>
  <p:notesMasterIdLst>
    <p:notesMasterId r:id="rId15"/>
  </p:notesMasterIdLst>
  <p:sldIdLst>
    <p:sldId id="332" r:id="rId4"/>
    <p:sldId id="347" r:id="rId5"/>
    <p:sldId id="277" r:id="rId6"/>
    <p:sldId id="343" r:id="rId7"/>
    <p:sldId id="344" r:id="rId8"/>
    <p:sldId id="345" r:id="rId9"/>
    <p:sldId id="348" r:id="rId10"/>
    <p:sldId id="352" r:id="rId11"/>
    <p:sldId id="349" r:id="rId12"/>
    <p:sldId id="351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23D"/>
    <a:srgbClr val="FBE108"/>
    <a:srgbClr val="BEDC91"/>
    <a:srgbClr val="225A40"/>
    <a:srgbClr val="005440"/>
    <a:srgbClr val="F9946B"/>
    <a:srgbClr val="39ACC7"/>
    <a:srgbClr val="006633"/>
    <a:srgbClr val="6D6D6D"/>
    <a:srgbClr val="BC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9" autoAdjust="0"/>
    <p:restoredTop sz="94322" autoAdjust="0"/>
  </p:normalViewPr>
  <p:slideViewPr>
    <p:cSldViewPr snapToGrid="0">
      <p:cViewPr varScale="1">
        <p:scale>
          <a:sx n="92" d="100"/>
          <a:sy n="92" d="100"/>
        </p:scale>
        <p:origin x="106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5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96D5-2FB1-4916-9E3E-A7DFF185AD67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07F5-D7AA-423B-9967-02EFAD0E3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Cañada</a:t>
            </a:r>
            <a:r>
              <a:rPr lang="en-US" baseline="0" dirty="0" smtClean="0"/>
              <a:t> College Career Education Departments: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Business,</a:t>
            </a:r>
            <a:r>
              <a:rPr lang="en-US" baseline="0" dirty="0" smtClean="0"/>
              <a:t> Entrepreneurship, and Computer Business Office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Digital Art &amp; Animation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Education &amp; Human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Fashion Design &amp; Merchandising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Interior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Medical Assisting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Paralegal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Radiologic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07F5-D7AA-423B-9967-02EFAD0E3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Cañada</a:t>
            </a:r>
            <a:r>
              <a:rPr lang="en-US" baseline="0" dirty="0" smtClean="0"/>
              <a:t> College Career Education Departments: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Business,</a:t>
            </a:r>
            <a:r>
              <a:rPr lang="en-US" baseline="0" dirty="0" smtClean="0"/>
              <a:t> Entrepreneurship, and Computer Business Office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Digital Art &amp; Animation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Education &amp; Human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Fashion Design &amp; Merchandising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Interior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Medical Assisting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Paralegal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Radiologic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07F5-D7AA-423B-9967-02EFAD0E3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6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5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11779151" y="6090983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215798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878174" y="1784370"/>
            <a:ext cx="4435653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1" y="2156441"/>
            <a:ext cx="3566033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7167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2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9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12192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/>
            <a:endParaRPr lang="en-US" sz="2000">
              <a:solidFill>
                <a:srgbClr val="333333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1" y="1828800"/>
            <a:ext cx="2193661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464158"/>
            <a:ext cx="1895355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5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5" y="2464158"/>
            <a:ext cx="1895355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2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464158"/>
            <a:ext cx="1895355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1" y="2464158"/>
            <a:ext cx="1895355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8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590800"/>
            <a:ext cx="1895355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5" y="2590800"/>
            <a:ext cx="1895355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590800"/>
            <a:ext cx="1895355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1" y="2590800"/>
            <a:ext cx="1895355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8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914400" y="3850057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952359" y="3760249"/>
            <a:ext cx="239488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800" dirty="0">
              <a:solidFill>
                <a:srgbClr val="006633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4613616" y="3758661"/>
            <a:ext cx="239488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800" dirty="0">
              <a:solidFill>
                <a:srgbClr val="FFDD00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7274873" y="3760249"/>
            <a:ext cx="239488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800" dirty="0">
              <a:solidFill>
                <a:srgbClr val="009A28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9936129" y="3760249"/>
            <a:ext cx="239488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 defTabSz="1031626"/>
            <a:endParaRPr lang="en-US" sz="2400" dirty="0">
              <a:solidFill>
                <a:srgbClr val="FFEA6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3560625" y="2362203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72821" y="2491283"/>
            <a:ext cx="1570496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92045" y="244486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04283" y="2800329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8842405" y="2362203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73825" y="244486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886063" y="2797719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888733" y="4016465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20153" y="4277528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2391" y="4649633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6224109" y="4016465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6455529" y="426790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7767" y="4630383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3711" y="4049986"/>
            <a:ext cx="1570496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390369" y="4049986"/>
            <a:ext cx="1570496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600780" y="2491283"/>
            <a:ext cx="1570496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9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514600"/>
            <a:ext cx="2444555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7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275870"/>
            <a:ext cx="2444555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514600"/>
            <a:ext cx="2444555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275870"/>
            <a:ext cx="2444555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514600"/>
            <a:ext cx="2444555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4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6664" y="3398578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501467" y="3398578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44668" y="3398578"/>
            <a:ext cx="2481605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8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8987868" y="3398578"/>
            <a:ext cx="2481605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8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4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736664" y="5319683"/>
            <a:ext cx="2481605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3501467" y="5319683"/>
            <a:ext cx="2481605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6244668" y="5319683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8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8987868" y="5319683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8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2" name="Oval 41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98366" y="4115717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98366" y="2362200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1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449820" y="4115717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449820" y="2362200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3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2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184768" y="4115717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6184768" y="2362200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1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20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8905341" y="4115717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8905341" y="2362200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6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1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2057400"/>
            <a:ext cx="32512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8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2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5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8" y="487603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809775"/>
            <a:ext cx="2523744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461810"/>
            <a:ext cx="2523744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461810"/>
            <a:ext cx="2523744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809775"/>
            <a:ext cx="2523744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7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2523663"/>
            <a:ext cx="1559685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7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1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2523663"/>
            <a:ext cx="1559685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1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1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2523663"/>
            <a:ext cx="1559685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1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7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57795"/>
            <a:ext cx="1559685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7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1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57795"/>
            <a:ext cx="1559685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1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1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57795"/>
            <a:ext cx="1559685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1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60" y="2352678"/>
            <a:ext cx="316324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936803" y="2473033"/>
            <a:ext cx="391535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08759" y="3442030"/>
            <a:ext cx="1330252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2" y="2070917"/>
            <a:ext cx="1330252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45691" y="3449650"/>
            <a:ext cx="1330252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29355" y="4806687"/>
            <a:ext cx="1330252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2351" y="449955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60426" y="5371465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59759" y="223404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75767" y="451880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70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133603"/>
            <a:ext cx="369811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40" y="2133603"/>
            <a:ext cx="370876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98115" y="2133604"/>
            <a:ext cx="4785125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60208" y="2209802"/>
            <a:ext cx="3926352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2722" y="2209802"/>
            <a:ext cx="386852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Down Arrow Callout 17"/>
          <p:cNvSpPr/>
          <p:nvPr userDrawn="1"/>
        </p:nvSpPr>
        <p:spPr>
          <a:xfrm>
            <a:off x="3871251" y="2209802"/>
            <a:ext cx="438895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19191" y="1981200"/>
            <a:ext cx="5299844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19191" y="3478981"/>
            <a:ext cx="5299844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9" y="2108156"/>
            <a:ext cx="2446415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61387" y="2108156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2108156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11311" y="3605938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3552749" y="3556536"/>
            <a:ext cx="2381299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8925397" y="3548916"/>
            <a:ext cx="2381299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6211309" y="2108156"/>
            <a:ext cx="2381299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Oval 2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4" y="2323731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333440" y="2438400"/>
            <a:ext cx="2381299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8943341" y="2438400"/>
            <a:ext cx="2381299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333440" y="3524608"/>
            <a:ext cx="2381299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8943341" y="3524608"/>
            <a:ext cx="2381299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1857" y="2438400"/>
            <a:ext cx="5178745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752600"/>
            <a:ext cx="12170443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11779152" y="6090985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4" y="6215800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50000"/>
                    <a:lumOff val="50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6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90995" y="3335257"/>
            <a:ext cx="3469532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9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344202" y="3335257"/>
            <a:ext cx="3469532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8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8094767" y="3335257"/>
            <a:ext cx="3469532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1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6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590995" y="5265987"/>
            <a:ext cx="3469532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9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4344202" y="5265987"/>
            <a:ext cx="3469532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8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8094767" y="5265987"/>
            <a:ext cx="3469532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1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0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5960" y="4613539"/>
            <a:ext cx="2415165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408215" y="4613539"/>
            <a:ext cx="2415165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2" y="2286003"/>
            <a:ext cx="515892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0645" y="2209803"/>
            <a:ext cx="4214343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203696" y="2209803"/>
            <a:ext cx="798830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4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3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2"/>
            <a:ext cx="12170441" cy="47243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10" y="2311758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3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30436" y="1981202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349357" y="1981202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46843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8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781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49620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5" y="2323732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514603"/>
            <a:ext cx="4930517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348317" y="3929258"/>
            <a:ext cx="2677296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400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87251" y="2277954"/>
            <a:ext cx="2677296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440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71140" y="2277953"/>
            <a:ext cx="2677296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 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995061" y="3929258"/>
            <a:ext cx="2677296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1200" b="1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4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2" y="2640468"/>
            <a:ext cx="5030956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630840"/>
            <a:ext cx="5030956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3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5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300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4" y="2248437"/>
            <a:ext cx="501691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1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6293321" y="2248437"/>
            <a:ext cx="501691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9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5" y="2362200"/>
            <a:ext cx="331547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7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4452024" y="2362200"/>
            <a:ext cx="331547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8033424" y="2362200"/>
            <a:ext cx="331547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5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768023" y="2359670"/>
            <a:ext cx="24902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30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1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8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3518651" y="2359670"/>
            <a:ext cx="24902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9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3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2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6253063" y="2359670"/>
            <a:ext cx="249028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1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9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8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8970899" y="2359670"/>
            <a:ext cx="2490284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7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8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677800" y="2350145"/>
            <a:ext cx="2049781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2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3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870132" y="2350145"/>
            <a:ext cx="204978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40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5066420" y="2350145"/>
            <a:ext cx="2049781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9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7258271" y="2350145"/>
            <a:ext cx="2049781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4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1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9444043" y="2350145"/>
            <a:ext cx="2049781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6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Oval 5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612067" y="22098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7" y="23153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5112724" y="2286003"/>
            <a:ext cx="1966555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5" y="2715105"/>
            <a:ext cx="1675244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4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8"/>
            <a:ext cx="12192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4438653" y="2403284"/>
            <a:ext cx="3403643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r>
                <a:rPr lang="en-US" sz="2000" dirty="0" smtClean="0">
                  <a:solidFill>
                    <a:srgbClr val="333333"/>
                  </a:solidFill>
                </a:rPr>
                <a:t> 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7" y="2499475"/>
            <a:ext cx="3090911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8"/>
            <a:ext cx="12192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903454" y="1950269"/>
            <a:ext cx="2196983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5432125"/>
            <a:ext cx="3094309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440108"/>
            <a:ext cx="1871539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558337" y="2137386"/>
            <a:ext cx="5867577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r>
                <a:rPr lang="en-US" sz="2000" dirty="0" smtClean="0">
                  <a:solidFill>
                    <a:srgbClr val="333333"/>
                  </a:solidFill>
                </a:rPr>
                <a:t> 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2" y="2303211"/>
            <a:ext cx="5344831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6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11779152" y="6090985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4" y="6215800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50000"/>
                    <a:lumOff val="50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878175" y="1784370"/>
            <a:ext cx="4435653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2" y="2156441"/>
            <a:ext cx="3566033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996304" y="23622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822933" y="24677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8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8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79098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6031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ight Triangle 19"/>
          <p:cNvSpPr/>
          <p:nvPr userDrawn="1"/>
        </p:nvSpPr>
        <p:spPr>
          <a:xfrm rot="18900000">
            <a:off x="5901307" y="-89855"/>
            <a:ext cx="362111" cy="27158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2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2"/>
            <a:ext cx="12170441" cy="47243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6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12192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/>
            <a:endParaRPr lang="en-US" sz="2000">
              <a:solidFill>
                <a:srgbClr val="333333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1" y="1828800"/>
            <a:ext cx="2193661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60208" y="2209802"/>
            <a:ext cx="3926352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2722" y="2209802"/>
            <a:ext cx="386852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Down Arrow Callout 17"/>
          <p:cNvSpPr/>
          <p:nvPr userDrawn="1"/>
        </p:nvSpPr>
        <p:spPr>
          <a:xfrm>
            <a:off x="3871251" y="2209802"/>
            <a:ext cx="438895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133603"/>
            <a:ext cx="369811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40" y="2133603"/>
            <a:ext cx="370876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98115" y="2133604"/>
            <a:ext cx="4785125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7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752600"/>
            <a:ext cx="12170443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30436" y="1981202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349357" y="1981202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5960" y="4613539"/>
            <a:ext cx="2415165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408215" y="4613539"/>
            <a:ext cx="2415165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2" y="2286003"/>
            <a:ext cx="515892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3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3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12192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0" y="1828800"/>
            <a:ext cx="2193661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10" y="2311758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1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5" y="2323732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7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514603"/>
            <a:ext cx="4930517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46843" y="2286003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464158"/>
            <a:ext cx="1895355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5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5" y="2464158"/>
            <a:ext cx="1895355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2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464158"/>
            <a:ext cx="1895355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1" y="2464158"/>
            <a:ext cx="1895355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8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0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590800"/>
            <a:ext cx="1895355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5" y="2590800"/>
            <a:ext cx="1895355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590800"/>
            <a:ext cx="1895355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1" y="2590800"/>
            <a:ext cx="1895355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514600"/>
            <a:ext cx="2444555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7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275870"/>
            <a:ext cx="2444555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514600"/>
            <a:ext cx="2444555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275870"/>
            <a:ext cx="2444555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514600"/>
            <a:ext cx="2444555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98366" y="4115717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98366" y="2362200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1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449820" y="4115717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449820" y="2362200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3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2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184768" y="4115717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6184768" y="2362200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1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20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8905341" y="4115717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8905341" y="2362200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6" y="2415042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1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2057400"/>
            <a:ext cx="32512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8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2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5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8" y="487603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809775"/>
            <a:ext cx="2523744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461810"/>
            <a:ext cx="2523744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461810"/>
            <a:ext cx="2523744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809775"/>
            <a:ext cx="2523744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464158"/>
            <a:ext cx="1895355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8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4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2464158"/>
            <a:ext cx="1895355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1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464158"/>
            <a:ext cx="1895355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6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0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2464158"/>
            <a:ext cx="1895355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7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2523663"/>
            <a:ext cx="1559685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7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1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2523663"/>
            <a:ext cx="1559685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1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1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2523663"/>
            <a:ext cx="1559685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1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7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57795"/>
            <a:ext cx="1559685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7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1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57795"/>
            <a:ext cx="1559685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1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1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57795"/>
            <a:ext cx="1559685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1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936803" y="2473033"/>
            <a:ext cx="391535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08759" y="3442030"/>
            <a:ext cx="1330252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2" y="2070917"/>
            <a:ext cx="1330252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45691" y="3449650"/>
            <a:ext cx="1330252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29355" y="4806687"/>
            <a:ext cx="1330252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2351" y="449955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60426" y="5371465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59759" y="223404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75767" y="451880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41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60" y="2352678"/>
            <a:ext cx="316324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7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2" y="2640468"/>
            <a:ext cx="5030956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630840"/>
            <a:ext cx="5030956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3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5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300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4" y="2248437"/>
            <a:ext cx="501691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1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6293321" y="2248437"/>
            <a:ext cx="501691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9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4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5" y="2362200"/>
            <a:ext cx="331547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7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4452024" y="2362200"/>
            <a:ext cx="331547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4" y="2744606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8033424" y="2362200"/>
            <a:ext cx="331547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4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5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768023" y="2359670"/>
            <a:ext cx="24902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30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1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8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3518651" y="2359670"/>
            <a:ext cx="24902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9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3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2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6253063" y="2359670"/>
            <a:ext cx="249028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1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9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8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8970899" y="2359670"/>
            <a:ext cx="2490284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7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8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677800" y="2350145"/>
            <a:ext cx="2049781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2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3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870132" y="2350145"/>
            <a:ext cx="204978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40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5066420" y="2350145"/>
            <a:ext cx="2049781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9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7258271" y="2350145"/>
            <a:ext cx="2049781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4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1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9444043" y="2350145"/>
            <a:ext cx="2049781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6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Oval 59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3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11779152" y="6090985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4" y="6215800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50000"/>
                    <a:lumOff val="50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6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90995" y="3335257"/>
            <a:ext cx="3469532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9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344202" y="3335257"/>
            <a:ext cx="3469532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8" y="198120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8094767" y="3335257"/>
            <a:ext cx="3469532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1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6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590995" y="5265987"/>
            <a:ext cx="3469532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9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4344202" y="5265987"/>
            <a:ext cx="3469532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8" y="3911933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8094767" y="5265987"/>
            <a:ext cx="3469532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1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8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4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6664" y="3398578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501467" y="3398578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44668" y="3398578"/>
            <a:ext cx="2481605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8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7" y="2044524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8987868" y="3398578"/>
            <a:ext cx="2481605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8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4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736664" y="5319683"/>
            <a:ext cx="2481605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3501467" y="5319683"/>
            <a:ext cx="2481605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6244668" y="5319683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8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7" y="3965629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8987868" y="5319683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8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2" name="Oval 41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9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348317" y="3929258"/>
            <a:ext cx="2677296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400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87251" y="2277954"/>
            <a:ext cx="2677296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440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71140" y="2277953"/>
            <a:ext cx="2677296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 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b="1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995061" y="3929258"/>
            <a:ext cx="2677296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1200" b="1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7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590800"/>
            <a:ext cx="1895355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2590800"/>
            <a:ext cx="1895355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590800"/>
            <a:ext cx="1895355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2590800"/>
            <a:ext cx="1895355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0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57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4670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612067" y="22098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7" y="23153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7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8"/>
            <a:ext cx="12192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903454" y="1950269"/>
            <a:ext cx="2196983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5432125"/>
            <a:ext cx="3094309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440108"/>
            <a:ext cx="1871539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4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5112724" y="2286003"/>
            <a:ext cx="1966555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5" y="2715105"/>
            <a:ext cx="1675244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0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8"/>
            <a:ext cx="12192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4438653" y="2403284"/>
            <a:ext cx="3403643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r>
                <a:rPr lang="en-US" sz="2000" dirty="0" smtClean="0">
                  <a:solidFill>
                    <a:srgbClr val="333333"/>
                  </a:solidFill>
                </a:rPr>
                <a:t> 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/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7" y="2499475"/>
            <a:ext cx="3090911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558337" y="2137386"/>
            <a:ext cx="5867577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r>
                <a:rPr lang="en-US" sz="2000" dirty="0" smtClean="0">
                  <a:solidFill>
                    <a:srgbClr val="333333"/>
                  </a:solidFill>
                </a:rPr>
                <a:t> 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/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2" y="2303211"/>
            <a:ext cx="5344831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9" y="6187894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2" y="6194593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25000"/>
                    <a:lumOff val="75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11779152" y="6090985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4" y="6215800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srgbClr val="333333">
                    <a:lumMod val="50000"/>
                    <a:lumOff val="50000"/>
                  </a:srgbClr>
                </a:solidFill>
              </a:rPr>
              <a:pPr defTabSz="1031626"/>
              <a:t>‹#›</a:t>
            </a:fld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878175" y="1784370"/>
            <a:ext cx="4435653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/>
                <a:endParaRPr lang="en-US" sz="20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2" y="2156441"/>
            <a:ext cx="3566033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914400" y="3850057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952359" y="3760249"/>
            <a:ext cx="239488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4613616" y="3758661"/>
            <a:ext cx="239488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7274873" y="3760249"/>
            <a:ext cx="239488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9936129" y="3760249"/>
            <a:ext cx="239488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/>
            <a:endParaRPr lang="en-US" sz="24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3560625" y="2362201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72821" y="2491281"/>
            <a:ext cx="1570496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92045" y="244486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04282" y="2800329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8842405" y="2362201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73825" y="244486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886062" y="2797719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888733" y="4016463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800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20153" y="4277528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2390" y="4649633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6224109" y="4016463"/>
            <a:ext cx="2358195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800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6455529" y="426790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7766" y="4630383"/>
            <a:ext cx="2270884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3711" y="4049984"/>
            <a:ext cx="1570496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390369" y="4049984"/>
            <a:ext cx="1570496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600780" y="2491281"/>
            <a:ext cx="1570496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514600"/>
            <a:ext cx="2444555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6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275870"/>
            <a:ext cx="2444555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514600"/>
            <a:ext cx="2444555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275870"/>
            <a:ext cx="2444555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514600"/>
            <a:ext cx="2444555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3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6664" y="3398578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501467" y="3398578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44667" y="3398578"/>
            <a:ext cx="2481605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8987867" y="3398578"/>
            <a:ext cx="2481605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3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736664" y="5319683"/>
            <a:ext cx="2481605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3501467" y="5319683"/>
            <a:ext cx="2481605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6244667" y="5319683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8987867" y="5319683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2" name="Oval 41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98366" y="4115717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98366" y="2362200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0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449819" y="4115717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449819" y="2362200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2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1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184767" y="4115717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6184767" y="2362200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0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19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8905341" y="4115717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8905341" y="2362200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5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0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2057400"/>
            <a:ext cx="32512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7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1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4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7" y="487603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809773"/>
            <a:ext cx="2523744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461808"/>
            <a:ext cx="2523744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461808"/>
            <a:ext cx="2523744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809773"/>
            <a:ext cx="2523744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6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2523661"/>
            <a:ext cx="1559685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6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0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2523661"/>
            <a:ext cx="1559685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0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0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2523661"/>
            <a:ext cx="1559685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0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6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57793"/>
            <a:ext cx="1559685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6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0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57793"/>
            <a:ext cx="1559685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0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0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57793"/>
            <a:ext cx="1559685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0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58" y="2352676"/>
            <a:ext cx="316324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936802" y="2473033"/>
            <a:ext cx="391535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08759" y="3442030"/>
            <a:ext cx="1330252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1" y="2070917"/>
            <a:ext cx="1330252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45690" y="3449650"/>
            <a:ext cx="1330252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29355" y="4806687"/>
            <a:ext cx="1330252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2350" y="449955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60425" y="5371465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59758" y="223404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75766" y="451880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8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133601"/>
            <a:ext cx="369811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39" y="2133601"/>
            <a:ext cx="370876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98114" y="2133602"/>
            <a:ext cx="4785125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60208" y="2209801"/>
            <a:ext cx="3926352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2721" y="2209801"/>
            <a:ext cx="386852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Down Arrow Callout 17"/>
          <p:cNvSpPr/>
          <p:nvPr userDrawn="1"/>
        </p:nvSpPr>
        <p:spPr>
          <a:xfrm>
            <a:off x="3871250" y="2209801"/>
            <a:ext cx="438895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12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19190" y="1981200"/>
            <a:ext cx="5299844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19190" y="3478981"/>
            <a:ext cx="5299844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7" y="2108156"/>
            <a:ext cx="2446415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61387" y="2108156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2108156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11310" y="3605938"/>
            <a:ext cx="2372660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3552748" y="3556534"/>
            <a:ext cx="2381299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8925396" y="3548914"/>
            <a:ext cx="2381299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6211309" y="2108156"/>
            <a:ext cx="2381299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7" name="Oval 2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2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333439" y="2438400"/>
            <a:ext cx="2381299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8943340" y="2438400"/>
            <a:ext cx="2381299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333439" y="3524608"/>
            <a:ext cx="2381299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8943340" y="3524608"/>
            <a:ext cx="2381299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1856" y="2438400"/>
            <a:ext cx="5178745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Oval 28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12170443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11779151" y="6090983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215798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5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90995" y="3335257"/>
            <a:ext cx="3469532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8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344201" y="3335257"/>
            <a:ext cx="3469532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7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8094767" y="3335257"/>
            <a:ext cx="3469532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0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5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590995" y="5265987"/>
            <a:ext cx="3469532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8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4344201" y="5265987"/>
            <a:ext cx="3469532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7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8094767" y="5265987"/>
            <a:ext cx="3469532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0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2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5960" y="4613539"/>
            <a:ext cx="2415165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408214" y="4613539"/>
            <a:ext cx="2415165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1" y="2286001"/>
            <a:ext cx="515892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0646" y="2209801"/>
            <a:ext cx="4214343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203696" y="2209801"/>
            <a:ext cx="798830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"/>
            <a:ext cx="12170441" cy="47243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09" y="2311758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30435" y="1981201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349356" y="1981201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46843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4" y="2323731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514601"/>
            <a:ext cx="4930517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348317" y="3929256"/>
            <a:ext cx="2677296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87251" y="2277952"/>
            <a:ext cx="2677296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71140" y="2277951"/>
            <a:ext cx="2677296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995061" y="3929256"/>
            <a:ext cx="2677296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1" y="2640466"/>
            <a:ext cx="5030956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630840"/>
            <a:ext cx="5030956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6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2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3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299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4" y="2248437"/>
            <a:ext cx="501691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0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6293321" y="2248437"/>
            <a:ext cx="501691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7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5" y="2362200"/>
            <a:ext cx="331547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3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0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4452024" y="2362200"/>
            <a:ext cx="331547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5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3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0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8033424" y="2362200"/>
            <a:ext cx="331547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5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49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768022" y="2359670"/>
            <a:ext cx="24902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29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78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3518651" y="2359670"/>
            <a:ext cx="24902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8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2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6253063" y="2359670"/>
            <a:ext cx="249028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0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8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6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8970899" y="2359670"/>
            <a:ext cx="2490284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6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7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0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677800" y="2350145"/>
            <a:ext cx="2049781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2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870132" y="2350145"/>
            <a:ext cx="204978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39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0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5066420" y="2350145"/>
            <a:ext cx="2049781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7258270" y="2350145"/>
            <a:ext cx="2049781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9444042" y="2350145"/>
            <a:ext cx="2049781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Oval 5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612067" y="22098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6" y="23153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5112723" y="2286001"/>
            <a:ext cx="1966555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4" y="2715103"/>
            <a:ext cx="1675244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6"/>
            <a:ext cx="12192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4438652" y="2403284"/>
            <a:ext cx="3403643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5" y="2499475"/>
            <a:ext cx="3090911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6"/>
            <a:ext cx="12192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903452" y="1950269"/>
            <a:ext cx="2196983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5432123"/>
            <a:ext cx="3094309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440106"/>
            <a:ext cx="1871539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558336" y="2137386"/>
            <a:ext cx="5867577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1" y="2303210"/>
            <a:ext cx="5344831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11779151" y="6090983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215798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878174" y="1784370"/>
            <a:ext cx="4435653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1" y="2156441"/>
            <a:ext cx="3566033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996304" y="23622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822933" y="24677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0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79098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60309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ight Triangle 19"/>
          <p:cNvSpPr/>
          <p:nvPr userDrawn="1"/>
        </p:nvSpPr>
        <p:spPr>
          <a:xfrm rot="18900000">
            <a:off x="5901306" y="-89855"/>
            <a:ext cx="362111" cy="27158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"/>
            <a:ext cx="12170441" cy="472439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12192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0" y="1828800"/>
            <a:ext cx="2193661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60208" y="2209801"/>
            <a:ext cx="3926352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2721" y="2209801"/>
            <a:ext cx="386852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Down Arrow Callout 17"/>
          <p:cNvSpPr/>
          <p:nvPr userDrawn="1"/>
        </p:nvSpPr>
        <p:spPr>
          <a:xfrm>
            <a:off x="3871250" y="2209801"/>
            <a:ext cx="438895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02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133601"/>
            <a:ext cx="369811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39" y="2133601"/>
            <a:ext cx="3708763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98114" y="2133602"/>
            <a:ext cx="4785125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12170443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30435" y="1981201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349356" y="1981201"/>
            <a:ext cx="3957835" cy="391711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75960" y="4613539"/>
            <a:ext cx="2415165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408214" y="4613539"/>
            <a:ext cx="2415165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1" y="2286001"/>
            <a:ext cx="5158924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09" y="2311758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85124" y="2323731"/>
            <a:ext cx="4908153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514601"/>
            <a:ext cx="4930517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86069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46843" y="2286001"/>
            <a:ext cx="2472192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464158"/>
            <a:ext cx="1895355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8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4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2464158"/>
            <a:ext cx="1895355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1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464158"/>
            <a:ext cx="1895355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6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0" y="3993034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2464158"/>
            <a:ext cx="1895355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405951"/>
            <a:ext cx="2270884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2590800"/>
            <a:ext cx="1895355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2590800"/>
            <a:ext cx="1895355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2590800"/>
            <a:ext cx="1895355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2590800"/>
            <a:ext cx="1895355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514600"/>
            <a:ext cx="2444555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6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275870"/>
            <a:ext cx="2444555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514600"/>
            <a:ext cx="2444555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865265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275870"/>
            <a:ext cx="2444555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428483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514600"/>
            <a:ext cx="2444555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98366" y="4115717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98366" y="2362200"/>
            <a:ext cx="2552859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0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449819" y="4115717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449819" y="2362200"/>
            <a:ext cx="2552859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2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1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184767" y="4115717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6184767" y="2362200"/>
            <a:ext cx="2552859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0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19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8905341" y="4115717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8905341" y="2362200"/>
            <a:ext cx="2552859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5" y="2415040"/>
            <a:ext cx="2413899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241586"/>
            <a:ext cx="189535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0" y="4616003"/>
            <a:ext cx="2270884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2057400"/>
            <a:ext cx="32512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7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1" y="540217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4" y="477179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7" y="4876035"/>
            <a:ext cx="1895355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809773"/>
            <a:ext cx="2523744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461808"/>
            <a:ext cx="2523744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461808"/>
            <a:ext cx="2523744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809773"/>
            <a:ext cx="2523744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6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2523661"/>
            <a:ext cx="1559685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6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0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2523661"/>
            <a:ext cx="1559685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0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0" y="2504409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2523661"/>
            <a:ext cx="1559685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0" y="2917326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6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57793"/>
            <a:ext cx="1559685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6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0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57793"/>
            <a:ext cx="1559685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0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0" y="4038541"/>
            <a:ext cx="185178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57793"/>
            <a:ext cx="1559685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0" y="4451458"/>
            <a:ext cx="185178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936802" y="2473033"/>
            <a:ext cx="391535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08759" y="3442030"/>
            <a:ext cx="1330252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1" y="2070917"/>
            <a:ext cx="1330252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45690" y="3449650"/>
            <a:ext cx="1330252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229355" y="4806687"/>
            <a:ext cx="1330252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2350" y="449955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60425" y="5371465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59758" y="223404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5675766" y="4518803"/>
            <a:ext cx="1552751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0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58" y="2352676"/>
            <a:ext cx="316324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1" y="2640466"/>
            <a:ext cx="5030956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630840"/>
            <a:ext cx="5030956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6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2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3" y="4889128"/>
            <a:ext cx="5016911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299" y="4683176"/>
            <a:ext cx="503095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4" y="2248437"/>
            <a:ext cx="501691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0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6293321" y="2248437"/>
            <a:ext cx="501691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7" y="2324219"/>
            <a:ext cx="495402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865265" y="2362200"/>
            <a:ext cx="3315472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6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3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0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4452024" y="2362200"/>
            <a:ext cx="331547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5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3" y="2744604"/>
            <a:ext cx="3322493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4945741"/>
            <a:ext cx="3315472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0" y="4739789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8033424" y="2362200"/>
            <a:ext cx="3315472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5" y="2452327"/>
            <a:ext cx="306569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49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768022" y="2359670"/>
            <a:ext cx="24902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29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0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78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3518651" y="2359670"/>
            <a:ext cx="24902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8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2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0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6253063" y="2359670"/>
            <a:ext cx="249028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0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8" y="2742073"/>
            <a:ext cx="2495557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6" y="4927504"/>
            <a:ext cx="2576857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21552"/>
            <a:ext cx="25840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8970899" y="2359670"/>
            <a:ext cx="2490284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6" y="2449797"/>
            <a:ext cx="2302671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7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0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677800" y="2350145"/>
            <a:ext cx="2049781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2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870132" y="2350145"/>
            <a:ext cx="204978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39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0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5066420" y="2350145"/>
            <a:ext cx="2049781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8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7258270" y="2350145"/>
            <a:ext cx="2049781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3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0" y="2732548"/>
            <a:ext cx="205412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4927504"/>
            <a:ext cx="212104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21552"/>
            <a:ext cx="21269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9444042" y="2350145"/>
            <a:ext cx="2049781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5" y="2440272"/>
            <a:ext cx="1895355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Oval 59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11779151" y="6090983"/>
            <a:ext cx="288035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215798"/>
            <a:ext cx="508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5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90995" y="3335257"/>
            <a:ext cx="3469532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8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344201" y="3335257"/>
            <a:ext cx="3469532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7" y="198120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8094767" y="3335257"/>
            <a:ext cx="3469532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0" y="344113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5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590995" y="5265987"/>
            <a:ext cx="3469532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8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4344201" y="5265987"/>
            <a:ext cx="3469532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7" y="3911931"/>
            <a:ext cx="3469533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8094767" y="5265987"/>
            <a:ext cx="3469532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0" y="5371862"/>
            <a:ext cx="3324755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4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3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6664" y="3398578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501467" y="3398578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44667" y="3398578"/>
            <a:ext cx="2481605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6" y="2044522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8987867" y="3398578"/>
            <a:ext cx="2481605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7" y="3418171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3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736664" y="5319683"/>
            <a:ext cx="2481605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3501467" y="5319683"/>
            <a:ext cx="2481605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6244667" y="5319683"/>
            <a:ext cx="2481605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6" y="3965627"/>
            <a:ext cx="2481605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8987867" y="5319683"/>
            <a:ext cx="2481605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7" y="5339276"/>
            <a:ext cx="2481605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2" name="Oval 41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4063696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2277951"/>
            <a:ext cx="2677296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348317" y="3929256"/>
            <a:ext cx="2677296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87251" y="2277952"/>
            <a:ext cx="2677296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171140" y="2277951"/>
            <a:ext cx="2677296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995061" y="3929256"/>
            <a:ext cx="2677296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549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612067" y="2209800"/>
            <a:ext cx="5176696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6" y="2315328"/>
            <a:ext cx="3535163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6"/>
            <a:ext cx="12192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903452" y="1950269"/>
            <a:ext cx="2196983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5432123"/>
            <a:ext cx="3094309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440106"/>
            <a:ext cx="1871539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5112723" y="2286001"/>
            <a:ext cx="1966555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4" y="2715103"/>
            <a:ext cx="1675244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6"/>
            <a:ext cx="12192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4438652" y="2403284"/>
            <a:ext cx="3403643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800" dirty="0"/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5" y="2499475"/>
            <a:ext cx="3090911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55378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558336" y="2137386"/>
            <a:ext cx="5867577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1" y="2303210"/>
            <a:ext cx="5344831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519498" y="6187892"/>
            <a:ext cx="384047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401" y="6194591"/>
            <a:ext cx="61024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theme" Target="../theme/theme2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63" Type="http://schemas.openxmlformats.org/officeDocument/2006/relationships/slideLayout" Target="../slideLayouts/slideLayout163.xml"/><Relationship Id="rId68" Type="http://schemas.openxmlformats.org/officeDocument/2006/relationships/slideLayout" Target="../slideLayouts/slideLayout168.xml"/><Relationship Id="rId84" Type="http://schemas.openxmlformats.org/officeDocument/2006/relationships/slideLayout" Target="../slideLayouts/slideLayout184.xml"/><Relationship Id="rId89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53" Type="http://schemas.openxmlformats.org/officeDocument/2006/relationships/slideLayout" Target="../slideLayouts/slideLayout153.xml"/><Relationship Id="rId58" Type="http://schemas.openxmlformats.org/officeDocument/2006/relationships/slideLayout" Target="../slideLayouts/slideLayout158.xml"/><Relationship Id="rId74" Type="http://schemas.openxmlformats.org/officeDocument/2006/relationships/slideLayout" Target="../slideLayouts/slideLayout174.xml"/><Relationship Id="rId79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05.xml"/><Relationship Id="rId90" Type="http://schemas.openxmlformats.org/officeDocument/2006/relationships/theme" Target="../theme/theme3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56" Type="http://schemas.openxmlformats.org/officeDocument/2006/relationships/slideLayout" Target="../slideLayouts/slideLayout156.xml"/><Relationship Id="rId64" Type="http://schemas.openxmlformats.org/officeDocument/2006/relationships/slideLayout" Target="../slideLayouts/slideLayout164.xml"/><Relationship Id="rId69" Type="http://schemas.openxmlformats.org/officeDocument/2006/relationships/slideLayout" Target="../slideLayouts/slideLayout169.xml"/><Relationship Id="rId7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08.xml"/><Relationship Id="rId51" Type="http://schemas.openxmlformats.org/officeDocument/2006/relationships/slideLayout" Target="../slideLayouts/slideLayout151.xml"/><Relationship Id="rId72" Type="http://schemas.openxmlformats.org/officeDocument/2006/relationships/slideLayout" Target="../slideLayouts/slideLayout172.xml"/><Relationship Id="rId80" Type="http://schemas.openxmlformats.org/officeDocument/2006/relationships/slideLayout" Target="../slideLayouts/slideLayout180.xml"/><Relationship Id="rId85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59" Type="http://schemas.openxmlformats.org/officeDocument/2006/relationships/slideLayout" Target="../slideLayouts/slideLayout159.xml"/><Relationship Id="rId67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154.xml"/><Relationship Id="rId62" Type="http://schemas.openxmlformats.org/officeDocument/2006/relationships/slideLayout" Target="../slideLayouts/slideLayout162.xml"/><Relationship Id="rId70" Type="http://schemas.openxmlformats.org/officeDocument/2006/relationships/slideLayout" Target="../slideLayouts/slideLayout170.xml"/><Relationship Id="rId75" Type="http://schemas.openxmlformats.org/officeDocument/2006/relationships/slideLayout" Target="../slideLayouts/slideLayout175.xml"/><Relationship Id="rId83" Type="http://schemas.openxmlformats.org/officeDocument/2006/relationships/slideLayout" Target="../slideLayouts/slideLayout183.xml"/><Relationship Id="rId88" Type="http://schemas.openxmlformats.org/officeDocument/2006/relationships/slideLayout" Target="../slideLayouts/slideLayout188.xml"/><Relationship Id="rId91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slideLayout" Target="../slideLayouts/slideLayout149.xml"/><Relationship Id="rId57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52" Type="http://schemas.openxmlformats.org/officeDocument/2006/relationships/slideLayout" Target="../slideLayouts/slideLayout152.xml"/><Relationship Id="rId60" Type="http://schemas.openxmlformats.org/officeDocument/2006/relationships/slideLayout" Target="../slideLayouts/slideLayout160.xml"/><Relationship Id="rId65" Type="http://schemas.openxmlformats.org/officeDocument/2006/relationships/slideLayout" Target="../slideLayouts/slideLayout165.xml"/><Relationship Id="rId73" Type="http://schemas.openxmlformats.org/officeDocument/2006/relationships/slideLayout" Target="../slideLayouts/slideLayout173.xml"/><Relationship Id="rId78" Type="http://schemas.openxmlformats.org/officeDocument/2006/relationships/slideLayout" Target="../slideLayouts/slideLayout178.xml"/><Relationship Id="rId81" Type="http://schemas.openxmlformats.org/officeDocument/2006/relationships/slideLayout" Target="../slideLayouts/slideLayout181.xml"/><Relationship Id="rId86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34.xml"/><Relationship Id="rId50" Type="http://schemas.openxmlformats.org/officeDocument/2006/relationships/slideLayout" Target="../slideLayouts/slideLayout150.xml"/><Relationship Id="rId55" Type="http://schemas.openxmlformats.org/officeDocument/2006/relationships/slideLayout" Target="../slideLayouts/slideLayout155.xml"/><Relationship Id="rId7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07.xml"/><Relationship Id="rId7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24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66" Type="http://schemas.openxmlformats.org/officeDocument/2006/relationships/slideLayout" Target="../slideLayouts/slideLayout166.xml"/><Relationship Id="rId87" Type="http://schemas.openxmlformats.org/officeDocument/2006/relationships/slideLayout" Target="../slideLayouts/slideLayout187.xml"/><Relationship Id="rId61" Type="http://schemas.openxmlformats.org/officeDocument/2006/relationships/slideLayout" Target="../slideLayouts/slideLayout161.xml"/><Relationship Id="rId82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9D89-8D15-4F74-9F18-C73A97F1303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A783-9E9A-4E08-A1EB-1DA1FFDC7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98" y="6324600"/>
            <a:ext cx="1109001" cy="4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  <p:sldLayoutId id="2147483737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00" y="6324602"/>
            <a:ext cx="1109001" cy="4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  <p:sldLayoutId id="2147483816" r:id="rId63"/>
    <p:sldLayoutId id="2147483817" r:id="rId64"/>
    <p:sldLayoutId id="2147483818" r:id="rId65"/>
    <p:sldLayoutId id="2147483819" r:id="rId66"/>
    <p:sldLayoutId id="2147483820" r:id="rId67"/>
    <p:sldLayoutId id="2147483821" r:id="rId68"/>
    <p:sldLayoutId id="2147483822" r:id="rId69"/>
    <p:sldLayoutId id="2147483823" r:id="rId70"/>
    <p:sldLayoutId id="2147483824" r:id="rId71"/>
    <p:sldLayoutId id="2147483825" r:id="rId72"/>
    <p:sldLayoutId id="2147483826" r:id="rId73"/>
    <p:sldLayoutId id="2147483827" r:id="rId74"/>
    <p:sldLayoutId id="2147483828" r:id="rId75"/>
    <p:sldLayoutId id="2147483829" r:id="rId76"/>
    <p:sldLayoutId id="2147483830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36" r:id="rId83"/>
    <p:sldLayoutId id="2147483837" r:id="rId84"/>
    <p:sldLayoutId id="2147483838" r:id="rId85"/>
    <p:sldLayoutId id="2147483839" r:id="rId86"/>
    <p:sldLayoutId id="2147483840" r:id="rId87"/>
    <p:sldLayoutId id="2147483841" r:id="rId88"/>
    <p:sldLayoutId id="2147483842" r:id="rId8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384" y="5760719"/>
            <a:ext cx="945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Position Proposal: </a:t>
            </a:r>
            <a:r>
              <a:rPr lang="en-US" sz="28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Career Education Retention Specialist</a:t>
            </a:r>
            <a:endParaRPr lang="en-US" sz="28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23" y="420623"/>
            <a:ext cx="990295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7832" y="3443715"/>
            <a:ext cx="3049104" cy="255006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8337" cy="1420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72674" y="1396547"/>
            <a:ext cx="8246652" cy="4155569"/>
            <a:chOff x="3259517" y="1742118"/>
            <a:chExt cx="8246652" cy="4155569"/>
          </a:xfrm>
        </p:grpSpPr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4162011" y="3781515"/>
              <a:ext cx="7250383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Coordinates with Student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Clubs to 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Promote Academic Success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4199682" y="2833930"/>
              <a:ext cx="5987216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Plans &amp; Runs Career Education Support Workshops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4005353" y="5589910"/>
              <a:ext cx="7425110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For more specifics, please refer to formal proposal document.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4199682" y="4729100"/>
              <a:ext cx="730648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Tracks Student Involvement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in 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On-Campus Support Resources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4199682" y="1886345"/>
              <a:ext cx="6218049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Develops Online Student Support Services in Canvas 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3259517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3265117" y="2691746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3259517" y="3641374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259517" y="4591002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Text Placeholder 3"/>
          <p:cNvSpPr txBox="1">
            <a:spLocks/>
          </p:cNvSpPr>
          <p:nvPr/>
        </p:nvSpPr>
        <p:spPr>
          <a:xfrm>
            <a:off x="1517022" y="452052"/>
            <a:ext cx="9157956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Career Education Retention Specialist Job Duties</a:t>
            </a:r>
          </a:p>
        </p:txBody>
      </p:sp>
    </p:spTree>
    <p:extLst>
      <p:ext uri="{BB962C8B-B14F-4D97-AF65-F5344CB8AC3E}">
        <p14:creationId xmlns:p14="http://schemas.microsoft.com/office/powerpoint/2010/main" val="27904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8337" cy="1420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sp>
        <p:nvSpPr>
          <p:cNvPr id="33" name="Text Placeholder 3"/>
          <p:cNvSpPr txBox="1">
            <a:spLocks/>
          </p:cNvSpPr>
          <p:nvPr/>
        </p:nvSpPr>
        <p:spPr>
          <a:xfrm>
            <a:off x="5052445" y="452052"/>
            <a:ext cx="2087110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0773" y="2917078"/>
            <a:ext cx="5410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Thank you!</a:t>
            </a:r>
            <a:endParaRPr lang="en-US" sz="8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63988" y="6503517"/>
            <a:ext cx="105958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-Jonathan Wax</a:t>
            </a:r>
          </a:p>
        </p:txBody>
      </p:sp>
    </p:spTree>
    <p:extLst>
      <p:ext uri="{BB962C8B-B14F-4D97-AF65-F5344CB8AC3E}">
        <p14:creationId xmlns:p14="http://schemas.microsoft.com/office/powerpoint/2010/main" val="1042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854" y="421194"/>
            <a:ext cx="959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is New for Career </a:t>
            </a:r>
            <a:r>
              <a:rPr lang="en-US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ducation on our </a:t>
            </a:r>
            <a:r>
              <a:rPr lang="en-US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ampus?</a:t>
            </a:r>
            <a:endParaRPr lang="en-US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66" y="5418062"/>
            <a:ext cx="2395463" cy="1302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7" y="1345807"/>
            <a:ext cx="3331819" cy="1440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98" y="4083527"/>
            <a:ext cx="2459634" cy="1260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7" y="3045164"/>
            <a:ext cx="3091336" cy="983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21" y="1496839"/>
            <a:ext cx="3295557" cy="1217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3" y="1454989"/>
            <a:ext cx="3492708" cy="1291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8" y="4137514"/>
            <a:ext cx="3414794" cy="1280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82" y="2822755"/>
            <a:ext cx="3348633" cy="120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3" y="2735815"/>
            <a:ext cx="3190404" cy="1379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96" y="4137514"/>
            <a:ext cx="3190404" cy="11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72" y="2037570"/>
            <a:ext cx="5147591" cy="4305098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17" name="Text Placeholder 3"/>
          <p:cNvSpPr txBox="1">
            <a:spLocks/>
          </p:cNvSpPr>
          <p:nvPr/>
        </p:nvSpPr>
        <p:spPr>
          <a:xfrm>
            <a:off x="3097326" y="450485"/>
            <a:ext cx="5315558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100% Online Programs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91808" y="2145951"/>
            <a:ext cx="8412896" cy="2376426"/>
            <a:chOff x="1822602" y="1710147"/>
            <a:chExt cx="8412896" cy="2376426"/>
          </a:xfrm>
        </p:grpSpPr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2692215" y="1710147"/>
              <a:ext cx="7543283" cy="104644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Online Academy </a:t>
              </a:r>
            </a:p>
            <a:p>
              <a:pPr algn="l">
                <a:spcBef>
                  <a:spcPct val="20000"/>
                </a:spcBef>
                <a:defRPr/>
              </a:pPr>
              <a:r>
                <a:rPr lang="en-US" sz="2000" dirty="0" smtClean="0"/>
                <a:t>(</a:t>
              </a:r>
              <a:r>
                <a:rPr lang="en-US" sz="2000" dirty="0"/>
                <a:t>12-month completion </a:t>
              </a:r>
              <a:r>
                <a:rPr lang="en-US" sz="2000" dirty="0" smtClean="0"/>
                <a:t>sequence for Business Administration Certificate)</a:t>
              </a:r>
              <a:endParaRPr lang="en-US" sz="2000" dirty="0"/>
            </a:p>
            <a:p>
              <a:pPr algn="l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2692215" y="3040133"/>
              <a:ext cx="3847848" cy="104644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Paralegal</a:t>
              </a:r>
            </a:p>
            <a:p>
              <a:pPr algn="l">
                <a:spcBef>
                  <a:spcPct val="20000"/>
                </a:spcBef>
                <a:defRPr/>
              </a:pPr>
              <a:r>
                <a:rPr lang="en-US" sz="2000" dirty="0" smtClean="0"/>
                <a:t>(Revitalized program, entirely online)</a:t>
              </a:r>
              <a:endParaRPr lang="en-US" sz="2000" dirty="0"/>
            </a:p>
            <a:p>
              <a:pPr algn="l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" name="Freeform 45"/>
            <p:cNvSpPr>
              <a:spLocks noEditPoints="1"/>
            </p:cNvSpPr>
            <p:nvPr/>
          </p:nvSpPr>
          <p:spPr bwMode="auto">
            <a:xfrm>
              <a:off x="1822603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1822602" y="3040133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72" y="2037570"/>
            <a:ext cx="5147591" cy="4305098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56" name="Text Placeholder 3"/>
          <p:cNvSpPr txBox="1">
            <a:spLocks/>
          </p:cNvSpPr>
          <p:nvPr/>
        </p:nvSpPr>
        <p:spPr>
          <a:xfrm>
            <a:off x="2847257" y="394151"/>
            <a:ext cx="5815695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Career Education Degrees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59517" y="1742118"/>
            <a:ext cx="4991175" cy="3436945"/>
            <a:chOff x="1511444" y="1333705"/>
            <a:chExt cx="4991175" cy="3436945"/>
          </a:xfrm>
        </p:grpSpPr>
        <p:sp>
          <p:nvSpPr>
            <p:cNvPr id="62" name="Freeform 45"/>
            <p:cNvSpPr>
              <a:spLocks noEditPoints="1"/>
            </p:cNvSpPr>
            <p:nvPr/>
          </p:nvSpPr>
          <p:spPr bwMode="auto">
            <a:xfrm>
              <a:off x="1511444" y="1333705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2302751" y="2423474"/>
              <a:ext cx="3172343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Management A.S.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2302751" y="1470944"/>
              <a:ext cx="2665794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Assistant A.S.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2302751" y="4328534"/>
              <a:ext cx="4199868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Social Work &amp; Human Services AD-T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2302751" y="3376004"/>
              <a:ext cx="3028073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Marketing Associate A.S.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1517044" y="2283333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1511444" y="3232961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5"/>
            <p:cNvSpPr>
              <a:spLocks noEditPoints="1"/>
            </p:cNvSpPr>
            <p:nvPr/>
          </p:nvSpPr>
          <p:spPr bwMode="auto">
            <a:xfrm>
              <a:off x="1511444" y="4182589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72" y="2037570"/>
            <a:ext cx="5147591" cy="4305098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7731"/>
            <a:ext cx="12196512" cy="16136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1558337" cy="1420814"/>
          </a:xfrm>
          <a:prstGeom prst="rect">
            <a:avLst/>
          </a:prstGeom>
        </p:spPr>
      </p:pic>
      <p:sp>
        <p:nvSpPr>
          <p:cNvPr id="56" name="Text Placeholder 3"/>
          <p:cNvSpPr txBox="1">
            <a:spLocks/>
          </p:cNvSpPr>
          <p:nvPr/>
        </p:nvSpPr>
        <p:spPr>
          <a:xfrm>
            <a:off x="2744122" y="415517"/>
            <a:ext cx="6407203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Career Education Certificates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83529" y="1423989"/>
            <a:ext cx="5624941" cy="4435241"/>
            <a:chOff x="3259517" y="1742118"/>
            <a:chExt cx="5624941" cy="4435241"/>
          </a:xfrm>
        </p:grpSpPr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4162011" y="3781515"/>
              <a:ext cx="472244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Information Worker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4199682" y="2833930"/>
              <a:ext cx="3448060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Assistant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4199682" y="5729439"/>
              <a:ext cx="3834383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Youth &amp; After-School Certificate 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4199682" y="4729100"/>
              <a:ext cx="3954609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Business Management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4199682" y="1886345"/>
              <a:ext cx="4647106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Amazon Web Services (AWS)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3259517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3265117" y="2691746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3259517" y="3641374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3259517" y="4591002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259517" y="558929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7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72" y="2037570"/>
            <a:ext cx="5147591" cy="4305098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31522" y="1807394"/>
            <a:ext cx="6328954" cy="3436945"/>
            <a:chOff x="3283529" y="1423989"/>
            <a:chExt cx="6328954" cy="3436945"/>
          </a:xfrm>
        </p:grpSpPr>
        <p:sp>
          <p:nvSpPr>
            <p:cNvPr id="46" name="Text Placeholder 3"/>
            <p:cNvSpPr txBox="1">
              <a:spLocks/>
            </p:cNvSpPr>
            <p:nvPr/>
          </p:nvSpPr>
          <p:spPr>
            <a:xfrm>
              <a:off x="4117389" y="2513758"/>
              <a:ext cx="2441374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Litigation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4117389" y="3466770"/>
              <a:ext cx="2572820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Marketing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4117389" y="4413014"/>
              <a:ext cx="5495094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Video Game Development &amp; Design Certificate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4117389" y="1559216"/>
              <a:ext cx="5365251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Human Relations in the Workplace Certificate</a:t>
              </a:r>
            </a:p>
          </p:txBody>
        </p: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3283529" y="1423989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5"/>
            <p:cNvSpPr>
              <a:spLocks noEditPoints="1"/>
            </p:cNvSpPr>
            <p:nvPr/>
          </p:nvSpPr>
          <p:spPr bwMode="auto">
            <a:xfrm>
              <a:off x="3289129" y="2373617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3283529" y="3323245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3283529" y="4272873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2744122" y="415517"/>
            <a:ext cx="6407203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Career Education Certificates</a:t>
            </a:r>
          </a:p>
        </p:txBody>
      </p:sp>
    </p:spTree>
    <p:extLst>
      <p:ext uri="{BB962C8B-B14F-4D97-AF65-F5344CB8AC3E}">
        <p14:creationId xmlns:p14="http://schemas.microsoft.com/office/powerpoint/2010/main" val="8407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7582" y="4061660"/>
            <a:ext cx="3049104" cy="255006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85873" y="1423989"/>
            <a:ext cx="8658625" cy="4435241"/>
            <a:chOff x="3259517" y="1742118"/>
            <a:chExt cx="8658625" cy="4435241"/>
          </a:xfrm>
        </p:grpSpPr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4162011" y="3781515"/>
              <a:ext cx="6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4199682" y="2833930"/>
              <a:ext cx="610423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Course Sequence Enrollment + Program Completion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4199682" y="5729439"/>
              <a:ext cx="5791650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Development of Online Student Support Services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4199682" y="4729100"/>
              <a:ext cx="7718460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Proactive Rather than Reactive Approach to Supporting Students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4199682" y="1886345"/>
              <a:ext cx="6880089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Guided Pathways Engagement with Wrap Around Services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3259517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3265117" y="2691746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3259517" y="3641374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259517" y="4591002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3259517" y="558929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4199682" y="3786700"/>
              <a:ext cx="3145092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Job Exploration Assistance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2" name="Text Placeholder 3"/>
          <p:cNvSpPr txBox="1">
            <a:spLocks/>
          </p:cNvSpPr>
          <p:nvPr/>
        </p:nvSpPr>
        <p:spPr>
          <a:xfrm>
            <a:off x="3520223" y="467361"/>
            <a:ext cx="5151555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We </a:t>
            </a:r>
            <a:r>
              <a:rPr lang="en-US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</a:t>
            </a: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eed </a:t>
            </a:r>
            <a:r>
              <a:rPr lang="en-US" sz="3200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 Position</a:t>
            </a:r>
          </a:p>
        </p:txBody>
      </p:sp>
    </p:spTree>
    <p:extLst>
      <p:ext uri="{BB962C8B-B14F-4D97-AF65-F5344CB8AC3E}">
        <p14:creationId xmlns:p14="http://schemas.microsoft.com/office/powerpoint/2010/main" val="29342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7582" y="4061660"/>
            <a:ext cx="3049104" cy="255006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56" name="Text Placeholder 3"/>
          <p:cNvSpPr txBox="1">
            <a:spLocks/>
          </p:cNvSpPr>
          <p:nvPr/>
        </p:nvSpPr>
        <p:spPr>
          <a:xfrm>
            <a:off x="2227419" y="467360"/>
            <a:ext cx="7741673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Helping Our Strategic Goals &amp; Missions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37946" y="1423989"/>
            <a:ext cx="7316109" cy="4435241"/>
            <a:chOff x="3259517" y="1742118"/>
            <a:chExt cx="7316109" cy="4435241"/>
          </a:xfrm>
        </p:grpSpPr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4162011" y="3781515"/>
              <a:ext cx="641361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Improve our Online Student Success Completion Rates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4199682" y="2833930"/>
              <a:ext cx="633346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Helping Develop a Strong Workforce + Job Placement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4199682" y="5729439"/>
              <a:ext cx="611064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Programs that Make a Difference in Our Community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4199682" y="4729100"/>
              <a:ext cx="612026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Alignment with New State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udget Allocation Model 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4199682" y="1886345"/>
              <a:ext cx="532036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Leans into Guided Pathways Implementation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3259517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5"/>
            <p:cNvSpPr>
              <a:spLocks noEditPoints="1"/>
            </p:cNvSpPr>
            <p:nvPr/>
          </p:nvSpPr>
          <p:spPr bwMode="auto">
            <a:xfrm>
              <a:off x="3265117" y="2691746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3259517" y="3641374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3259517" y="4591002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3259517" y="558929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05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64000"/>
                    </a14:imgEffect>
                    <a14:imgEffect>
                      <a14:sharpenSoften amount="-100000"/>
                    </a14:imgEffect>
                    <a14:imgEffect>
                      <a14:colorTemperature colorTemp="9832"/>
                    </a14:imgEffect>
                    <a14:imgEffect>
                      <a14:saturation sat="3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7832" y="3443715"/>
            <a:ext cx="3049104" cy="255006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339"/>
            <a:ext cx="12196512" cy="161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" y="3175"/>
            <a:ext cx="11558337" cy="1420814"/>
          </a:xfrm>
          <a:prstGeom prst="rect">
            <a:avLst/>
          </a:prstGeom>
        </p:spPr>
      </p:pic>
      <p:sp>
        <p:nvSpPr>
          <p:cNvPr id="56" name="Text Placeholder 3"/>
          <p:cNvSpPr txBox="1">
            <a:spLocks/>
          </p:cNvSpPr>
          <p:nvPr/>
        </p:nvSpPr>
        <p:spPr>
          <a:xfrm>
            <a:off x="1517022" y="452052"/>
            <a:ext cx="9157956" cy="492443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Career Education Retention Specialist Job Duties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83" y="5931838"/>
            <a:ext cx="1523729" cy="8216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6220" y="1423989"/>
            <a:ext cx="10439560" cy="4435241"/>
            <a:chOff x="3259517" y="1742118"/>
            <a:chExt cx="10439560" cy="4435241"/>
          </a:xfrm>
        </p:grpSpPr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4162011" y="3781515"/>
              <a:ext cx="797333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Coordinates with Counselors to Support Career Education Students 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4199682" y="2833930"/>
              <a:ext cx="713015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Proactively Meets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with 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Students to Monitor Their Progress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4199682" y="5729439"/>
              <a:ext cx="5259453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Assists in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ata Collection &amp; Record Keeping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4199682" y="4729100"/>
              <a:ext cx="7391447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Manages Cohort Creation Efforts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in Career Education 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Programs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4199682" y="1886345"/>
              <a:ext cx="9499395" cy="3077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Developing Strategies </a:t>
              </a:r>
              <a:r>
                <a:rPr lang="en-US" sz="2000" b="1" dirty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to </a:t>
              </a:r>
              <a:r>
                <a:rPr lang="en-US" sz="2000" b="1" dirty="0" smtClean="0">
                  <a:solidFill>
                    <a:srgbClr val="00544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Increase Student Completion Rates in Career Education</a:t>
              </a:r>
              <a:endParaRPr lang="en-US" sz="2000" b="1" dirty="0">
                <a:solidFill>
                  <a:srgbClr val="00544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" name="Freeform 45"/>
            <p:cNvSpPr>
              <a:spLocks noEditPoints="1"/>
            </p:cNvSpPr>
            <p:nvPr/>
          </p:nvSpPr>
          <p:spPr bwMode="auto">
            <a:xfrm>
              <a:off x="3259517" y="174211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0054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3265117" y="2691746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BEDC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3259517" y="3641374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BE1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3259517" y="4591002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572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259517" y="5589298"/>
              <a:ext cx="588061" cy="58806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62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anada theme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6633"/>
      </a:accent1>
      <a:accent2>
        <a:srgbClr val="FFDD00"/>
      </a:accent2>
      <a:accent3>
        <a:srgbClr val="009A28"/>
      </a:accent3>
      <a:accent4>
        <a:srgbClr val="FFEA65"/>
      </a:accent4>
      <a:accent5>
        <a:srgbClr val="FFDD00"/>
      </a:accent5>
      <a:accent6>
        <a:srgbClr val="009A28"/>
      </a:accent6>
      <a:hlink>
        <a:srgbClr val="FFFFFF"/>
      </a:hlink>
      <a:folHlink>
        <a:srgbClr val="595959"/>
      </a:folHlink>
    </a:clrScheme>
    <a:fontScheme name="APIAHF Font Theme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anada theme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6633"/>
      </a:accent1>
      <a:accent2>
        <a:srgbClr val="FFDD00"/>
      </a:accent2>
      <a:accent3>
        <a:srgbClr val="009A28"/>
      </a:accent3>
      <a:accent4>
        <a:srgbClr val="FFEA65"/>
      </a:accent4>
      <a:accent5>
        <a:srgbClr val="FFDD00"/>
      </a:accent5>
      <a:accent6>
        <a:srgbClr val="009A28"/>
      </a:accent6>
      <a:hlink>
        <a:srgbClr val="FFFFFF"/>
      </a:hlink>
      <a:folHlink>
        <a:srgbClr val="595959"/>
      </a:folHlink>
    </a:clrScheme>
    <a:fontScheme name="APIAHF Font Theme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14118</TotalTime>
  <Words>385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Century Gothic</vt:lpstr>
      <vt:lpstr>FontAwesome</vt:lpstr>
      <vt:lpstr>Myriad Pro</vt:lpstr>
      <vt:lpstr>Symbol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smcccd</dc:creator>
  <cp:lastModifiedBy>Bucton, Barbara</cp:lastModifiedBy>
  <cp:revision>191</cp:revision>
  <dcterms:created xsi:type="dcterms:W3CDTF">2017-06-17T00:17:13Z</dcterms:created>
  <dcterms:modified xsi:type="dcterms:W3CDTF">2018-10-26T21:57:22Z</dcterms:modified>
</cp:coreProperties>
</file>