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5" r:id="rId2"/>
    <p:sldId id="352" r:id="rId3"/>
    <p:sldId id="358" r:id="rId4"/>
    <p:sldId id="361" r:id="rId5"/>
    <p:sldId id="363" r:id="rId6"/>
    <p:sldId id="362" r:id="rId7"/>
    <p:sldId id="364" r:id="rId8"/>
    <p:sldId id="369" r:id="rId9"/>
    <p:sldId id="359" r:id="rId10"/>
    <p:sldId id="360" r:id="rId11"/>
    <p:sldId id="347" r:id="rId12"/>
    <p:sldId id="365" r:id="rId13"/>
    <p:sldId id="366" r:id="rId14"/>
    <p:sldId id="367" r:id="rId15"/>
    <p:sldId id="353" r:id="rId16"/>
    <p:sldId id="368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5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5433"/>
    <a:srgbClr val="005423"/>
    <a:srgbClr val="ED7D31"/>
    <a:srgbClr val="6666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42" autoAdjust="0"/>
    <p:restoredTop sz="96593" autoAdjust="0"/>
  </p:normalViewPr>
  <p:slideViewPr>
    <p:cSldViewPr snapToGrid="0">
      <p:cViewPr varScale="1">
        <p:scale>
          <a:sx n="84" d="100"/>
          <a:sy n="84" d="100"/>
        </p:scale>
        <p:origin x="86" y="629"/>
      </p:cViewPr>
      <p:guideLst>
        <p:guide pos="7512"/>
        <p:guide orient="horz" pos="2160"/>
      </p:guideLst>
    </p:cSldViewPr>
  </p:slideViewPr>
  <p:outlineViewPr>
    <p:cViewPr>
      <p:scale>
        <a:sx n="33" d="100"/>
        <a:sy n="33" d="100"/>
      </p:scale>
      <p:origin x="0" y="-17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344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912C5E-5ECA-4B7C-8FF5-B46AC71EF330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50ECB3-A3F7-4337-9F98-DFD14FAD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EC6874-87D3-4708-86B1-114C1FEE74C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0EF27-1900-472B-B1D5-4FBEA200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82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7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68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68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68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68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41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4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7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3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3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4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3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31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0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41C4-3268-4241-9C56-054F2F7015E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ave 10"/>
          <p:cNvSpPr/>
          <p:nvPr/>
        </p:nvSpPr>
        <p:spPr>
          <a:xfrm>
            <a:off x="1" y="-2854873"/>
            <a:ext cx="12191999" cy="4561692"/>
          </a:xfrm>
          <a:prstGeom prst="wave">
            <a:avLst/>
          </a:prstGeom>
          <a:solidFill>
            <a:srgbClr val="005433"/>
          </a:solidFill>
          <a:ln w="38100" cmpd="sng">
            <a:solidFill>
              <a:srgbClr val="FF9900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Mission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546" y="2213460"/>
            <a:ext cx="6991158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400" dirty="0" smtClean="0">
                <a:solidFill>
                  <a:srgbClr val="005423"/>
                </a:solidFill>
                <a:latin typeface="Avenir Book"/>
                <a:cs typeface="Avenir Book"/>
              </a:rPr>
              <a:t>Dream Center</a:t>
            </a:r>
            <a:br>
              <a:rPr lang="en-US" sz="4400" dirty="0" smtClean="0">
                <a:solidFill>
                  <a:srgbClr val="005423"/>
                </a:solidFill>
                <a:latin typeface="Avenir Book"/>
                <a:cs typeface="Avenir Book"/>
              </a:rPr>
            </a:br>
            <a:r>
              <a:rPr lang="en-US" sz="3200" dirty="0" smtClean="0">
                <a:solidFill>
                  <a:srgbClr val="005423"/>
                </a:solidFill>
                <a:latin typeface="Avenir Book"/>
                <a:cs typeface="Avenir Book"/>
              </a:rPr>
              <a:t>Program Services Coordinator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400" dirty="0" smtClean="0">
                <a:latin typeface="Avenir Book"/>
                <a:cs typeface="Avenir Book"/>
              </a:rPr>
              <a:t>2018-2019 New Position Proposals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/>
              <a:cs typeface="Avenir Book"/>
            </a:endParaRPr>
          </a:p>
          <a:p>
            <a:pPr algn="just">
              <a:lnSpc>
                <a:spcPct val="110000"/>
              </a:lnSpc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Presentations and Discussions</a:t>
            </a:r>
          </a:p>
          <a:p>
            <a:pPr algn="just">
              <a:lnSpc>
                <a:spcPct val="110000"/>
              </a:lnSpc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November 1, 2018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86" y="399215"/>
            <a:ext cx="1828800" cy="821069"/>
          </a:xfrm>
          <a:prstGeom prst="rect">
            <a:avLst/>
          </a:prstGeom>
        </p:spPr>
      </p:pic>
      <p:pic>
        <p:nvPicPr>
          <p:cNvPr id="10" name="Picture 9" descr="Dream Center P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79" y="2373524"/>
            <a:ext cx="4572000" cy="3322773"/>
          </a:xfrm>
          <a:prstGeom prst="rect">
            <a:avLst/>
          </a:prstGeom>
          <a:ln w="38100" cmpd="sng">
            <a:solidFill>
              <a:srgbClr val="005433"/>
            </a:solidFill>
          </a:ln>
        </p:spPr>
      </p:pic>
    </p:spTree>
    <p:extLst>
      <p:ext uri="{BB962C8B-B14F-4D97-AF65-F5344CB8AC3E}">
        <p14:creationId xmlns:p14="http://schemas.microsoft.com/office/powerpoint/2010/main" val="161736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219433" cy="1828800"/>
          </a:xfrm>
          <a:prstGeom prst="rect">
            <a:avLst/>
          </a:prstGeom>
          <a:solidFill>
            <a:srgbClr val="0054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4" y="0"/>
            <a:ext cx="10835640" cy="1829587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FFFF"/>
                </a:solidFill>
                <a:latin typeface="Avenir Book"/>
                <a:cs typeface="Avenir Book"/>
              </a:rPr>
              <a:t>A Sense of Urgency</a:t>
            </a:r>
            <a:endParaRPr lang="en-US" b="1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6" y="2164455"/>
            <a:ext cx="10857186" cy="4693545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latin typeface="Avenir Book"/>
                <a:cs typeface="Avenir Book"/>
              </a:rPr>
              <a:t>Student Concerns</a:t>
            </a:r>
          </a:p>
          <a:p>
            <a:pPr marL="91440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venir Book"/>
                <a:cs typeface="Avenir Book"/>
              </a:rPr>
              <a:t>What </a:t>
            </a:r>
            <a:r>
              <a:rPr lang="en-US" dirty="0">
                <a:latin typeface="Avenir Book"/>
                <a:cs typeface="Avenir Book"/>
              </a:rPr>
              <a:t>internships are available (paid and unpaid)</a:t>
            </a:r>
          </a:p>
          <a:p>
            <a:pPr marL="91440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venir Book"/>
                <a:cs typeface="Avenir Book"/>
              </a:rPr>
              <a:t>Financial support for college</a:t>
            </a:r>
          </a:p>
          <a:p>
            <a:pPr marL="91440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venir Book"/>
                <a:cs typeface="Avenir Book"/>
              </a:rPr>
              <a:t>Work/ entrepreneurial opportunities</a:t>
            </a:r>
          </a:p>
          <a:p>
            <a:pPr marL="914400"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Avenir Book"/>
                <a:cs typeface="Avenir Book"/>
              </a:rPr>
              <a:t>They’re scared of </a:t>
            </a:r>
            <a:r>
              <a:rPr lang="en-US" dirty="0">
                <a:latin typeface="Avenir Book"/>
                <a:cs typeface="Avenir Book"/>
              </a:rPr>
              <a:t>not </a:t>
            </a:r>
            <a:r>
              <a:rPr lang="en-US" dirty="0" smtClean="0">
                <a:latin typeface="Avenir Book"/>
                <a:cs typeface="Avenir Book"/>
              </a:rPr>
              <a:t>having enough money to afford staying in school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latin typeface="Avenir Book"/>
                <a:cs typeface="Avenir Book"/>
              </a:rPr>
              <a:t>SMCCCD Board of Trustee and Chancellor’s Office Support</a:t>
            </a:r>
          </a:p>
          <a:p>
            <a:pPr marL="91440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venir Book"/>
                <a:cs typeface="Avenir Book"/>
              </a:rPr>
              <a:t>The SMCCCD Board of Trustees adopted a resolution</a:t>
            </a:r>
          </a:p>
          <a:p>
            <a:pPr marL="914400"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Avenir Book"/>
                <a:cs typeface="Avenir Book"/>
              </a:rPr>
              <a:t>The CCCCO has expressed a sense of urgency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893" y="5833310"/>
            <a:ext cx="1371600" cy="6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219433" cy="1828800"/>
          </a:xfrm>
          <a:prstGeom prst="rect">
            <a:avLst/>
          </a:prstGeom>
          <a:solidFill>
            <a:srgbClr val="0054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0"/>
            <a:ext cx="10835640" cy="182971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FFFF"/>
                </a:solidFill>
                <a:latin typeface="Avenir Book"/>
                <a:cs typeface="Avenir Book"/>
              </a:rPr>
              <a:t>Supports Mission &amp; Strategic Goals</a:t>
            </a:r>
            <a:endParaRPr lang="en-US" b="1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57578" y="2165599"/>
            <a:ext cx="10972291" cy="42062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Dream Center Mission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Statement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7F7F7F"/>
                </a:solidFill>
                <a:latin typeface="Avenir Book"/>
                <a:cs typeface="Avenir Book"/>
              </a:rPr>
              <a:t>Improve access to college for undocumented students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7F7F7F"/>
                </a:solidFill>
                <a:latin typeface="Avenir Book"/>
                <a:cs typeface="Avenir Book"/>
              </a:rPr>
              <a:t>Provide supportive services and referrals to undocumented students and families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solidFill>
                  <a:srgbClr val="7F7F7F"/>
                </a:solidFill>
                <a:latin typeface="Avenir Book"/>
                <a:cs typeface="Avenir Book"/>
              </a:rPr>
              <a:t>Cultivate and </a:t>
            </a:r>
            <a:r>
              <a:rPr lang="en-US" sz="2000" dirty="0" err="1" smtClean="0">
                <a:solidFill>
                  <a:srgbClr val="7F7F7F"/>
                </a:solidFill>
                <a:latin typeface="Avenir Book"/>
                <a:cs typeface="Avenir Book"/>
              </a:rPr>
              <a:t>undocufriendly</a:t>
            </a:r>
            <a:r>
              <a:rPr lang="en-US" sz="2000" dirty="0" smtClean="0">
                <a:solidFill>
                  <a:srgbClr val="7F7F7F"/>
                </a:solidFill>
                <a:latin typeface="Avenir Book"/>
                <a:cs typeface="Avenir Book"/>
              </a:rPr>
              <a:t> campus culture and raise awareness</a:t>
            </a:r>
            <a:endParaRPr lang="en-US" sz="2000" dirty="0">
              <a:solidFill>
                <a:srgbClr val="7F7F7F"/>
              </a:solidFill>
              <a:latin typeface="Avenir Book"/>
              <a:cs typeface="Avenir Book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Avenir Book"/>
                <a:cs typeface="Avenir Book"/>
              </a:rPr>
              <a:t>Alignment with Mission Statement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solidFill>
                  <a:srgbClr val="7F7F7F"/>
                </a:solidFill>
                <a:latin typeface="Avenir Book"/>
                <a:cs typeface="Avenir Book"/>
              </a:rPr>
              <a:t>Ensures that all students have equitable opportunities to achieve their transfer, career education, and lifelong learning educational goals, regardless of their immigration status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Avenir Book"/>
                <a:cs typeface="Avenir Book"/>
              </a:rPr>
              <a:t>Alignment with Strategic Goals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solidFill>
                  <a:srgbClr val="7F7F7F"/>
                </a:solidFill>
                <a:latin typeface="Avenir Book"/>
                <a:cs typeface="Avenir Book"/>
              </a:rPr>
              <a:t>provides student services programs that highlight inclusivity, diversity, and equity </a:t>
            </a:r>
            <a:r>
              <a:rPr lang="en-US" sz="2000" dirty="0" smtClean="0">
                <a:solidFill>
                  <a:srgbClr val="7F7F7F"/>
                </a:solidFill>
                <a:latin typeface="Avenir Book"/>
                <a:cs typeface="Avenir Book"/>
              </a:rPr>
              <a:t/>
            </a:r>
            <a:br>
              <a:rPr lang="en-US" sz="2000" dirty="0" smtClean="0">
                <a:solidFill>
                  <a:srgbClr val="7F7F7F"/>
                </a:solidFill>
                <a:latin typeface="Avenir Book"/>
                <a:cs typeface="Avenir Book"/>
              </a:rPr>
            </a:br>
            <a:r>
              <a:rPr lang="en-US" sz="2000" dirty="0" smtClean="0">
                <a:solidFill>
                  <a:srgbClr val="7F7F7F"/>
                </a:solidFill>
                <a:latin typeface="Avenir Book"/>
                <a:cs typeface="Avenir Book"/>
              </a:rPr>
              <a:t>in </a:t>
            </a:r>
            <a:r>
              <a:rPr lang="en-US" sz="2000" dirty="0">
                <a:solidFill>
                  <a:srgbClr val="7F7F7F"/>
                </a:solidFill>
                <a:latin typeface="Avenir Book"/>
                <a:cs typeface="Avenir Book"/>
              </a:rPr>
              <a:t>their mission to help students meet their unique educational goals</a:t>
            </a:r>
            <a:r>
              <a:rPr lang="en-US" sz="2000" dirty="0" smtClean="0">
                <a:solidFill>
                  <a:srgbClr val="7F7F7F"/>
                </a:solidFill>
                <a:latin typeface="Avenir Book"/>
                <a:cs typeface="Avenir Book"/>
              </a:rPr>
              <a:t>.</a:t>
            </a:r>
            <a:endParaRPr lang="en-US" sz="2000" dirty="0">
              <a:solidFill>
                <a:srgbClr val="7F7F7F"/>
              </a:solidFill>
              <a:latin typeface="Avenir Book"/>
              <a:cs typeface="Avenir Boo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893" y="5833310"/>
            <a:ext cx="1371600" cy="6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8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19433" cy="1828800"/>
          </a:xfrm>
          <a:prstGeom prst="rect">
            <a:avLst/>
          </a:prstGeom>
          <a:solidFill>
            <a:srgbClr val="0054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0"/>
            <a:ext cx="10835640" cy="1829587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FFFF"/>
                </a:solidFill>
                <a:latin typeface="Avenir Book"/>
                <a:cs typeface="Avenir Book"/>
              </a:rPr>
              <a:t>College </a:t>
            </a:r>
            <a:r>
              <a:rPr lang="en-US" b="1" dirty="0" err="1" smtClean="0">
                <a:solidFill>
                  <a:srgbClr val="FFFFFF"/>
                </a:solidFill>
                <a:latin typeface="Avenir Book"/>
                <a:cs typeface="Avenir Book"/>
              </a:rPr>
              <a:t>DREAMers</a:t>
            </a:r>
            <a:r>
              <a:rPr lang="en-US" b="1" dirty="0" smtClean="0">
                <a:solidFill>
                  <a:srgbClr val="FFFFFF"/>
                </a:solidFill>
                <a:latin typeface="Avenir Book"/>
                <a:cs typeface="Avenir Book"/>
              </a:rPr>
              <a:t> Taskforce</a:t>
            </a:r>
            <a:endParaRPr lang="en-US" b="1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58092" y="2192909"/>
            <a:ext cx="5597180" cy="42062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400"/>
            </a:pPr>
            <a:r>
              <a:rPr lang="en" sz="2400" dirty="0">
                <a:solidFill>
                  <a:schemeClr val="dk1"/>
                </a:solidFill>
                <a:latin typeface="Avenir Book"/>
                <a:ea typeface="Calibri"/>
                <a:cs typeface="Avenir Book"/>
                <a:sym typeface="Calibri"/>
              </a:rPr>
              <a:t>Part of ACES (Academic Committee for Equity and Success) since 2015</a:t>
            </a:r>
            <a:endParaRPr lang="en" sz="2400" dirty="0">
              <a:latin typeface="Avenir Book"/>
              <a:cs typeface="Avenir Book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400"/>
            </a:pPr>
            <a:r>
              <a:rPr lang="en" sz="2400" dirty="0">
                <a:solidFill>
                  <a:schemeClr val="dk1"/>
                </a:solidFill>
                <a:latin typeface="Avenir Book"/>
                <a:ea typeface="Calibri"/>
                <a:cs typeface="Avenir Book"/>
                <a:sym typeface="Calibri"/>
              </a:rPr>
              <a:t>Group of faculty, staff, students and administrators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400"/>
            </a:pPr>
            <a:r>
              <a:rPr lang="en" sz="2400" dirty="0" smtClean="0">
                <a:solidFill>
                  <a:schemeClr val="dk1"/>
                </a:solidFill>
                <a:latin typeface="Avenir Book"/>
                <a:ea typeface="Calibri"/>
                <a:cs typeface="Avenir Book"/>
                <a:sym typeface="Calibri"/>
              </a:rPr>
              <a:t>Mission </a:t>
            </a:r>
            <a:r>
              <a:rPr lang="en" sz="2400" dirty="0">
                <a:solidFill>
                  <a:schemeClr val="dk1"/>
                </a:solidFill>
                <a:latin typeface="Avenir Book"/>
                <a:ea typeface="Calibri"/>
                <a:cs typeface="Avenir Book"/>
                <a:sym typeface="Calibri"/>
              </a:rPr>
              <a:t>is to provide a welcoming and equitable environment for the undocumented community</a:t>
            </a:r>
            <a:endParaRPr lang="en" sz="2400" dirty="0">
              <a:latin typeface="Avenir Book"/>
              <a:ea typeface="Calibri"/>
              <a:cs typeface="Avenir Book"/>
              <a:sym typeface="Calibri"/>
            </a:endParaRPr>
          </a:p>
        </p:txBody>
      </p:sp>
      <p:pic>
        <p:nvPicPr>
          <p:cNvPr id="8" name="Google Shape;195;p28"/>
          <p:cNvPicPr preferRelativeResize="0"/>
          <p:nvPr/>
        </p:nvPicPr>
        <p:blipFill rotWithShape="1">
          <a:blip r:embed="rId4">
            <a:alphaModFix/>
          </a:blip>
          <a:srcRect l="16763" t="15928" r="15641"/>
          <a:stretch/>
        </p:blipFill>
        <p:spPr>
          <a:xfrm>
            <a:off x="701512" y="2266657"/>
            <a:ext cx="2297197" cy="3809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4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219433" cy="1828800"/>
          </a:xfrm>
          <a:prstGeom prst="rect">
            <a:avLst/>
          </a:prstGeom>
          <a:solidFill>
            <a:srgbClr val="0054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0"/>
            <a:ext cx="10835640" cy="1825077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FFFF"/>
                </a:solidFill>
                <a:latin typeface="Avenir Book"/>
                <a:cs typeface="Avenir Book"/>
              </a:rPr>
              <a:t>District DREAM Taskforce</a:t>
            </a:r>
            <a:endParaRPr lang="en-US" b="1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174878" y="2206564"/>
            <a:ext cx="5228450" cy="42062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2200"/>
            </a:pPr>
            <a:r>
              <a:rPr lang="en" sz="2400" dirty="0">
                <a:solidFill>
                  <a:srgbClr val="000000"/>
                </a:solidFill>
                <a:latin typeface="Avenir Book"/>
                <a:ea typeface="Raleway"/>
                <a:cs typeface="Avenir Book"/>
                <a:sym typeface="Raleway"/>
              </a:rPr>
              <a:t>Founded to institutionalize equitable pathways for undocumented students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2200"/>
            </a:pPr>
            <a:r>
              <a:rPr lang="en" sz="2400" dirty="0">
                <a:solidFill>
                  <a:srgbClr val="000000"/>
                </a:solidFill>
                <a:latin typeface="Avenir Book"/>
                <a:ea typeface="Raleway"/>
                <a:cs typeface="Avenir Book"/>
                <a:sym typeface="Raleway"/>
              </a:rPr>
              <a:t>Regular meetings to collaborate and advocate across campuses</a:t>
            </a:r>
          </a:p>
        </p:txBody>
      </p:sp>
      <p:pic>
        <p:nvPicPr>
          <p:cNvPr id="9" name="Google Shape;206;p29" descr="18275189_800803306745180_858216166693812911_n.jpg"/>
          <p:cNvPicPr preferRelativeResize="0"/>
          <p:nvPr/>
        </p:nvPicPr>
        <p:blipFill rotWithShape="1">
          <a:blip r:embed="rId3">
            <a:alphaModFix/>
          </a:blip>
          <a:srcRect t="13741"/>
          <a:stretch/>
        </p:blipFill>
        <p:spPr>
          <a:xfrm>
            <a:off x="778432" y="2206856"/>
            <a:ext cx="4690918" cy="3432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893" y="5833310"/>
            <a:ext cx="1371600" cy="6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1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219433" cy="1828800"/>
          </a:xfrm>
          <a:prstGeom prst="rect">
            <a:avLst/>
          </a:prstGeom>
          <a:solidFill>
            <a:srgbClr val="0054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0"/>
            <a:ext cx="10835640" cy="182971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FFFF"/>
                </a:solidFill>
                <a:latin typeface="Avenir Book"/>
                <a:cs typeface="Avenir Book"/>
              </a:rPr>
              <a:t>Outcomes</a:t>
            </a:r>
            <a:endParaRPr lang="en-US" b="1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4892" y="2151945"/>
            <a:ext cx="9284484" cy="420624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r>
              <a:rPr lang="en" sz="2400" dirty="0">
                <a:solidFill>
                  <a:srgbClr val="000000"/>
                </a:solidFill>
                <a:latin typeface="Avenir Book"/>
                <a:ea typeface="Open Sans"/>
                <a:cs typeface="Avenir Book"/>
                <a:sym typeface="Open Sans"/>
              </a:rPr>
              <a:t>Direct </a:t>
            </a:r>
            <a:r>
              <a:rPr lang="en" sz="2400" dirty="0" smtClean="0">
                <a:solidFill>
                  <a:srgbClr val="000000"/>
                </a:solidFill>
                <a:latin typeface="Avenir Book"/>
                <a:ea typeface="Open Sans"/>
                <a:cs typeface="Avenir Book"/>
                <a:sym typeface="Open Sans"/>
              </a:rPr>
              <a:t>services</a:t>
            </a:r>
            <a:endParaRPr lang="en-US" sz="2400" dirty="0" smtClean="0">
              <a:solidFill>
                <a:srgbClr val="000000"/>
              </a:solidFill>
              <a:latin typeface="Avenir Book"/>
              <a:ea typeface="Open Sans"/>
              <a:cs typeface="Avenir Book"/>
              <a:sym typeface="Open Sans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r>
              <a:rPr lang="en" sz="2000" dirty="0" smtClean="0">
                <a:solidFill>
                  <a:srgbClr val="000000"/>
                </a:solidFill>
                <a:latin typeface="Avenir Book"/>
                <a:ea typeface="Open Sans"/>
                <a:cs typeface="Avenir Book"/>
                <a:sym typeface="Open Sans"/>
              </a:rPr>
              <a:t>Legal Clinic</a:t>
            </a:r>
            <a:r>
              <a:rPr lang="en-US" sz="2000" dirty="0" smtClean="0">
                <a:solidFill>
                  <a:srgbClr val="000000"/>
                </a:solidFill>
                <a:latin typeface="Avenir Book"/>
                <a:ea typeface="Open Sans"/>
                <a:cs typeface="Avenir Book"/>
                <a:sym typeface="Open Sans"/>
              </a:rPr>
              <a:t> </a:t>
            </a:r>
            <a:r>
              <a:rPr lang="en-US" sz="2000" dirty="0" smtClean="0">
                <a:solidFill>
                  <a:srgbClr val="7F7F7F"/>
                </a:solidFill>
                <a:latin typeface="Avenir Book"/>
                <a:ea typeface="Open Sans"/>
                <a:cs typeface="Avenir Book"/>
                <a:sym typeface="Open Sans"/>
              </a:rPr>
              <a:t>(154 appointments met, 134 unduplicated)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2400"/>
            </a:pPr>
            <a:r>
              <a:rPr lang="en" sz="2000" dirty="0" smtClean="0">
                <a:solidFill>
                  <a:srgbClr val="000000"/>
                </a:solidFill>
                <a:latin typeface="Avenir Book"/>
                <a:ea typeface="Open Sans"/>
                <a:cs typeface="Avenir Book"/>
                <a:sym typeface="Open Sans"/>
              </a:rPr>
              <a:t>Confidential </a:t>
            </a:r>
            <a:r>
              <a:rPr lang="en" sz="2000" dirty="0">
                <a:solidFill>
                  <a:srgbClr val="000000"/>
                </a:solidFill>
                <a:latin typeface="Avenir Book"/>
                <a:ea typeface="Open Sans"/>
                <a:cs typeface="Avenir Book"/>
                <a:sym typeface="Open Sans"/>
              </a:rPr>
              <a:t>Conversations (</a:t>
            </a:r>
            <a:r>
              <a:rPr lang="en" sz="2000" dirty="0" smtClean="0">
                <a:solidFill>
                  <a:srgbClr val="000000"/>
                </a:solidFill>
                <a:latin typeface="Avenir Book"/>
                <a:ea typeface="Open Sans"/>
                <a:cs typeface="Avenir Book"/>
                <a:sym typeface="Open Sans"/>
              </a:rPr>
              <a:t>new)</a:t>
            </a:r>
            <a:endParaRPr lang="en-US" sz="2000" dirty="0" smtClean="0">
              <a:solidFill>
                <a:srgbClr val="000000"/>
              </a:solidFill>
              <a:latin typeface="Avenir Book"/>
              <a:ea typeface="Open Sans"/>
              <a:cs typeface="Avenir Book"/>
              <a:sym typeface="Open Sans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r>
              <a:rPr lang="en" sz="2400" dirty="0" smtClean="0">
                <a:solidFill>
                  <a:srgbClr val="000000"/>
                </a:solidFill>
                <a:latin typeface="Avenir Book"/>
                <a:ea typeface="Open Sans"/>
                <a:cs typeface="Avenir Book"/>
                <a:sym typeface="Open Sans"/>
              </a:rPr>
              <a:t>Events</a:t>
            </a:r>
            <a:endParaRPr lang="en-US" sz="2400" dirty="0" smtClean="0">
              <a:solidFill>
                <a:srgbClr val="000000"/>
              </a:solidFill>
              <a:latin typeface="Avenir Book"/>
              <a:ea typeface="Open Sans"/>
              <a:cs typeface="Avenir Book"/>
              <a:sym typeface="Open Sans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2400"/>
            </a:pPr>
            <a:r>
              <a:rPr lang="en" sz="2000" dirty="0" smtClean="0">
                <a:solidFill>
                  <a:srgbClr val="000000"/>
                </a:solidFill>
                <a:latin typeface="Avenir Book"/>
                <a:ea typeface="Open Sans"/>
                <a:cs typeface="Avenir Book"/>
                <a:sym typeface="Open Sans"/>
              </a:rPr>
              <a:t>Reached </a:t>
            </a:r>
            <a:r>
              <a:rPr lang="en" sz="2000" dirty="0">
                <a:solidFill>
                  <a:srgbClr val="FF0000"/>
                </a:solidFill>
                <a:latin typeface="Avenir Book"/>
                <a:ea typeface="Open Sans"/>
                <a:cs typeface="Avenir Book"/>
                <a:sym typeface="Open Sans"/>
              </a:rPr>
              <a:t>over 900</a:t>
            </a:r>
            <a:r>
              <a:rPr lang="en" sz="2000" dirty="0">
                <a:solidFill>
                  <a:srgbClr val="000000"/>
                </a:solidFill>
                <a:latin typeface="Avenir Book"/>
                <a:ea typeface="Open Sans"/>
                <a:cs typeface="Avenir Book"/>
                <a:sym typeface="Open Sans"/>
              </a:rPr>
              <a:t> students, faculty, staff in </a:t>
            </a:r>
            <a:r>
              <a:rPr lang="en" sz="2000" dirty="0" smtClean="0">
                <a:solidFill>
                  <a:srgbClr val="000000"/>
                </a:solidFill>
                <a:latin typeface="Avenir Book"/>
                <a:ea typeface="Open Sans"/>
                <a:cs typeface="Avenir Book"/>
                <a:sym typeface="Open Sans"/>
              </a:rPr>
              <a:t>2016-2017</a:t>
            </a:r>
            <a:endParaRPr lang="en-US" sz="2000" dirty="0" smtClean="0">
              <a:solidFill>
                <a:srgbClr val="000000"/>
              </a:solidFill>
              <a:latin typeface="Avenir Book"/>
              <a:ea typeface="Open Sans"/>
              <a:cs typeface="Avenir Book"/>
              <a:sym typeface="Open Sans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r>
              <a:rPr lang="en" sz="2400" dirty="0" smtClean="0">
                <a:solidFill>
                  <a:srgbClr val="000000"/>
                </a:solidFill>
                <a:latin typeface="Avenir Book"/>
                <a:ea typeface="Open Sans"/>
                <a:cs typeface="Avenir Book"/>
                <a:sym typeface="Open Sans"/>
              </a:rPr>
              <a:t>Professional development</a:t>
            </a:r>
            <a:endParaRPr lang="en-US" sz="2400" dirty="0" smtClean="0">
              <a:solidFill>
                <a:srgbClr val="000000"/>
              </a:solidFill>
              <a:latin typeface="Avenir Book"/>
              <a:ea typeface="Open Sans"/>
              <a:cs typeface="Avenir Book"/>
              <a:sym typeface="Open Sans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r>
              <a:rPr lang="en" sz="2000" dirty="0" smtClean="0">
                <a:solidFill>
                  <a:srgbClr val="000000"/>
                </a:solidFill>
                <a:latin typeface="Avenir Book"/>
                <a:ea typeface="Open Sans"/>
                <a:cs typeface="Avenir Book"/>
                <a:sym typeface="Open Sans"/>
              </a:rPr>
              <a:t>Flex </a:t>
            </a:r>
            <a:r>
              <a:rPr lang="en" sz="2000" dirty="0">
                <a:solidFill>
                  <a:srgbClr val="000000"/>
                </a:solidFill>
                <a:latin typeface="Avenir Book"/>
                <a:ea typeface="Open Sans"/>
                <a:cs typeface="Avenir Book"/>
                <a:sym typeface="Open Sans"/>
              </a:rPr>
              <a:t>day </a:t>
            </a:r>
            <a:r>
              <a:rPr lang="en" sz="2000" dirty="0" smtClean="0">
                <a:solidFill>
                  <a:srgbClr val="000000"/>
                </a:solidFill>
                <a:latin typeface="Avenir Book"/>
                <a:ea typeface="Open Sans"/>
                <a:cs typeface="Avenir Book"/>
                <a:sym typeface="Open Sans"/>
              </a:rPr>
              <a:t>trainings</a:t>
            </a:r>
            <a:endParaRPr lang="en-US" sz="2000" dirty="0" smtClean="0">
              <a:solidFill>
                <a:srgbClr val="000000"/>
              </a:solidFill>
              <a:latin typeface="Avenir Book"/>
              <a:ea typeface="Open Sans"/>
              <a:cs typeface="Avenir Book"/>
              <a:sym typeface="Open Sans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2400"/>
            </a:pPr>
            <a:r>
              <a:rPr lang="en" sz="2000" dirty="0" smtClean="0">
                <a:solidFill>
                  <a:srgbClr val="000000"/>
                </a:solidFill>
                <a:latin typeface="Avenir Book"/>
                <a:ea typeface="Open Sans"/>
                <a:cs typeface="Avenir Book"/>
                <a:sym typeface="Open Sans"/>
              </a:rPr>
              <a:t>Resource </a:t>
            </a:r>
            <a:r>
              <a:rPr lang="en" sz="2000" dirty="0">
                <a:solidFill>
                  <a:srgbClr val="000000"/>
                </a:solidFill>
                <a:latin typeface="Avenir Book"/>
                <a:ea typeface="Open Sans"/>
                <a:cs typeface="Avenir Book"/>
                <a:sym typeface="Open Sans"/>
              </a:rPr>
              <a:t>binder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893" y="5833310"/>
            <a:ext cx="1371600" cy="6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219433" cy="1828800"/>
          </a:xfrm>
          <a:prstGeom prst="rect">
            <a:avLst/>
          </a:prstGeom>
          <a:solidFill>
            <a:srgbClr val="0054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0"/>
            <a:ext cx="10835640" cy="182971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FFFF"/>
                </a:solidFill>
                <a:latin typeface="Avenir Book"/>
                <a:cs typeface="Avenir Book"/>
              </a:rPr>
              <a:t>If This Position is Not Funded</a:t>
            </a:r>
            <a:r>
              <a:rPr lang="mr-IN" b="1" dirty="0" smtClean="0">
                <a:solidFill>
                  <a:srgbClr val="FFFFFF"/>
                </a:solidFill>
                <a:latin typeface="Avenir Book"/>
                <a:cs typeface="Avenir Book"/>
              </a:rPr>
              <a:t>…</a:t>
            </a:r>
            <a:endParaRPr lang="en-US" b="1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57578" y="2165597"/>
            <a:ext cx="11005225" cy="452513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Limited </a:t>
            </a:r>
            <a:r>
              <a:rPr lang="en-US" sz="2600" dirty="0">
                <a:solidFill>
                  <a:srgbClr val="000000"/>
                </a:solidFill>
                <a:latin typeface="Avenir Book"/>
                <a:cs typeface="Avenir Book"/>
              </a:rPr>
              <a:t>(and insufficient) resources would be available for our DREAMers and allies. </a:t>
            </a:r>
            <a:endParaRPr lang="en-US" sz="26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Needed </a:t>
            </a:r>
            <a:r>
              <a:rPr lang="en-US" sz="2600" dirty="0">
                <a:solidFill>
                  <a:srgbClr val="000000"/>
                </a:solidFill>
                <a:latin typeface="Avenir Book"/>
                <a:cs typeface="Avenir Book"/>
              </a:rPr>
              <a:t>campus events </a:t>
            </a:r>
            <a:r>
              <a:rPr lang="en-US" sz="1900" dirty="0">
                <a:solidFill>
                  <a:srgbClr val="000000"/>
                </a:solidFill>
                <a:latin typeface="Avenir Book"/>
                <a:cs typeface="Avenir Book"/>
              </a:rPr>
              <a:t>(workshops, presentations, resources, guest speakers)</a:t>
            </a:r>
            <a:r>
              <a:rPr lang="en-US" sz="2600" dirty="0">
                <a:solidFill>
                  <a:srgbClr val="000000"/>
                </a:solidFill>
                <a:latin typeface="Avenir Book"/>
                <a:cs typeface="Avenir Book"/>
              </a:rPr>
              <a:t> would </a:t>
            </a:r>
            <a:r>
              <a:rPr lang="en-US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be limited.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We </a:t>
            </a:r>
            <a:r>
              <a:rPr lang="en-US" sz="2600" dirty="0">
                <a:solidFill>
                  <a:srgbClr val="000000"/>
                </a:solidFill>
                <a:latin typeface="Avenir Book"/>
                <a:cs typeface="Avenir Book"/>
              </a:rPr>
              <a:t>anticipate rapid staff turnover as qualified staff seek permanent and full-time positions at neighboring institutions with developing Dream </a:t>
            </a:r>
            <a:r>
              <a:rPr lang="en-US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Centers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We </a:t>
            </a:r>
            <a:r>
              <a:rPr lang="en-US" sz="2600" dirty="0">
                <a:solidFill>
                  <a:srgbClr val="000000"/>
                </a:solidFill>
                <a:latin typeface="Avenir Book"/>
                <a:cs typeface="Avenir Book"/>
              </a:rPr>
              <a:t>may </a:t>
            </a:r>
            <a:r>
              <a:rPr lang="en-US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be </a:t>
            </a:r>
            <a:r>
              <a:rPr lang="en-US" sz="2600" dirty="0">
                <a:solidFill>
                  <a:srgbClr val="000000"/>
                </a:solidFill>
                <a:latin typeface="Avenir Book"/>
                <a:cs typeface="Avenir Book"/>
              </a:rPr>
              <a:t>prevented from re-hiring </a:t>
            </a:r>
            <a:r>
              <a:rPr lang="en-US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a short</a:t>
            </a:r>
            <a:r>
              <a:rPr lang="en-US" sz="2600" dirty="0">
                <a:solidFill>
                  <a:srgbClr val="000000"/>
                </a:solidFill>
                <a:latin typeface="Avenir Book"/>
                <a:cs typeface="Avenir Book"/>
              </a:rPr>
              <a:t>-term staff member because we will exceed the number of semesters that we can request a short-term for this </a:t>
            </a:r>
            <a:r>
              <a:rPr lang="en-US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position.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This marginalized population will once again not receive needed services</a:t>
            </a:r>
            <a:endParaRPr lang="en-US" sz="2600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Increases in enrollment and transfer of AB 540 students under </a:t>
            </a:r>
            <a:br>
              <a:rPr lang="en-US" sz="2600" dirty="0" smtClean="0">
                <a:solidFill>
                  <a:srgbClr val="000000"/>
                </a:solidFill>
                <a:latin typeface="Avenir Book"/>
                <a:cs typeface="Avenir Book"/>
              </a:rPr>
            </a:br>
            <a:r>
              <a:rPr lang="en-US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expanded AB 540 (SB 68) will not be realized</a:t>
            </a:r>
          </a:p>
          <a:p>
            <a:pPr lvl="2">
              <a:lnSpc>
                <a:spcPct val="120000"/>
              </a:lnSpc>
            </a:pPr>
            <a:endParaRPr lang="en-US" dirty="0" smtClean="0">
              <a:solidFill>
                <a:srgbClr val="7F7F7F"/>
              </a:solidFill>
              <a:latin typeface="Avenir Book"/>
              <a:cs typeface="Avenir Boo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893" y="5833310"/>
            <a:ext cx="1371600" cy="6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0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219433" cy="1828800"/>
          </a:xfrm>
          <a:prstGeom prst="rect">
            <a:avLst/>
          </a:prstGeom>
          <a:solidFill>
            <a:srgbClr val="0054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0"/>
            <a:ext cx="10835640" cy="182971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FFFF"/>
                </a:solidFill>
                <a:latin typeface="Avenir Book"/>
                <a:cs typeface="Avenir Book"/>
              </a:rPr>
              <a:t>Questions?</a:t>
            </a:r>
            <a:endParaRPr lang="en-US" b="1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pic>
        <p:nvPicPr>
          <p:cNvPr id="9" name="Google Shape;67;p1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3236" y="2581289"/>
            <a:ext cx="3103417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1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19433" cy="1828800"/>
          </a:xfrm>
          <a:prstGeom prst="rect">
            <a:avLst/>
          </a:prstGeom>
          <a:solidFill>
            <a:srgbClr val="0054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0"/>
            <a:ext cx="10967861" cy="182520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latin typeface="Avenir Book"/>
                <a:cs typeface="Avenir Book"/>
              </a:rPr>
              <a:t>About the Cañada College Dream Center</a:t>
            </a:r>
            <a:endParaRPr lang="en-US" b="1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697585" y="2164450"/>
            <a:ext cx="9265665" cy="4471659"/>
          </a:xfrm>
        </p:spPr>
        <p:txBody>
          <a:bodyPr>
            <a:noAutofit/>
          </a:bodyPr>
          <a:lstStyle/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atin typeface="Avenir Book"/>
                <a:cs typeface="Avenir Book"/>
              </a:rPr>
              <a:t>The Cañada College DREAM Center is a resource center &amp; safe space for undocumented students, community members &amp; allies.</a:t>
            </a:r>
            <a:endParaRPr lang="en-US" dirty="0">
              <a:solidFill>
                <a:srgbClr val="7F7F7F"/>
              </a:solidFill>
              <a:latin typeface="Avenir Book"/>
              <a:cs typeface="Avenir Book"/>
            </a:endParaRPr>
          </a:p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 smtClean="0">
                <a:latin typeface="Avenir Book"/>
                <a:cs typeface="Avenir Book"/>
              </a:rPr>
              <a:t>Services include: 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venir Book"/>
                <a:cs typeface="Avenir Book"/>
              </a:rPr>
              <a:t>Free legal consultations 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venir Book"/>
                <a:cs typeface="Avenir Book"/>
              </a:rPr>
              <a:t>Access to college and community resources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venir Book"/>
                <a:cs typeface="Avenir Book"/>
              </a:rPr>
              <a:t>Free Printing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venir Book"/>
                <a:cs typeface="Avenir Book"/>
              </a:rPr>
              <a:t>Confidential conversations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venir Book"/>
                <a:cs typeface="Avenir Book"/>
              </a:rPr>
              <a:t>Assistance with AB 540, DREAM Act, DACA &amp; </a:t>
            </a:r>
            <a:br>
              <a:rPr lang="en-US" sz="2000" dirty="0" smtClean="0">
                <a:latin typeface="Avenir Book"/>
                <a:cs typeface="Avenir Book"/>
              </a:rPr>
            </a:br>
            <a:r>
              <a:rPr lang="en-US" sz="2000" dirty="0" smtClean="0">
                <a:latin typeface="Avenir Book"/>
                <a:cs typeface="Avenir Book"/>
              </a:rPr>
              <a:t>scholarship applications</a:t>
            </a:r>
            <a:endParaRPr lang="en-US" sz="2000" dirty="0" smtClean="0">
              <a:solidFill>
                <a:srgbClr val="7F7F7F"/>
              </a:solidFill>
            </a:endParaRPr>
          </a:p>
        </p:txBody>
      </p:sp>
      <p:pic>
        <p:nvPicPr>
          <p:cNvPr id="8" name="Google Shape;184;p26"/>
          <p:cNvPicPr preferRelativeResize="0"/>
          <p:nvPr/>
        </p:nvPicPr>
        <p:blipFill rotWithShape="1">
          <a:blip r:embed="rId4">
            <a:alphaModFix/>
          </a:blip>
          <a:srcRect t="11150" r="53680"/>
          <a:stretch/>
        </p:blipFill>
        <p:spPr>
          <a:xfrm>
            <a:off x="685799" y="2287364"/>
            <a:ext cx="1493175" cy="35888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893" y="5833310"/>
            <a:ext cx="1371600" cy="6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219433" cy="1828800"/>
          </a:xfrm>
          <a:prstGeom prst="rect">
            <a:avLst/>
          </a:prstGeom>
          <a:solidFill>
            <a:srgbClr val="0054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4" y="0"/>
            <a:ext cx="10972800" cy="1825077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FFFF"/>
                </a:solidFill>
                <a:latin typeface="Avenir Book"/>
                <a:cs typeface="Avenir Book"/>
              </a:rPr>
              <a:t>The Request &amp; Current Staffing</a:t>
            </a:r>
            <a:endParaRPr lang="en-US" b="1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91423" y="2727705"/>
            <a:ext cx="5436023" cy="3171064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latin typeface="Avenir Book"/>
                <a:cs typeface="Avenir Book"/>
              </a:rPr>
              <a:t>The Request</a:t>
            </a:r>
          </a:p>
          <a:p>
            <a:pPr marL="914400"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000" dirty="0" smtClean="0">
                <a:latin typeface="Avenir Book"/>
                <a:cs typeface="Avenir Book"/>
              </a:rPr>
              <a:t>1.0 FTE Program Services Coordinator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latin typeface="Avenir Book"/>
                <a:cs typeface="Avenir Book"/>
              </a:rPr>
              <a:t>Current Staffing</a:t>
            </a:r>
            <a:endParaRPr lang="en-US" b="1" dirty="0">
              <a:latin typeface="Avenir Book"/>
              <a:cs typeface="Avenir Book"/>
            </a:endParaRPr>
          </a:p>
          <a:p>
            <a:pPr marL="914400"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latin typeface="Avenir Book"/>
                <a:cs typeface="Avenir Book"/>
              </a:rPr>
              <a:t>Currently, there is a 0.48 FTE Short Term Staff Assistant</a:t>
            </a:r>
            <a:endParaRPr lang="en-US" sz="2000" dirty="0" smtClean="0">
              <a:solidFill>
                <a:srgbClr val="7F7F7F"/>
              </a:solidFill>
            </a:endParaRPr>
          </a:p>
          <a:p>
            <a:pPr lvl="2">
              <a:lnSpc>
                <a:spcPct val="120000"/>
              </a:lnSpc>
            </a:pPr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893" y="5833310"/>
            <a:ext cx="1371600" cy="616054"/>
          </a:xfrm>
          <a:prstGeom prst="rect">
            <a:avLst/>
          </a:prstGeom>
        </p:spPr>
      </p:pic>
      <p:pic>
        <p:nvPicPr>
          <p:cNvPr id="10" name="Google Shape;176;p25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10471" t="2817" r="14390" b="8293"/>
          <a:stretch/>
        </p:blipFill>
        <p:spPr>
          <a:xfrm>
            <a:off x="7269482" y="2555659"/>
            <a:ext cx="4340624" cy="2783271"/>
          </a:xfrm>
          <a:prstGeom prst="rect">
            <a:avLst/>
          </a:prstGeom>
          <a:noFill/>
          <a:ln w="28575">
            <a:solidFill>
              <a:srgbClr val="005423"/>
            </a:solidFill>
          </a:ln>
        </p:spPr>
      </p:pic>
    </p:spTree>
    <p:extLst>
      <p:ext uri="{BB962C8B-B14F-4D97-AF65-F5344CB8AC3E}">
        <p14:creationId xmlns:p14="http://schemas.microsoft.com/office/powerpoint/2010/main" val="234307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219433" cy="1828800"/>
          </a:xfrm>
          <a:prstGeom prst="rect">
            <a:avLst/>
          </a:prstGeom>
          <a:solidFill>
            <a:srgbClr val="0054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4" y="0"/>
            <a:ext cx="10835640" cy="1816056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FFFF"/>
                </a:solidFill>
                <a:latin typeface="Avenir Book"/>
                <a:cs typeface="Avenir Book"/>
              </a:rPr>
              <a:t>2017 </a:t>
            </a:r>
            <a:r>
              <a:rPr lang="mr-IN" b="1" dirty="0" smtClean="0">
                <a:solidFill>
                  <a:srgbClr val="FFFFFF"/>
                </a:solidFill>
                <a:latin typeface="Avenir Book"/>
                <a:cs typeface="Avenir Book"/>
              </a:rPr>
              <a:t>–</a:t>
            </a:r>
            <a:r>
              <a:rPr lang="en-US" b="1" dirty="0" smtClean="0">
                <a:solidFill>
                  <a:srgbClr val="FFFFFF"/>
                </a:solidFill>
                <a:latin typeface="Avenir Book"/>
                <a:cs typeface="Avenir Book"/>
              </a:rPr>
              <a:t> 2019 Equity Goals</a:t>
            </a:r>
            <a:endParaRPr lang="en-US" b="1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6" y="2181523"/>
            <a:ext cx="9778847" cy="4676477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200" b="1" dirty="0" smtClean="0">
                <a:latin typeface="Avenir Book"/>
                <a:cs typeface="Avenir Book"/>
              </a:rPr>
              <a:t>1. ACCESS: </a:t>
            </a:r>
            <a:r>
              <a:rPr lang="en-US" sz="2200" dirty="0" smtClean="0">
                <a:latin typeface="Avenir Book"/>
                <a:cs typeface="Avenir Book"/>
              </a:rPr>
              <a:t>Increase full-time enrollments of new and continuing students from low-socio-economic backgrounds, in particular students coming to the college from North Fair Oaks and East Palo Alto</a:t>
            </a:r>
            <a:endParaRPr lang="en-US" sz="2200" dirty="0">
              <a:latin typeface="Avenir Book"/>
              <a:cs typeface="Avenir Book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200" b="1" dirty="0" smtClean="0">
                <a:latin typeface="Avenir Book"/>
                <a:cs typeface="Avenir Book"/>
              </a:rPr>
              <a:t>4. PERSISTENCE</a:t>
            </a:r>
            <a:r>
              <a:rPr lang="en-US" sz="2200" dirty="0" smtClean="0">
                <a:latin typeface="Avenir Book"/>
                <a:cs typeface="Avenir Book"/>
              </a:rPr>
              <a:t>: Over the next two years, increase fall-to-spring persistence rates for disproportionately impacted students with a particular focus on African American and Latino/Hispanic students</a:t>
            </a:r>
            <a:endParaRPr lang="en-US" sz="2200" dirty="0">
              <a:latin typeface="Avenir Book"/>
              <a:cs typeface="Avenir Book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200" b="1" dirty="0" smtClean="0">
                <a:latin typeface="Avenir Book"/>
                <a:cs typeface="Avenir Book"/>
              </a:rPr>
              <a:t>5. COMPLETION RATE:</a:t>
            </a:r>
            <a:r>
              <a:rPr lang="en-US" sz="2200" dirty="0" smtClean="0">
                <a:latin typeface="Avenir Book"/>
                <a:cs typeface="Avenir Book"/>
              </a:rPr>
              <a:t> Increase percentage of students who complete their educational goal (certificate, degree, and/or transfer) from 47.6% to 52.6%, with a focus on goal completion by underprepared students</a:t>
            </a:r>
            <a:endParaRPr lang="en-US" sz="2200" dirty="0">
              <a:latin typeface="Avenir Book"/>
              <a:cs typeface="Avenir Boo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893" y="5833310"/>
            <a:ext cx="1371600" cy="6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219433" cy="1828800"/>
          </a:xfrm>
          <a:prstGeom prst="rect">
            <a:avLst/>
          </a:prstGeom>
          <a:solidFill>
            <a:srgbClr val="0054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4" y="0"/>
            <a:ext cx="10828096" cy="182971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FFFF"/>
                </a:solidFill>
                <a:latin typeface="Avenir Book"/>
                <a:cs typeface="Avenir Book"/>
              </a:rPr>
              <a:t>Dream Center Duties</a:t>
            </a:r>
            <a:endParaRPr lang="en-US" b="1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5" y="2178110"/>
            <a:ext cx="10748472" cy="423472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rgbClr val="843C0C"/>
                </a:solidFill>
                <a:latin typeface="Avenir Book"/>
                <a:cs typeface="Avenir Book"/>
              </a:rPr>
              <a:t>The support the increased demand for services to our Dreamers, the PSC will</a:t>
            </a:r>
            <a:r>
              <a:rPr lang="en-US" sz="2400" b="1" dirty="0" smtClean="0">
                <a:solidFill>
                  <a:srgbClr val="843C0C"/>
                </a:solidFill>
                <a:latin typeface="Avenir Book"/>
                <a:cs typeface="Avenir Book"/>
              </a:rPr>
              <a:t>:</a:t>
            </a:r>
            <a:r>
              <a:rPr lang="en-US" sz="2400" b="1" dirty="0">
                <a:solidFill>
                  <a:srgbClr val="843C0C"/>
                </a:solidFill>
                <a:latin typeface="Avenir Book"/>
                <a:cs typeface="Avenir Book"/>
              </a:rPr>
              <a:t> 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latin typeface="Avenir Book"/>
                <a:cs typeface="Avenir Book"/>
              </a:rPr>
              <a:t>Provide culturally relevant and equity-minded student support services to AB540, undocumented, </a:t>
            </a:r>
            <a:r>
              <a:rPr lang="en-US" sz="2400" dirty="0" smtClean="0">
                <a:latin typeface="Avenir Book"/>
                <a:cs typeface="Avenir Book"/>
              </a:rPr>
              <a:t>&amp; </a:t>
            </a:r>
            <a:r>
              <a:rPr lang="en-US" sz="2400" dirty="0" err="1" smtClean="0">
                <a:latin typeface="Avenir Book"/>
                <a:cs typeface="Avenir Book"/>
              </a:rPr>
              <a:t>DACAmented</a:t>
            </a:r>
            <a:r>
              <a:rPr lang="en-US" sz="2400" dirty="0" smtClean="0">
                <a:latin typeface="Avenir Book"/>
                <a:cs typeface="Avenir Book"/>
              </a:rPr>
              <a:t> </a:t>
            </a:r>
            <a:r>
              <a:rPr lang="en-US" sz="2400" dirty="0">
                <a:latin typeface="Avenir Book"/>
                <a:cs typeface="Avenir Book"/>
              </a:rPr>
              <a:t>students and community members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latin typeface="Avenir Book"/>
                <a:cs typeface="Avenir Book"/>
              </a:rPr>
              <a:t>Deliver culturally relevant trainings to create a climate of understanding throughout campus regarding the undocumented community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latin typeface="Avenir Book"/>
                <a:cs typeface="Avenir Book"/>
              </a:rPr>
              <a:t>Partner with the Financial Aid </a:t>
            </a:r>
            <a:r>
              <a:rPr lang="en-US" sz="2400" dirty="0" smtClean="0">
                <a:latin typeface="Avenir Book"/>
                <a:cs typeface="Avenir Book"/>
              </a:rPr>
              <a:t>Office, Admissions and Records and Outreach </a:t>
            </a:r>
            <a:r>
              <a:rPr lang="en-US" sz="2400" dirty="0">
                <a:latin typeface="Avenir Book"/>
                <a:cs typeface="Avenir Book"/>
              </a:rPr>
              <a:t>to promote awareness and enrollment of state-level financial aid </a:t>
            </a:r>
            <a:r>
              <a:rPr lang="en-US" sz="2400" dirty="0" smtClean="0">
                <a:latin typeface="Avenir Book"/>
                <a:cs typeface="Avenir Book"/>
              </a:rPr>
              <a:t/>
            </a:r>
            <a:br>
              <a:rPr lang="en-US" sz="2400" dirty="0" smtClean="0">
                <a:latin typeface="Avenir Book"/>
                <a:cs typeface="Avenir Book"/>
              </a:rPr>
            </a:br>
            <a:r>
              <a:rPr lang="en-US" sz="2400" dirty="0" smtClean="0">
                <a:latin typeface="Avenir Book"/>
                <a:cs typeface="Avenir Book"/>
              </a:rPr>
              <a:t>options </a:t>
            </a:r>
            <a:r>
              <a:rPr lang="en-US" sz="2400" dirty="0">
                <a:latin typeface="Avenir Book"/>
                <a:cs typeface="Avenir Book"/>
              </a:rPr>
              <a:t>for Dreamer </a:t>
            </a:r>
            <a:r>
              <a:rPr lang="en-US" sz="2400" dirty="0" smtClean="0">
                <a:latin typeface="Avenir Book"/>
                <a:cs typeface="Avenir Book"/>
              </a:rPr>
              <a:t>students</a:t>
            </a:r>
            <a:endParaRPr lang="en-US" sz="2400" dirty="0">
              <a:latin typeface="Avenir Book"/>
              <a:cs typeface="Avenir Boo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893" y="5833310"/>
            <a:ext cx="1371600" cy="6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0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219433" cy="1828800"/>
          </a:xfrm>
          <a:prstGeom prst="rect">
            <a:avLst/>
          </a:prstGeom>
          <a:solidFill>
            <a:srgbClr val="0054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4" y="0"/>
            <a:ext cx="10835640" cy="182520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FFFF"/>
                </a:solidFill>
                <a:latin typeface="Avenir Book"/>
                <a:cs typeface="Avenir Book"/>
              </a:rPr>
              <a:t>Dream Center Duties (continued)</a:t>
            </a:r>
            <a:endParaRPr lang="en-US" b="1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6" y="2164455"/>
            <a:ext cx="10857186" cy="4260173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>
                <a:latin typeface="Avenir Book"/>
                <a:cs typeface="Avenir Book"/>
              </a:rPr>
              <a:t>Increase </a:t>
            </a:r>
            <a:r>
              <a:rPr lang="en-US" sz="2200" dirty="0">
                <a:latin typeface="Avenir Book"/>
                <a:cs typeface="Avenir Book"/>
              </a:rPr>
              <a:t>enrollment of AB540 students through partnerships with High Schools and Adult Schools </a:t>
            </a:r>
            <a:r>
              <a:rPr lang="en-US" sz="1800" dirty="0">
                <a:solidFill>
                  <a:srgbClr val="7F7F7F"/>
                </a:solidFill>
                <a:latin typeface="Avenir Book"/>
                <a:cs typeface="Avenir Book"/>
              </a:rPr>
              <a:t>(including increasing access and transfer under SB 68/ expanded AB540)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latin typeface="Avenir Book"/>
                <a:cs typeface="Avenir Book"/>
              </a:rPr>
              <a:t>Provide up-to-date information and regular communication with undocumented community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latin typeface="Avenir Book"/>
                <a:cs typeface="Avenir Book"/>
              </a:rPr>
              <a:t>Establishing strong campus and district-wide connections through the Dream Center Task Force and the SMCCCD Dream Centers Task Force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latin typeface="Avenir Book"/>
                <a:cs typeface="Avenir Book"/>
              </a:rPr>
              <a:t>Create/Upkeep a network of undocumented community </a:t>
            </a:r>
            <a:r>
              <a:rPr lang="en-US" sz="2200" dirty="0" smtClean="0">
                <a:latin typeface="Avenir Book"/>
                <a:cs typeface="Avenir Book"/>
              </a:rPr>
              <a:t>support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latin typeface="Avenir Book"/>
                <a:cs typeface="Avenir Book"/>
              </a:rPr>
              <a:t>Connect students to SparkPoint services including financial coaching, </a:t>
            </a:r>
            <a:r>
              <a:rPr lang="en-US" sz="2200" dirty="0" smtClean="0">
                <a:latin typeface="Avenir Book"/>
                <a:cs typeface="Avenir Book"/>
              </a:rPr>
              <a:t/>
            </a:r>
            <a:br>
              <a:rPr lang="en-US" sz="2200" dirty="0" smtClean="0">
                <a:latin typeface="Avenir Book"/>
                <a:cs typeface="Avenir Book"/>
              </a:rPr>
            </a:br>
            <a:r>
              <a:rPr lang="en-US" sz="2200" dirty="0" smtClean="0">
                <a:latin typeface="Avenir Book"/>
                <a:cs typeface="Avenir Book"/>
              </a:rPr>
              <a:t>healthy </a:t>
            </a:r>
            <a:r>
              <a:rPr lang="en-US" sz="2200" dirty="0">
                <a:latin typeface="Avenir Book"/>
                <a:cs typeface="Avenir Book"/>
              </a:rPr>
              <a:t>and nutritious food and access to the free Legal Clinic</a:t>
            </a:r>
            <a:r>
              <a:rPr lang="en-US" sz="2200" dirty="0" smtClean="0">
                <a:latin typeface="Avenir Book"/>
                <a:cs typeface="Avenir Book"/>
              </a:rPr>
              <a:t>.</a:t>
            </a:r>
            <a:endParaRPr lang="en-US" sz="2200" dirty="0">
              <a:latin typeface="Avenir Book"/>
              <a:cs typeface="Avenir Boo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893" y="5833310"/>
            <a:ext cx="1371600" cy="6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219433" cy="1828800"/>
          </a:xfrm>
          <a:prstGeom prst="rect">
            <a:avLst/>
          </a:prstGeom>
          <a:solidFill>
            <a:srgbClr val="0054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4" y="0"/>
            <a:ext cx="10835640" cy="182971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FFFF"/>
                </a:solidFill>
                <a:latin typeface="Avenir Book"/>
                <a:cs typeface="Avenir Book"/>
              </a:rPr>
              <a:t>On a Larger Scale</a:t>
            </a:r>
            <a:r>
              <a:rPr lang="mr-IN" b="1" dirty="0" smtClean="0">
                <a:solidFill>
                  <a:srgbClr val="FFFFFF"/>
                </a:solidFill>
                <a:latin typeface="Avenir Book"/>
                <a:cs typeface="Avenir Book"/>
              </a:rPr>
              <a:t>…</a:t>
            </a:r>
            <a:endParaRPr lang="en-US" b="1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6" y="2219073"/>
            <a:ext cx="8770702" cy="4260173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California (as a state) has the greatest number of undocumented individuals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San Mateo County is one of the counties with the highest immigrant populations (estimated 50,000 </a:t>
            </a:r>
            <a:r>
              <a:rPr lang="mr-IN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–</a:t>
            </a: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 70,000)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With the increasingly diversified population, it’s not just a Latino/a problem.  </a:t>
            </a:r>
            <a:endParaRPr lang="en-US" sz="1800" dirty="0" smtClean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893" y="5833310"/>
            <a:ext cx="1371600" cy="6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5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219433" cy="1828800"/>
          </a:xfrm>
          <a:prstGeom prst="rect">
            <a:avLst/>
          </a:prstGeom>
          <a:solidFill>
            <a:srgbClr val="0054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4" y="0"/>
            <a:ext cx="10835640" cy="182971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FFFF"/>
                </a:solidFill>
                <a:latin typeface="Avenir Book"/>
                <a:cs typeface="Avenir Book"/>
              </a:rPr>
              <a:t>AB 540/DACA Student Profile</a:t>
            </a:r>
            <a:endParaRPr lang="en-US" b="1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5" y="2219073"/>
            <a:ext cx="6678781" cy="4260173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venir Book"/>
                <a:cs typeface="Avenir Book"/>
              </a:rPr>
              <a:t>265 enrolled in Fall 2017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venir Book"/>
                <a:cs typeface="Avenir Book"/>
              </a:rPr>
              <a:t>232 enrolled in Spring 2018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venir Book"/>
                <a:cs typeface="Avenir Book"/>
              </a:rPr>
              <a:t>Many more are part of mixed status families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venir Book"/>
                <a:cs typeface="Avenir Book"/>
              </a:rPr>
              <a:t>80.2% Hispanic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venir Book"/>
                <a:cs typeface="Avenir Book"/>
              </a:rPr>
              <a:t>60% intend to transfer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venir Book"/>
                <a:cs typeface="Avenir Book"/>
              </a:rPr>
              <a:t>Equity gaps identified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7F7F7F"/>
                </a:solidFill>
                <a:latin typeface="Avenir Book"/>
                <a:cs typeface="Avenir Book"/>
              </a:rPr>
              <a:t>Student </a:t>
            </a:r>
            <a:r>
              <a:rPr lang="en-US" sz="1800" b="1" dirty="0" smtClean="0">
                <a:solidFill>
                  <a:srgbClr val="7F7F7F"/>
                </a:solidFill>
                <a:latin typeface="Avenir Book"/>
                <a:cs typeface="Avenir Book"/>
              </a:rPr>
              <a:t>Success</a:t>
            </a:r>
            <a:r>
              <a:rPr lang="en-US" sz="1800" dirty="0" smtClean="0">
                <a:solidFill>
                  <a:srgbClr val="7F7F7F"/>
                </a:solidFill>
                <a:latin typeface="Avenir Book"/>
                <a:cs typeface="Avenir Book"/>
              </a:rPr>
              <a:t> (College / AB540) = 70.2% / 64.5%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 smtClean="0">
                <a:solidFill>
                  <a:srgbClr val="7F7F7F"/>
                </a:solidFill>
                <a:latin typeface="Avenir Book"/>
                <a:cs typeface="Avenir Book"/>
              </a:rPr>
              <a:t>Student </a:t>
            </a:r>
            <a:r>
              <a:rPr lang="en-US" sz="1800" b="1" dirty="0" smtClean="0">
                <a:solidFill>
                  <a:srgbClr val="7F7F7F"/>
                </a:solidFill>
                <a:latin typeface="Avenir Book"/>
                <a:cs typeface="Avenir Book"/>
              </a:rPr>
              <a:t>Retention</a:t>
            </a:r>
            <a:r>
              <a:rPr lang="en-US" sz="1800" dirty="0" smtClean="0">
                <a:solidFill>
                  <a:srgbClr val="7F7F7F"/>
                </a:solidFill>
                <a:latin typeface="Avenir Book"/>
                <a:cs typeface="Avenir Book"/>
              </a:rPr>
              <a:t> (College/AB540) = 80.3%/ 83.6%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893" y="5833310"/>
            <a:ext cx="1371600" cy="6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6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219433" cy="1828800"/>
          </a:xfrm>
          <a:prstGeom prst="rect">
            <a:avLst/>
          </a:prstGeom>
          <a:solidFill>
            <a:srgbClr val="0054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4" y="0"/>
            <a:ext cx="10972800" cy="1825077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FFFF"/>
                </a:solidFill>
                <a:latin typeface="Avenir Book"/>
                <a:cs typeface="Avenir Book"/>
              </a:rPr>
              <a:t>Why do we need a 1.0FTE PSC</a:t>
            </a:r>
            <a:endParaRPr lang="en-US" b="1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6" y="2191764"/>
            <a:ext cx="10297801" cy="4260173"/>
          </a:xfrm>
        </p:spPr>
        <p:txBody>
          <a:bodyPr>
            <a:normAutofit fontScale="92500"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>
                <a:latin typeface="Avenir Book"/>
                <a:cs typeface="Avenir Book"/>
              </a:rPr>
              <a:t>18 hours a week is not enough </a:t>
            </a:r>
            <a:r>
              <a:rPr lang="en-US" dirty="0" smtClean="0">
                <a:latin typeface="Avenir Book"/>
                <a:cs typeface="Avenir Book"/>
              </a:rPr>
              <a:t>for the current staff assistant to meet </a:t>
            </a:r>
            <a:r>
              <a:rPr lang="en-US" dirty="0">
                <a:latin typeface="Avenir Book"/>
                <a:cs typeface="Avenir Book"/>
              </a:rPr>
              <a:t>the growing needs of our </a:t>
            </a:r>
            <a:r>
              <a:rPr lang="en-US" dirty="0" smtClean="0">
                <a:latin typeface="Avenir Book"/>
                <a:cs typeface="Avenir Book"/>
              </a:rPr>
              <a:t>Dream Center student population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Avenir Book"/>
                <a:cs typeface="Avenir Book"/>
              </a:rPr>
              <a:t>The developing coordination needs are </a:t>
            </a:r>
            <a:r>
              <a:rPr lang="en-US" b="1" dirty="0" smtClean="0">
                <a:latin typeface="Avenir Book"/>
                <a:cs typeface="Avenir Book"/>
              </a:rPr>
              <a:t>aligned with PSC classification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>
                <a:latin typeface="Avenir Book"/>
                <a:cs typeface="Avenir Book"/>
              </a:rPr>
              <a:t>Alignment with our sister colleges’ </a:t>
            </a:r>
            <a:r>
              <a:rPr lang="en-US" dirty="0" smtClean="0">
                <a:latin typeface="Avenir Book"/>
                <a:cs typeface="Avenir Book"/>
              </a:rPr>
              <a:t>Dream Center staffing </a:t>
            </a:r>
            <a:br>
              <a:rPr lang="en-US" dirty="0" smtClean="0">
                <a:latin typeface="Avenir Book"/>
                <a:cs typeface="Avenir Book"/>
              </a:rPr>
            </a:br>
            <a:r>
              <a:rPr lang="en-US" sz="1700" dirty="0" smtClean="0">
                <a:solidFill>
                  <a:srgbClr val="7F7F7F"/>
                </a:solidFill>
                <a:latin typeface="Avenir Book"/>
                <a:cs typeface="Avenir Book"/>
              </a:rPr>
              <a:t>(SKY = 1.0 FTE Fund 1 PSC) (CSM = 1.0 FTE </a:t>
            </a:r>
            <a:r>
              <a:rPr lang="en-US" sz="1700" dirty="0" err="1" smtClean="0">
                <a:solidFill>
                  <a:srgbClr val="7F7F7F"/>
                </a:solidFill>
                <a:latin typeface="Avenir Book"/>
                <a:cs typeface="Avenir Book"/>
              </a:rPr>
              <a:t>Innov</a:t>
            </a:r>
            <a:r>
              <a:rPr lang="en-US" sz="1700" dirty="0" smtClean="0">
                <a:solidFill>
                  <a:srgbClr val="7F7F7F"/>
                </a:solidFill>
                <a:latin typeface="Avenir Book"/>
                <a:cs typeface="Avenir Book"/>
              </a:rPr>
              <a:t>. Funded Retention Specialist + additional support by Multi-cultural Center Fund 1 PSC)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>
                <a:latin typeface="Avenir Book"/>
                <a:cs typeface="Avenir Book"/>
              </a:rPr>
              <a:t>Staff Turnover </a:t>
            </a:r>
            <a:r>
              <a:rPr lang="en-US" dirty="0" smtClean="0">
                <a:latin typeface="Avenir Book"/>
                <a:cs typeface="Avenir Book"/>
              </a:rPr>
              <a:t>- With a short-term .48 FTE position, staff will leave for other permanent opportunities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Avenir Book"/>
                <a:cs typeface="Avenir Book"/>
              </a:rPr>
              <a:t>Students are asking for a safe and supportive space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solidFill>
                <a:srgbClr val="7F7F7F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>
              <a:solidFill>
                <a:srgbClr val="7F7F7F"/>
              </a:solidFill>
            </a:endParaRPr>
          </a:p>
          <a:p>
            <a:pPr lvl="2">
              <a:lnSpc>
                <a:spcPct val="120000"/>
              </a:lnSpc>
            </a:pPr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893" y="5833310"/>
            <a:ext cx="1371600" cy="6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8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8002</TotalTime>
  <Words>997</Words>
  <Application>Microsoft Office PowerPoint</Application>
  <PresentationFormat>Widescreen</PresentationFormat>
  <Paragraphs>235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明朝</vt:lpstr>
      <vt:lpstr>Arial</vt:lpstr>
      <vt:lpstr>Avenir Book</vt:lpstr>
      <vt:lpstr>Calibri</vt:lpstr>
      <vt:lpstr>Calibri Light</vt:lpstr>
      <vt:lpstr>Open Sans</vt:lpstr>
      <vt:lpstr>Raleway</vt:lpstr>
      <vt:lpstr>Times New Roman</vt:lpstr>
      <vt:lpstr>Office Theme</vt:lpstr>
      <vt:lpstr>PowerPoint Presentation</vt:lpstr>
      <vt:lpstr>About the Cañada College Dream Center</vt:lpstr>
      <vt:lpstr>The Request &amp; Current Staffing</vt:lpstr>
      <vt:lpstr>2017 – 2019 Equity Goals</vt:lpstr>
      <vt:lpstr>Dream Center Duties</vt:lpstr>
      <vt:lpstr>Dream Center Duties (continued)</vt:lpstr>
      <vt:lpstr>On a Larger Scale…</vt:lpstr>
      <vt:lpstr>AB 540/DACA Student Profile</vt:lpstr>
      <vt:lpstr>Why do we need a 1.0FTE PSC</vt:lpstr>
      <vt:lpstr>A Sense of Urgency</vt:lpstr>
      <vt:lpstr>Supports Mission &amp; Strategic Goals</vt:lpstr>
      <vt:lpstr>College DREAMers Taskforce</vt:lpstr>
      <vt:lpstr>District DREAM Taskforce</vt:lpstr>
      <vt:lpstr>Outcomes</vt:lpstr>
      <vt:lpstr>If This Position is Not Funded…</vt:lpstr>
      <vt:lpstr>Questions?</vt:lpstr>
    </vt:vector>
  </TitlesOfParts>
  <Company>SMCCD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Megan</dc:creator>
  <cp:lastModifiedBy>Bucton, Barbara</cp:lastModifiedBy>
  <cp:revision>322</cp:revision>
  <cp:lastPrinted>2018-10-26T06:43:09Z</cp:lastPrinted>
  <dcterms:created xsi:type="dcterms:W3CDTF">2015-08-26T22:52:00Z</dcterms:created>
  <dcterms:modified xsi:type="dcterms:W3CDTF">2018-10-29T16:04:03Z</dcterms:modified>
</cp:coreProperties>
</file>