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59" r:id="rId5"/>
    <p:sldId id="282" r:id="rId6"/>
    <p:sldId id="290" r:id="rId7"/>
    <p:sldId id="283" r:id="rId8"/>
    <p:sldId id="284" r:id="rId9"/>
    <p:sldId id="289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Tutored Students by Major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DC-47E6-B9CC-A82271FB5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DC-47E6-B9CC-A82271FB5E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DC-47E6-B9CC-A82271FB5E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DC-47E6-B9CC-A82271FB5E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DC-47E6-B9CC-A82271FB5E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DC-47E6-B9CC-A82271FB5E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4DC-47E6-B9CC-A82271FB5E7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4DC-47E6-B9CC-A82271FB5E7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4DC-47E6-B9CC-A82271FB5E7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4DC-47E6-B9CC-A82271FB5E7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4DC-47E6-B9CC-A82271FB5E7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4DC-47E6-B9CC-A82271FB5E7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4DC-47E6-B9CC-A82271FB5E7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4DC-47E6-B9CC-A82271FB5E7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4DC-47E6-B9CC-A82271FB5E7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4DC-47E6-B9CC-A82271FB5E7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4DC-47E6-B9CC-A82271FB5E7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4DC-47E6-B9CC-A82271FB5E78}"/>
              </c:ext>
            </c:extLst>
          </c:dPt>
          <c:cat>
            <c:strRef>
              <c:f>Sheet1!$A$2:$A$19</c:f>
              <c:strCache>
                <c:ptCount val="18"/>
                <c:pt idx="0">
                  <c:v>Engineering</c:v>
                </c:pt>
                <c:pt idx="1">
                  <c:v>CIS</c:v>
                </c:pt>
                <c:pt idx="2">
                  <c:v>Business</c:v>
                </c:pt>
                <c:pt idx="3">
                  <c:v>IGETC1/C2</c:v>
                </c:pt>
                <c:pt idx="4">
                  <c:v>Biology</c:v>
                </c:pt>
                <c:pt idx="5">
                  <c:v>CSU GE Certification</c:v>
                </c:pt>
                <c:pt idx="6">
                  <c:v>Psychology</c:v>
                </c:pt>
                <c:pt idx="7">
                  <c:v>Middle College Student</c:v>
                </c:pt>
                <c:pt idx="8">
                  <c:v>Mathematics</c:v>
                </c:pt>
                <c:pt idx="9">
                  <c:v>Allied Health</c:v>
                </c:pt>
                <c:pt idx="10">
                  <c:v>Kinestology</c:v>
                </c:pt>
                <c:pt idx="11">
                  <c:v>Life Sciences</c:v>
                </c:pt>
                <c:pt idx="12">
                  <c:v>Undeclared Major AA/AS Degree</c:v>
                </c:pt>
                <c:pt idx="13">
                  <c:v>Chemistry</c:v>
                </c:pt>
                <c:pt idx="14">
                  <c:v>Economics</c:v>
                </c:pt>
                <c:pt idx="15">
                  <c:v>Medical</c:v>
                </c:pt>
                <c:pt idx="16">
                  <c:v>Physics</c:v>
                </c:pt>
                <c:pt idx="17">
                  <c:v>English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0.13876651982378854</c:v>
                </c:pt>
                <c:pt idx="1">
                  <c:v>0.1211453744493392</c:v>
                </c:pt>
                <c:pt idx="2">
                  <c:v>9.9118942731277526E-2</c:v>
                </c:pt>
                <c:pt idx="3">
                  <c:v>7.268722466960352E-2</c:v>
                </c:pt>
                <c:pt idx="4">
                  <c:v>6.8281938325991193E-2</c:v>
                </c:pt>
                <c:pt idx="5">
                  <c:v>5.7268722466960353E-2</c:v>
                </c:pt>
                <c:pt idx="6">
                  <c:v>4.185022026431718E-2</c:v>
                </c:pt>
                <c:pt idx="7">
                  <c:v>3.3039647577092511E-2</c:v>
                </c:pt>
                <c:pt idx="8">
                  <c:v>3.0837004405286344E-2</c:v>
                </c:pt>
                <c:pt idx="9">
                  <c:v>2.8634361233480177E-2</c:v>
                </c:pt>
                <c:pt idx="10">
                  <c:v>2.4229074889867842E-2</c:v>
                </c:pt>
                <c:pt idx="11">
                  <c:v>1.9823788546255508E-2</c:v>
                </c:pt>
                <c:pt idx="12">
                  <c:v>1.9823788546255508E-2</c:v>
                </c:pt>
                <c:pt idx="13">
                  <c:v>1.7621145374449341E-2</c:v>
                </c:pt>
                <c:pt idx="14">
                  <c:v>1.5418502202643172E-2</c:v>
                </c:pt>
                <c:pt idx="15">
                  <c:v>1.3215859030837005E-2</c:v>
                </c:pt>
                <c:pt idx="16">
                  <c:v>1.3215859030837005E-2</c:v>
                </c:pt>
                <c:pt idx="17">
                  <c:v>1.3215859030837005E-2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7-4E25-A4B7-4DCD06613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Grouped by Interest Area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73-43B8-A34A-69C54D329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73-43B8-A34A-69C54D3297E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Non-STEM Major</c:v>
                </c:pt>
                <c:pt idx="1">
                  <c:v>STEM Major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261</c:v>
                </c:pt>
                <c:pt idx="1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09-4CCF-9865-0CD3E32A0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Student </a:t>
            </a:r>
            <a:r>
              <a:rPr lang="en-US" sz="1800" dirty="0"/>
              <a:t>Success in STEM Classes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58399169953004E-2"/>
          <c:y val="0.1531062951496388"/>
          <c:w val="0.89227431998135909"/>
          <c:h val="0.6290540617407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'Reten&amp;Success of EPIC&amp;Drop-in'!$L$7</c:f>
              <c:strCache>
                <c:ptCount val="1"/>
                <c:pt idx="0">
                  <c:v>EPIC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3601340033500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FC-45ED-AB49-7E62836844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301507537688523E-2"/>
                  <c:y val="-3.8535645472061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FC-45ED-AB49-7E628368442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534896705751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FC-45ED-AB49-7E62836844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'Reten&amp;Success of EPIC&amp;Drop-in'!$J$8:$K$14</c:f>
              <c:multiLvlStrCache>
                <c:ptCount val="7"/>
                <c:lvl>
                  <c:pt idx="0">
                    <c:v>Fall 16</c:v>
                  </c:pt>
                  <c:pt idx="2">
                    <c:v>Spring 17</c:v>
                  </c:pt>
                  <c:pt idx="4">
                    <c:v>Fall 17</c:v>
                  </c:pt>
                  <c:pt idx="6">
                    <c:v>Spring 18</c:v>
                  </c:pt>
                </c:lvl>
                <c:lvl>
                  <c:pt idx="0">
                    <c:v>Year 1</c:v>
                  </c:pt>
                  <c:pt idx="4">
                    <c:v>Year 2</c:v>
                  </c:pt>
                </c:lvl>
              </c:multiLvlStrCache>
            </c:multiLvlStrRef>
          </c:cat>
          <c:val>
            <c:numRef>
              <c:f>'Reten&amp;Success of EPIC&amp;Drop-in'!$L$8:$L$14</c:f>
              <c:numCache>
                <c:formatCode>General</c:formatCode>
                <c:ptCount val="7"/>
                <c:pt idx="0" formatCode="0.0%">
                  <c:v>0.78259999999999996</c:v>
                </c:pt>
                <c:pt idx="2" formatCode="0.0%">
                  <c:v>0.81599999999999995</c:v>
                </c:pt>
                <c:pt idx="4" formatCode="0.0%">
                  <c:v>0.77859999999999996</c:v>
                </c:pt>
                <c:pt idx="6" formatCode="0.0%">
                  <c:v>0.73660000000000003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FC-45ED-AB49-7E628368442D}"/>
            </c:ext>
          </c:extLst>
        </c:ser>
        <c:ser>
          <c:idx val="1"/>
          <c:order val="1"/>
          <c:tx>
            <c:strRef>
              <c:f>'Reten&amp;Success of EPIC&amp;Drop-in'!$M$7</c:f>
              <c:strCache>
                <c:ptCount val="1"/>
                <c:pt idx="0">
                  <c:v>Drop-in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2333891680625349E-3"/>
                  <c:y val="-4.238921001926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FC-45ED-AB49-7E628368442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267448352875656E-2"/>
                  <c:y val="-3.853564547206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FC-45ED-AB49-7E62836844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'Reten&amp;Success of EPIC&amp;Drop-in'!$J$8:$K$14</c:f>
              <c:multiLvlStrCache>
                <c:ptCount val="7"/>
                <c:lvl>
                  <c:pt idx="0">
                    <c:v>Fall 16</c:v>
                  </c:pt>
                  <c:pt idx="2">
                    <c:v>Spring 17</c:v>
                  </c:pt>
                  <c:pt idx="4">
                    <c:v>Fall 17</c:v>
                  </c:pt>
                  <c:pt idx="6">
                    <c:v>Spring 18</c:v>
                  </c:pt>
                </c:lvl>
                <c:lvl>
                  <c:pt idx="0">
                    <c:v>Year 1</c:v>
                  </c:pt>
                  <c:pt idx="4">
                    <c:v>Year 2</c:v>
                  </c:pt>
                </c:lvl>
              </c:multiLvlStrCache>
            </c:multiLvlStrRef>
          </c:cat>
          <c:val>
            <c:numRef>
              <c:f>'Reten&amp;Success of EPIC&amp;Drop-in'!$M$8:$M$14</c:f>
              <c:numCache>
                <c:formatCode>General</c:formatCode>
                <c:ptCount val="7"/>
                <c:pt idx="2" formatCode="0.0%">
                  <c:v>0.82509999999999994</c:v>
                </c:pt>
                <c:pt idx="4" formatCode="0.0%">
                  <c:v>0.75490000000000002</c:v>
                </c:pt>
                <c:pt idx="6" formatCode="0.0%">
                  <c:v>0.76390000000000002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FC-45ED-AB49-7E628368442D}"/>
            </c:ext>
          </c:extLst>
        </c:ser>
        <c:ser>
          <c:idx val="2"/>
          <c:order val="2"/>
          <c:tx>
            <c:strRef>
              <c:f>'Reten&amp;Success of EPIC&amp;Drop-in'!$N$7</c:f>
              <c:strCache>
                <c:ptCount val="1"/>
                <c:pt idx="0">
                  <c:v>College-wide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690117252931323E-2"/>
                  <c:y val="-4.1279669762641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FFC-45ED-AB49-7E62836844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30150753768844E-2"/>
                  <c:y val="-3.53239336176277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FFC-45ED-AB49-7E628368442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867113344500279E-2"/>
                  <c:y val="-2.312138728323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FFC-45ED-AB49-7E62836844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'Reten&amp;Success of EPIC&amp;Drop-in'!$J$8:$K$14</c:f>
              <c:multiLvlStrCache>
                <c:ptCount val="7"/>
                <c:lvl>
                  <c:pt idx="0">
                    <c:v>Fall 16</c:v>
                  </c:pt>
                  <c:pt idx="2">
                    <c:v>Spring 17</c:v>
                  </c:pt>
                  <c:pt idx="4">
                    <c:v>Fall 17</c:v>
                  </c:pt>
                  <c:pt idx="6">
                    <c:v>Spring 18</c:v>
                  </c:pt>
                </c:lvl>
                <c:lvl>
                  <c:pt idx="0">
                    <c:v>Year 1</c:v>
                  </c:pt>
                  <c:pt idx="4">
                    <c:v>Year 2</c:v>
                  </c:pt>
                </c:lvl>
              </c:multiLvlStrCache>
            </c:multiLvlStrRef>
          </c:cat>
          <c:val>
            <c:numRef>
              <c:f>'Reten&amp;Success of EPIC&amp;Drop-in'!$N$8:$N$14</c:f>
              <c:numCache>
                <c:formatCode>General</c:formatCode>
                <c:ptCount val="7"/>
                <c:pt idx="0" formatCode="0.0%">
                  <c:v>0.68700000000000006</c:v>
                </c:pt>
                <c:pt idx="2" formatCode="0.0%">
                  <c:v>0.69930000000000003</c:v>
                </c:pt>
                <c:pt idx="4" formatCode="0.0%">
                  <c:v>0.69810000000000005</c:v>
                </c:pt>
                <c:pt idx="6" formatCode="0.0%">
                  <c:v>0.70720000000000005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FFC-45ED-AB49-7E6283684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802352"/>
        <c:axId val="227802912"/>
      </c:barChart>
      <c:catAx>
        <c:axId val="22780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02912"/>
        <c:crosses val="autoZero"/>
        <c:auto val="1"/>
        <c:lblAlgn val="ctr"/>
        <c:lblOffset val="100"/>
        <c:noMultiLvlLbl val="0"/>
      </c:catAx>
      <c:valAx>
        <c:axId val="2278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0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Student Success Rates in MATH 225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EPIC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First-Generation Students</c:v>
                </c:pt>
                <c:pt idx="1">
                  <c:v>Minority Students</c:v>
                </c:pt>
                <c:pt idx="2">
                  <c:v>Female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40.6</c:v>
                </c:pt>
                <c:pt idx="1">
                  <c:v>50</c:v>
                </c:pt>
                <c:pt idx="2">
                  <c:v>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09-4FAC-81AC-37CFACE94D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EPIC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First-Generation Students</c:v>
                </c:pt>
                <c:pt idx="1">
                  <c:v>Minority Students</c:v>
                </c:pt>
                <c:pt idx="2">
                  <c:v>Female Students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76.5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09-4FAC-81AC-37CFACE94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223584"/>
        <c:axId val="234224144"/>
      </c:barChart>
      <c:catAx>
        <c:axId val="2342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24144"/>
        <c:crosses val="autoZero"/>
        <c:auto val="1"/>
        <c:lblAlgn val="ctr"/>
        <c:lblOffset val="100"/>
        <c:noMultiLvlLbl val="0"/>
      </c:catAx>
      <c:valAx>
        <c:axId val="2342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C94A-04A7-4A6F-B56F-B7AC623D913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3885380">
            <a:off x="2790214" y="1080125"/>
            <a:ext cx="4786120" cy="4163542"/>
          </a:xfrm>
          <a:prstGeom prst="rtTriangle">
            <a:avLst/>
          </a:prstGeom>
          <a:solidFill>
            <a:srgbClr val="20542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80605">
            <a:off x="2176351" y="213977"/>
            <a:ext cx="3979147" cy="7868047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3661003" flipH="1" flipV="1">
            <a:off x="9703271" y="1017781"/>
            <a:ext cx="5064079" cy="4692751"/>
          </a:xfrm>
          <a:prstGeom prst="rtTriangle">
            <a:avLst/>
          </a:prstGeom>
          <a:solidFill>
            <a:srgbClr val="20542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208917" cy="59146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rot="19058162" flipH="1" flipV="1">
            <a:off x="4755984" y="3040160"/>
            <a:ext cx="6318380" cy="5765675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8990601">
            <a:off x="4875089" y="-2922658"/>
            <a:ext cx="6157670" cy="5817686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655" y="5119799"/>
            <a:ext cx="41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othic720 Lt BT" panose="020C0403020203020204" pitchFamily="34" charset="0"/>
              </a:rPr>
              <a:t>October 31, 2018</a:t>
            </a:r>
            <a:endParaRPr lang="en-US" dirty="0">
              <a:solidFill>
                <a:schemeClr val="bg1"/>
              </a:solidFill>
              <a:latin typeface="Gothic720 Lt BT" panose="020C04030202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655" y="1865622"/>
            <a:ext cx="38615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New Position</a:t>
            </a:r>
            <a:br>
              <a:rPr lang="en-US" sz="4000" b="1" dirty="0" smtClean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</a:br>
            <a:r>
              <a:rPr lang="en-US" sz="4000" b="1" dirty="0" smtClean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Proposal:</a:t>
            </a:r>
          </a:p>
          <a:p>
            <a:r>
              <a:rPr lang="en-US" sz="4000" b="1" cap="none" spc="0" dirty="0" smtClean="0">
                <a:ln/>
                <a:solidFill>
                  <a:schemeClr val="bg1"/>
                </a:solidFill>
                <a:effectLst/>
                <a:latin typeface="Gothic725 Blk BT" panose="020B0804020203020204" pitchFamily="34" charset="0"/>
              </a:rPr>
              <a:t>EPIC Coordinator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Gothic725 Blk BT" panose="020B0804020203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" y="333960"/>
            <a:ext cx="3225118" cy="75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980">
            <a:off x="8288036" y="1779857"/>
            <a:ext cx="3672880" cy="2065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>
          <a:xfrm rot="-720000">
            <a:off x="4988983" y="2041780"/>
            <a:ext cx="3880627" cy="1698977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8099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Future Applications of EPIC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3380857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Expansion beyond current grant limitations (BIOL, statistics)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Compliance with AB 705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Model for further application beyond 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Consequences of Denial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3380857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Grant funding diminishes next year, gone by 2020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Unable to reapply for this grant again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Tutor Coordinator in Learning Center already has a full load of tutors, supporting Basic Skills classes and writing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EPIC Program would likely be cancelled, tutoring support would be lost from 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Thank You for Your Time and Consideration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5452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2181225"/>
            <a:ext cx="6457950" cy="36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mbedded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eer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nstruction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ohort (EPIC)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564071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Successful students that are re-integrated into a class</a:t>
            </a:r>
            <a:endParaRPr lang="en-US" sz="32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Serve as model students and embedded tutors</a:t>
            </a:r>
            <a:endParaRPr lang="en-US" sz="32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Hold weekly sessions outside of class to support instruction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Discuss study strategies</a:t>
            </a:r>
            <a:r>
              <a:rPr lang="en-US" sz="3200" dirty="0"/>
              <a:t> </a:t>
            </a:r>
            <a:r>
              <a:rPr lang="en-US" sz="3200" dirty="0" smtClean="0"/>
              <a:t>and practice problem-solving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Build a community of students that work together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mbedded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eer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nstruction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ohort (EPIC)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653"/>
            <a:ext cx="6211006" cy="3493691"/>
          </a:xfrm>
        </p:spPr>
      </p:pic>
      <p:sp>
        <p:nvSpPr>
          <p:cNvPr id="7" name="TextBox 6"/>
          <p:cNvSpPr txBox="1"/>
          <p:nvPr/>
        </p:nvSpPr>
        <p:spPr>
          <a:xfrm>
            <a:off x="7893933" y="2004362"/>
            <a:ext cx="3438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Def(</a:t>
            </a:r>
            <a:r>
              <a:rPr lang="en-US" sz="2000" b="1" i="1" dirty="0" err="1" smtClean="0"/>
              <a:t>ining</a:t>
            </a:r>
            <a:r>
              <a:rPr lang="en-US" sz="2000" b="1" i="1" dirty="0" smtClean="0"/>
              <a:t>) EPIC: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Assisting students and providing help with course materials, by providing a successful student to lead study sessions that [encourage] engagement among their peers.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9334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EPIC Coordinator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3380857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Recruits, screens and interviews tutors for specific courses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Trains, supervises and evaluates EPIC and drop-in tutors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/>
              <a:t> </a:t>
            </a:r>
            <a:r>
              <a:rPr lang="en-US" sz="3200" dirty="0" smtClean="0"/>
              <a:t>Coordinate with faculty to maximize program effectiveness</a:t>
            </a:r>
            <a:endParaRPr lang="en-US" sz="32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Coordinate with the Learning Center’s tutoring program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Collect and analyze data for program improvement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Participate in college-wide academic support plan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Campus Impact of the EPIC Program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3380857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Currently supports gateway math and science courses, due to limitations of grant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57% of supported </a:t>
            </a:r>
            <a:r>
              <a:rPr lang="en-US" sz="3200" dirty="0"/>
              <a:t>students are non-STEM </a:t>
            </a:r>
            <a:r>
              <a:rPr lang="en-US" sz="3200" dirty="0" smtClean="0"/>
              <a:t>majors</a:t>
            </a:r>
            <a:br>
              <a:rPr lang="en-US" sz="3200" dirty="0" smtClean="0"/>
            </a:br>
            <a:r>
              <a:rPr lang="en-US" sz="3200" dirty="0" smtClean="0"/>
              <a:t>(EPIC and/or drop-in tutoring)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Institutionalization will allow expansion into new areas, specifically gateway biology courses and statistics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Campus Impact of the EPIC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Program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19782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005760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0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Effectiveness of the EPIC Program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35952"/>
            <a:ext cx="10515600" cy="3380857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Consistently improved success rates in supported courses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dirty="0" smtClean="0"/>
              <a:t>Greatest improvement in groups with traditional achievement gaps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Effectiveness of the EPIC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Program – Overall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627758"/>
              </p:ext>
            </p:extLst>
          </p:nvPr>
        </p:nvGraphicFramePr>
        <p:xfrm>
          <a:off x="1738358" y="1571106"/>
          <a:ext cx="8715283" cy="409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5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Effectiveness of the EPIC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Program – Equity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984837"/>
              </p:ext>
            </p:extLst>
          </p:nvPr>
        </p:nvGraphicFramePr>
        <p:xfrm>
          <a:off x="838200" y="1825624"/>
          <a:ext cx="10515600" cy="394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276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Gothic720 Lt BT</vt:lpstr>
      <vt:lpstr>Gothic725 Blk BT</vt:lpstr>
      <vt:lpstr>Wingdings</vt:lpstr>
      <vt:lpstr>Office Theme</vt:lpstr>
      <vt:lpstr>PowerPoint Presentation</vt:lpstr>
      <vt:lpstr>Embedded Peer Instruction Cohort (EPIC)</vt:lpstr>
      <vt:lpstr>Embedded Peer Instruction Cohort (EPIC)</vt:lpstr>
      <vt:lpstr>EPIC Coordinator</vt:lpstr>
      <vt:lpstr>Campus Impact of the EPIC Program</vt:lpstr>
      <vt:lpstr>Campus Impact of the EPIC Program</vt:lpstr>
      <vt:lpstr>Effectiveness of the EPIC Program</vt:lpstr>
      <vt:lpstr>Effectiveness of the EPIC Program – Overall</vt:lpstr>
      <vt:lpstr>Effectiveness of the EPIC Program – Equity</vt:lpstr>
      <vt:lpstr>Future Applications of EPIC</vt:lpstr>
      <vt:lpstr>Consequences of Denial</vt:lpstr>
      <vt:lpstr>Thank You for Your Time and Consideration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Morin, Georganne</dc:creator>
  <cp:lastModifiedBy>Bucton, Barbara</cp:lastModifiedBy>
  <cp:revision>66</cp:revision>
  <dcterms:created xsi:type="dcterms:W3CDTF">2018-09-24T14:21:19Z</dcterms:created>
  <dcterms:modified xsi:type="dcterms:W3CDTF">2018-10-29T21:37:39Z</dcterms:modified>
</cp:coreProperties>
</file>