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12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95" d="100"/>
          <a:sy n="95" d="100"/>
        </p:scale>
        <p:origin x="72" y="178"/>
      </p:cViewPr>
      <p:guideLst>
        <p:guide pos="75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9EFD6-EDC3-45C6-B09C-7EC229A8522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A710DAF-C4C9-45A1-9B70-610B578AF950}">
      <dgm:prSet phldrT="[Text]" custT="1"/>
      <dgm:spPr/>
      <dgm:t>
        <a:bodyPr/>
        <a:lstStyle/>
        <a:p>
          <a:pPr rtl="0">
            <a:spcAft>
              <a:spcPct val="35000"/>
            </a:spcAft>
          </a:pPr>
          <a:endParaRPr lang="en-US" sz="2400" b="1" i="0" u="none" dirty="0" smtClean="0"/>
        </a:p>
        <a:p>
          <a:pPr rtl="0">
            <a:spcAft>
              <a:spcPts val="0"/>
            </a:spcAft>
          </a:pPr>
          <a:r>
            <a:rPr lang="en-US" sz="2000" b="1" i="0" u="none" dirty="0" smtClean="0"/>
            <a:t>#1 </a:t>
          </a:r>
        </a:p>
        <a:p>
          <a:pPr rtl="0">
            <a:spcAft>
              <a:spcPts val="0"/>
            </a:spcAft>
          </a:pPr>
          <a:r>
            <a:rPr lang="en-US" sz="2000" b="1" i="0" u="none" dirty="0" smtClean="0"/>
            <a:t>Student </a:t>
          </a:r>
        </a:p>
        <a:p>
          <a:pPr rtl="0">
            <a:spcAft>
              <a:spcPts val="0"/>
            </a:spcAft>
          </a:pPr>
          <a:r>
            <a:rPr lang="en-US" sz="2000" b="1" i="0" u="none" dirty="0" smtClean="0"/>
            <a:t>Completion and Success</a:t>
          </a:r>
          <a:endParaRPr lang="en-US" sz="2000" dirty="0"/>
        </a:p>
      </dgm:t>
    </dgm:pt>
    <dgm:pt modelId="{16037489-208C-4014-84BB-DBE94EFC5F07}" type="parTrans" cxnId="{CE9BE542-61C4-48DF-A2F7-3A0AA49D39EA}">
      <dgm:prSet/>
      <dgm:spPr/>
      <dgm:t>
        <a:bodyPr/>
        <a:lstStyle/>
        <a:p>
          <a:endParaRPr lang="en-US"/>
        </a:p>
      </dgm:t>
    </dgm:pt>
    <dgm:pt modelId="{A7F8BAB8-6F70-4BDC-A5E9-FEB002E42062}" type="sibTrans" cxnId="{CE9BE542-61C4-48DF-A2F7-3A0AA49D39EA}">
      <dgm:prSet/>
      <dgm:spPr/>
      <dgm:t>
        <a:bodyPr/>
        <a:lstStyle/>
        <a:p>
          <a:endParaRPr lang="en-US"/>
        </a:p>
      </dgm:t>
    </dgm:pt>
    <dgm:pt modelId="{12CAC9B2-7B60-4A9C-9B8B-21A089E9ABB3}">
      <dgm:prSet phldrT="[Text]" custT="1"/>
      <dgm:spPr/>
      <dgm:t>
        <a:bodyPr/>
        <a:lstStyle/>
        <a:p>
          <a:r>
            <a:rPr lang="en-US" sz="2400" b="1" i="0" u="none" dirty="0" smtClean="0"/>
            <a:t>#2 Community Connections</a:t>
          </a:r>
          <a:endParaRPr lang="en-US" sz="2400" dirty="0"/>
        </a:p>
      </dgm:t>
    </dgm:pt>
    <dgm:pt modelId="{13D730C1-36F4-4049-A90F-055FA9C159AE}" type="parTrans" cxnId="{9A1DAC22-41F6-4155-926F-4AB032721AD7}">
      <dgm:prSet/>
      <dgm:spPr/>
      <dgm:t>
        <a:bodyPr/>
        <a:lstStyle/>
        <a:p>
          <a:endParaRPr lang="en-US"/>
        </a:p>
      </dgm:t>
    </dgm:pt>
    <dgm:pt modelId="{E6F13F8F-99F0-42D2-9185-492A6B3CD5B5}" type="sibTrans" cxnId="{9A1DAC22-41F6-4155-926F-4AB032721AD7}">
      <dgm:prSet/>
      <dgm:spPr/>
      <dgm:t>
        <a:bodyPr/>
        <a:lstStyle/>
        <a:p>
          <a:endParaRPr lang="en-US"/>
        </a:p>
      </dgm:t>
    </dgm:pt>
    <dgm:pt modelId="{C51A9250-E255-4F98-9464-D397BA0601E6}">
      <dgm:prSet phldrT="[Text]" custT="1"/>
      <dgm:spPr/>
      <dgm:t>
        <a:bodyPr/>
        <a:lstStyle/>
        <a:p>
          <a:r>
            <a:rPr lang="en-US" sz="2400" b="1" i="0" u="none" dirty="0" smtClean="0"/>
            <a:t>#3 Organizational Development</a:t>
          </a:r>
          <a:endParaRPr lang="en-US" sz="2400" dirty="0"/>
        </a:p>
      </dgm:t>
    </dgm:pt>
    <dgm:pt modelId="{0F89759F-2E67-4443-BAD3-334DAA2AD10E}" type="parTrans" cxnId="{99A9E3DE-FB04-4358-A931-E37C7EBE1332}">
      <dgm:prSet/>
      <dgm:spPr/>
      <dgm:t>
        <a:bodyPr/>
        <a:lstStyle/>
        <a:p>
          <a:endParaRPr lang="en-US"/>
        </a:p>
      </dgm:t>
    </dgm:pt>
    <dgm:pt modelId="{93CAF17D-E90B-436E-9EF9-5B78ABE46256}" type="sibTrans" cxnId="{99A9E3DE-FB04-4358-A931-E37C7EBE1332}">
      <dgm:prSet/>
      <dgm:spPr/>
      <dgm:t>
        <a:bodyPr/>
        <a:lstStyle/>
        <a:p>
          <a:endParaRPr lang="en-US"/>
        </a:p>
      </dgm:t>
    </dgm:pt>
    <dgm:pt modelId="{FF93C2E4-D2CC-4A79-98D4-17CF1CF5498B}" type="pres">
      <dgm:prSet presAssocID="{70B9EFD6-EDC3-45C6-B09C-7EC229A8522E}" presName="Name0" presStyleCnt="0">
        <dgm:presLayoutVars>
          <dgm:dir/>
          <dgm:animLvl val="lvl"/>
          <dgm:resizeHandles val="exact"/>
        </dgm:presLayoutVars>
      </dgm:prSet>
      <dgm:spPr/>
    </dgm:pt>
    <dgm:pt modelId="{A36E8684-072C-4DB6-AC1F-12BA8D27932D}" type="pres">
      <dgm:prSet presAssocID="{FA710DAF-C4C9-45A1-9B70-610B578AF950}" presName="Name8" presStyleCnt="0"/>
      <dgm:spPr/>
    </dgm:pt>
    <dgm:pt modelId="{64E58E34-FC77-4847-8485-A2221426788D}" type="pres">
      <dgm:prSet presAssocID="{FA710DAF-C4C9-45A1-9B70-610B578AF950}" presName="level" presStyleLbl="node1" presStyleIdx="0" presStyleCnt="3" custScaleX="9842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6DAD2D-A41E-410E-91CF-E6C4846983DD}" type="pres">
      <dgm:prSet presAssocID="{FA710DAF-C4C9-45A1-9B70-610B578AF95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699F49-4035-4611-B14B-BD4097D64B64}" type="pres">
      <dgm:prSet presAssocID="{12CAC9B2-7B60-4A9C-9B8B-21A089E9ABB3}" presName="Name8" presStyleCnt="0"/>
      <dgm:spPr/>
    </dgm:pt>
    <dgm:pt modelId="{08740285-2CD7-4301-99E8-2482F4C45688}" type="pres">
      <dgm:prSet presAssocID="{12CAC9B2-7B60-4A9C-9B8B-21A089E9ABB3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F33C71-36FC-4098-87A2-08590F0C8866}" type="pres">
      <dgm:prSet presAssocID="{12CAC9B2-7B60-4A9C-9B8B-21A089E9ABB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6AA209-305F-4661-AD70-3EF3E031DB3D}" type="pres">
      <dgm:prSet presAssocID="{C51A9250-E255-4F98-9464-D397BA0601E6}" presName="Name8" presStyleCnt="0"/>
      <dgm:spPr/>
    </dgm:pt>
    <dgm:pt modelId="{0A1D9ED6-157F-42D6-96F2-990E5A948DC9}" type="pres">
      <dgm:prSet presAssocID="{C51A9250-E255-4F98-9464-D397BA0601E6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9816BA-CE21-4955-901C-0733112E52B8}" type="pres">
      <dgm:prSet presAssocID="{C51A9250-E255-4F98-9464-D397BA0601E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337AB33-AFAA-4CFD-B522-3C45DC45F148}" type="presOf" srcId="{12CAC9B2-7B60-4A9C-9B8B-21A089E9ABB3}" destId="{0CF33C71-36FC-4098-87A2-08590F0C8866}" srcOrd="1" destOrd="0" presId="urn:microsoft.com/office/officeart/2005/8/layout/pyramid1"/>
    <dgm:cxn modelId="{7DEC1714-9347-4DEB-B54B-FAE20AFF8F2A}" type="presOf" srcId="{FA710DAF-C4C9-45A1-9B70-610B578AF950}" destId="{A96DAD2D-A41E-410E-91CF-E6C4846983DD}" srcOrd="1" destOrd="0" presId="urn:microsoft.com/office/officeart/2005/8/layout/pyramid1"/>
    <dgm:cxn modelId="{D52E3603-2E40-4C5A-83B1-E2663AA9EB78}" type="presOf" srcId="{C51A9250-E255-4F98-9464-D397BA0601E6}" destId="{0A1D9ED6-157F-42D6-96F2-990E5A948DC9}" srcOrd="0" destOrd="0" presId="urn:microsoft.com/office/officeart/2005/8/layout/pyramid1"/>
    <dgm:cxn modelId="{20AA3FBB-03F6-4EEA-AF44-CE410C80E730}" type="presOf" srcId="{FA710DAF-C4C9-45A1-9B70-610B578AF950}" destId="{64E58E34-FC77-4847-8485-A2221426788D}" srcOrd="0" destOrd="0" presId="urn:microsoft.com/office/officeart/2005/8/layout/pyramid1"/>
    <dgm:cxn modelId="{2069605D-D6B2-4E02-9FB3-6406CEA25812}" type="presOf" srcId="{12CAC9B2-7B60-4A9C-9B8B-21A089E9ABB3}" destId="{08740285-2CD7-4301-99E8-2482F4C45688}" srcOrd="0" destOrd="0" presId="urn:microsoft.com/office/officeart/2005/8/layout/pyramid1"/>
    <dgm:cxn modelId="{9A1DAC22-41F6-4155-926F-4AB032721AD7}" srcId="{70B9EFD6-EDC3-45C6-B09C-7EC229A8522E}" destId="{12CAC9B2-7B60-4A9C-9B8B-21A089E9ABB3}" srcOrd="1" destOrd="0" parTransId="{13D730C1-36F4-4049-A90F-055FA9C159AE}" sibTransId="{E6F13F8F-99F0-42D2-9185-492A6B3CD5B5}"/>
    <dgm:cxn modelId="{99A9E3DE-FB04-4358-A931-E37C7EBE1332}" srcId="{70B9EFD6-EDC3-45C6-B09C-7EC229A8522E}" destId="{C51A9250-E255-4F98-9464-D397BA0601E6}" srcOrd="2" destOrd="0" parTransId="{0F89759F-2E67-4443-BAD3-334DAA2AD10E}" sibTransId="{93CAF17D-E90B-436E-9EF9-5B78ABE46256}"/>
    <dgm:cxn modelId="{350BEE79-92C2-4021-A99B-A0D21D553D55}" type="presOf" srcId="{70B9EFD6-EDC3-45C6-B09C-7EC229A8522E}" destId="{FF93C2E4-D2CC-4A79-98D4-17CF1CF5498B}" srcOrd="0" destOrd="0" presId="urn:microsoft.com/office/officeart/2005/8/layout/pyramid1"/>
    <dgm:cxn modelId="{5F7BF3C1-CF22-48D8-94AB-EF1368CCECD0}" type="presOf" srcId="{C51A9250-E255-4F98-9464-D397BA0601E6}" destId="{DE9816BA-CE21-4955-901C-0733112E52B8}" srcOrd="1" destOrd="0" presId="urn:microsoft.com/office/officeart/2005/8/layout/pyramid1"/>
    <dgm:cxn modelId="{CE9BE542-61C4-48DF-A2F7-3A0AA49D39EA}" srcId="{70B9EFD6-EDC3-45C6-B09C-7EC229A8522E}" destId="{FA710DAF-C4C9-45A1-9B70-610B578AF950}" srcOrd="0" destOrd="0" parTransId="{16037489-208C-4014-84BB-DBE94EFC5F07}" sibTransId="{A7F8BAB8-6F70-4BDC-A5E9-FEB002E42062}"/>
    <dgm:cxn modelId="{FF4C8977-6B4B-400D-9327-0DCB936E661E}" type="presParOf" srcId="{FF93C2E4-D2CC-4A79-98D4-17CF1CF5498B}" destId="{A36E8684-072C-4DB6-AC1F-12BA8D27932D}" srcOrd="0" destOrd="0" presId="urn:microsoft.com/office/officeart/2005/8/layout/pyramid1"/>
    <dgm:cxn modelId="{F86ED567-E470-4334-B3C1-61EAE6F3A32C}" type="presParOf" srcId="{A36E8684-072C-4DB6-AC1F-12BA8D27932D}" destId="{64E58E34-FC77-4847-8485-A2221426788D}" srcOrd="0" destOrd="0" presId="urn:microsoft.com/office/officeart/2005/8/layout/pyramid1"/>
    <dgm:cxn modelId="{18302FC9-3A8C-4B1B-9664-EDFAC4828A29}" type="presParOf" srcId="{A36E8684-072C-4DB6-AC1F-12BA8D27932D}" destId="{A96DAD2D-A41E-410E-91CF-E6C4846983DD}" srcOrd="1" destOrd="0" presId="urn:microsoft.com/office/officeart/2005/8/layout/pyramid1"/>
    <dgm:cxn modelId="{4ADBEF69-F757-4E4D-A334-9434D4353D8E}" type="presParOf" srcId="{FF93C2E4-D2CC-4A79-98D4-17CF1CF5498B}" destId="{F6699F49-4035-4611-B14B-BD4097D64B64}" srcOrd="1" destOrd="0" presId="urn:microsoft.com/office/officeart/2005/8/layout/pyramid1"/>
    <dgm:cxn modelId="{E6D18EC6-B874-468E-88E1-39281685E68A}" type="presParOf" srcId="{F6699F49-4035-4611-B14B-BD4097D64B64}" destId="{08740285-2CD7-4301-99E8-2482F4C45688}" srcOrd="0" destOrd="0" presId="urn:microsoft.com/office/officeart/2005/8/layout/pyramid1"/>
    <dgm:cxn modelId="{DA69D711-879C-446F-9DB4-D7DD1A6273ED}" type="presParOf" srcId="{F6699F49-4035-4611-B14B-BD4097D64B64}" destId="{0CF33C71-36FC-4098-87A2-08590F0C8866}" srcOrd="1" destOrd="0" presId="urn:microsoft.com/office/officeart/2005/8/layout/pyramid1"/>
    <dgm:cxn modelId="{913AA66D-6887-4498-A707-E5554B95B41A}" type="presParOf" srcId="{FF93C2E4-D2CC-4A79-98D4-17CF1CF5498B}" destId="{EF6AA209-305F-4661-AD70-3EF3E031DB3D}" srcOrd="2" destOrd="0" presId="urn:microsoft.com/office/officeart/2005/8/layout/pyramid1"/>
    <dgm:cxn modelId="{8D6B0EA3-07DA-4BA9-BE9E-24BE19ED3F9E}" type="presParOf" srcId="{EF6AA209-305F-4661-AD70-3EF3E031DB3D}" destId="{0A1D9ED6-157F-42D6-96F2-990E5A948DC9}" srcOrd="0" destOrd="0" presId="urn:microsoft.com/office/officeart/2005/8/layout/pyramid1"/>
    <dgm:cxn modelId="{838EF464-4E14-4D25-BBE2-A53F079D46DC}" type="presParOf" srcId="{EF6AA209-305F-4661-AD70-3EF3E031DB3D}" destId="{DE9816BA-CE21-4955-901C-0733112E52B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782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tif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canadacollege.edu/about/mission.php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tiff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docs.google.com/document/d/12jakVD4-8kxbl4x4wBARQwHj4vm4BMmkERf3kiVl8j8/edit?usp=sharing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214" y="185980"/>
            <a:ext cx="11475076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Cañada</a:t>
            </a:r>
            <a:r>
              <a:rPr lang="en-US" sz="3200" dirty="0">
                <a:latin typeface="Arial Black" panose="020B0A04020102020204" pitchFamily="34" charset="0"/>
              </a:rPr>
              <a:t> College </a:t>
            </a:r>
            <a:r>
              <a:rPr lang="en-US" sz="3200" dirty="0" smtClean="0">
                <a:latin typeface="Arial Black" panose="020B0A04020102020204" pitchFamily="34" charset="0"/>
              </a:rPr>
              <a:t>Full-Time </a:t>
            </a:r>
            <a:r>
              <a:rPr lang="en-US" sz="3200" dirty="0">
                <a:latin typeface="Arial Black" panose="020B0A04020102020204" pitchFamily="34" charset="0"/>
              </a:rPr>
              <a:t>Equity Director Position</a:t>
            </a:r>
            <a:endParaRPr lang="en-US" sz="32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011" y="1727127"/>
            <a:ext cx="10968789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Presented </a:t>
            </a:r>
            <a:r>
              <a:rPr lang="en-US" sz="3200" dirty="0"/>
              <a:t>by </a:t>
            </a:r>
            <a:r>
              <a:rPr lang="en-US" sz="3200" dirty="0" smtClean="0"/>
              <a:t>ACES Co-Chairs:</a:t>
            </a:r>
            <a:endParaRPr lang="en-US" sz="3200" dirty="0"/>
          </a:p>
          <a:p>
            <a:pPr marL="0" indent="0">
              <a:buNone/>
            </a:pPr>
            <a:r>
              <a:rPr lang="en-US" sz="2400" dirty="0"/>
              <a:t>Rebekah Taveau, ACES Faculty </a:t>
            </a:r>
            <a:r>
              <a:rPr lang="en-US" sz="2400" dirty="0" smtClean="0"/>
              <a:t>Coordinator</a:t>
            </a:r>
          </a:p>
          <a:p>
            <a:pPr marL="0" indent="0">
              <a:buNone/>
            </a:pPr>
            <a:r>
              <a:rPr lang="en-US" sz="2400" dirty="0" smtClean="0"/>
              <a:t>David Reed, Interim Dean of Academic Support &amp; Learning Technologies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 smtClean="0">
              <a:latin typeface="Garamond" panose="020204040303010108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915660"/>
            <a:ext cx="1618732" cy="7267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108" y="4233442"/>
            <a:ext cx="1998775" cy="18450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035" y="4279005"/>
            <a:ext cx="3103045" cy="175389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7846832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28789" y="5348"/>
            <a:ext cx="11225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Needs and Duties: Promotion &amp; Communication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5353878" y="9703574"/>
            <a:ext cx="22033120" cy="326365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28863" y="1575609"/>
            <a:ext cx="11534274" cy="4516169"/>
          </a:xfrm>
        </p:spPr>
        <p:txBody>
          <a:bodyPr/>
          <a:lstStyle/>
          <a:p>
            <a:pPr fontAlgn="base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dirty="0"/>
              <a:t>Collaborate with Skyline Dean of Equity and CSM Director of Equity on development and promotion of district events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Identify </a:t>
            </a:r>
            <a:r>
              <a:rPr lang="en-US" dirty="0"/>
              <a:t>college, district, and state equity related PD Opportunities for all 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Coordinate publicity for equity events &amp; activities</a:t>
            </a:r>
          </a:p>
          <a:p>
            <a:endParaRPr lang="en-US" dirty="0"/>
          </a:p>
        </p:txBody>
      </p:sp>
      <p:pic>
        <p:nvPicPr>
          <p:cNvPr id="4101" name="Picture 5" descr="https://lh5.googleusercontent.com/S-6iYB-_Jx9JuzOcHykD4fmBHWxKUyWdWWQJse_4UVBe3LXr0V1Kgvcd_DKuFWPeVLSgqft3ugI1x7qDenLi-SLbCZswA93ANr0ai_ZFfqYDmsEFrpSEqbe3GZt6fNKdlsk4eTh-vB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017" y="4437839"/>
            <a:ext cx="1877980" cy="16523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https://lh5.googleusercontent.com/Tb-hKBK5u_HNgoX_sAmLZHmwt2VrrNZfuwkcmREzBOlsNLSCEugAQ3dSTGsSAvrpoBUlxgMg0bvEs3CVXZ73iACfqCqIcW4xOvLr0kp5SjU6jayBK4SQNe0vpWLYCUeJMiQz3mXqfo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0135" y="4381095"/>
            <a:ext cx="1695472" cy="16523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5" name="Picture 9" descr="https://lh3.googleusercontent.com/wrv0BRRISf1Ubz_ngW8ZQDz1j4wAp-RrEPr8gtliDLCBXamjwjuHt91va91dOgn_SWV_9b6xRh-EOYfme3YkrkCE-2nr01pJLkz1_4Br11U9cYkKKODuwWVN_R2zFtFOZFS-G4DyF1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540" y="4536596"/>
            <a:ext cx="2203312" cy="998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58544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2825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5800" dirty="0" smtClean="0">
              <a:latin typeface="Arial Black" panose="020B0A04020102020204" pitchFamily="34" charset="0"/>
            </a:endParaRPr>
          </a:p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/>
            </a:r>
            <a:br>
              <a:rPr lang="en-US" sz="4000" dirty="0"/>
            </a:br>
            <a:endParaRPr lang="en-US" sz="4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-1" y="1400939"/>
            <a:ext cx="11558337" cy="474228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dirty="0"/>
              <a:t>Collaborate closely with Planning Research and Institutional Effectiveness (PRIE)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 smtClean="0"/>
              <a:t>Inform </a:t>
            </a:r>
            <a:r>
              <a:rPr lang="en-US" sz="3200" dirty="0"/>
              <a:t>evaluative methodology, research, statistical reports, and other outcome </a:t>
            </a:r>
            <a:r>
              <a:rPr lang="en-US" sz="3200" dirty="0" smtClean="0"/>
              <a:t>measures</a:t>
            </a:r>
            <a:endParaRPr lang="en-US" sz="32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Identify DI student </a:t>
            </a:r>
            <a:r>
              <a:rPr lang="en-US" sz="3200" dirty="0" smtClean="0"/>
              <a:t>populations &amp; their unique needs</a:t>
            </a:r>
            <a:endParaRPr lang="en-US" sz="3200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Monitor Retention and Success Goals &amp; Progress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35"/>
            <a:ext cx="11558337" cy="14208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3182" y="426100"/>
            <a:ext cx="111719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 Black" panose="020B0A04020102020204" pitchFamily="34" charset="0"/>
              </a:rPr>
              <a:t>Needs and Duties: </a:t>
            </a:r>
            <a:r>
              <a:rPr lang="en-US" sz="3200" b="1" dirty="0">
                <a:latin typeface="Arial Black" panose="020B0A04020102020204" pitchFamily="34" charset="0"/>
              </a:rPr>
              <a:t>Assess Equity Across Campus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2061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2825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5800" dirty="0" smtClean="0">
              <a:latin typeface="Arial Black" panose="020B0A04020102020204" pitchFamily="34" charset="0"/>
            </a:endParaRPr>
          </a:p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  <a:p>
            <a:r>
              <a:rPr lang="en-US" sz="4000" dirty="0"/>
              <a:t/>
            </a:r>
            <a:br>
              <a:rPr lang="en-US" sz="4000" dirty="0"/>
            </a:br>
            <a:endParaRPr lang="en-US" sz="4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16831" y="1468175"/>
            <a:ext cx="11558337" cy="4742283"/>
          </a:xfrm>
        </p:spPr>
        <p:txBody>
          <a:bodyPr>
            <a:normAutofit fontScale="92500" lnSpcReduction="10000"/>
          </a:bodyPr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/>
              <a:t>Equity Director will provide key leadership on equity at multiple levels</a:t>
            </a:r>
          </a:p>
          <a:p>
            <a:pPr fontAlgn="base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en-US" sz="3200" dirty="0" smtClean="0"/>
              <a:t>Priorities </a:t>
            </a:r>
            <a:r>
              <a:rPr lang="en-US" sz="3200" dirty="0"/>
              <a:t>and specific roles were identified collaboratively with input </a:t>
            </a:r>
            <a:r>
              <a:rPr lang="en-US" sz="3200" dirty="0" smtClean="0"/>
              <a:t>   from </a:t>
            </a:r>
            <a:r>
              <a:rPr lang="en-US" sz="3200" dirty="0"/>
              <a:t>faculty, staff, administrators, and students across campus over a year-long period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3200" dirty="0" smtClean="0"/>
              <a:t>This </a:t>
            </a:r>
            <a:r>
              <a:rPr lang="en-US" sz="3200" dirty="0"/>
              <a:t>position is vital towards meeting our institutional equity goals </a:t>
            </a:r>
            <a:r>
              <a:rPr lang="en-US" sz="3200" dirty="0" smtClean="0"/>
              <a:t>and current </a:t>
            </a:r>
            <a:r>
              <a:rPr lang="en-US" sz="3200" dirty="0"/>
              <a:t>staffing is not able to adequately support these needs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035"/>
            <a:ext cx="11558337" cy="142081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3182" y="426100"/>
            <a:ext cx="1117197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latin typeface="Arial Black" panose="020B0A04020102020204" pitchFamily="34" charset="0"/>
              </a:rPr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435625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16494" y="1330911"/>
            <a:ext cx="7086593" cy="5842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2016/2017 College Success and Retention Gaps</a:t>
            </a:r>
            <a:endParaRPr lang="en-US" dirty="0" smtClean="0">
              <a:latin typeface="Garamond" panose="02020404030301010803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err="1">
                <a:latin typeface="Arial Black" panose="020B0A04020102020204" pitchFamily="34" charset="0"/>
              </a:rPr>
              <a:t>Cañada</a:t>
            </a:r>
            <a:r>
              <a:rPr lang="en-US" sz="4000" dirty="0">
                <a:latin typeface="Arial Black" panose="020B0A04020102020204" pitchFamily="34" charset="0"/>
              </a:rPr>
              <a:t> Equity Data</a:t>
            </a:r>
            <a:endParaRPr lang="en-US" sz="4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pic>
        <p:nvPicPr>
          <p:cNvPr id="1026" name="Picture 2" descr="https://lh3.googleusercontent.com/bK8j4gOxYpCAbNFD4366iRfxE52deki8Ic0wvkxdEgl5Fyn4dpDriazdqyV7Y0NO7vHBDr-UXZi6y4615u2mFndJj_OEr67t-IKd63TuOZqvLrbEHC_Jr6gdlyVOvDsWSVuTykLjUmw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22070"/>
            <a:ext cx="12179056" cy="2738832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/>
          <p:cNvSpPr/>
          <p:nvPr/>
        </p:nvSpPr>
        <p:spPr>
          <a:xfrm>
            <a:off x="7675808" y="2523591"/>
            <a:ext cx="502276" cy="28333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7611414" y="3005965"/>
            <a:ext cx="631065" cy="2833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330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 err="1">
                <a:latin typeface="Arial Black" panose="020B0A04020102020204" pitchFamily="34" charset="0"/>
              </a:rPr>
              <a:t>Cañada</a:t>
            </a:r>
            <a:r>
              <a:rPr lang="en-US" sz="4000" dirty="0">
                <a:latin typeface="Arial Black" panose="020B0A04020102020204" pitchFamily="34" charset="0"/>
              </a:rPr>
              <a:t> Equity Data</a:t>
            </a:r>
            <a:endParaRPr lang="en-US" sz="4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pic>
        <p:nvPicPr>
          <p:cNvPr id="2050" name="Picture 2" descr="https://lh5.googleusercontent.com/JR6Wk2cyZ7Sm_g7lgWYFteMLYcYHmo_XR3OnD91ivFnQoHz9Xs0-BN3oel931NDezywxL_0Z-5El0dslTq3uEFd9i4G-C8wqAj4dmL2sgAOaqaUIDPcJUuTk58rqmXPloYPdPfMXBDg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4" t="8594" r="11537" b="47970"/>
          <a:stretch/>
        </p:blipFill>
        <p:spPr bwMode="auto">
          <a:xfrm>
            <a:off x="347729" y="1330911"/>
            <a:ext cx="10612191" cy="4315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6928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Equity Director for </a:t>
            </a:r>
            <a:r>
              <a:rPr lang="en-US" sz="3200" dirty="0" smtClean="0">
                <a:latin typeface="Arial Black" panose="020B0A04020102020204" pitchFamily="34" charset="0"/>
              </a:rPr>
              <a:t>Campus-wide </a:t>
            </a:r>
            <a:r>
              <a:rPr lang="en-US" sz="3200" dirty="0">
                <a:latin typeface="Arial Black" panose="020B0A04020102020204" pitchFamily="34" charset="0"/>
              </a:rPr>
              <a:t>Equity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10186115" cy="4351338"/>
          </a:xfrm>
        </p:spPr>
        <p:txBody>
          <a:bodyPr/>
          <a:lstStyle/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Design a clear vision and equity framework for our college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Connect </a:t>
            </a:r>
            <a:r>
              <a:rPr lang="en-US" dirty="0"/>
              <a:t>equity work across the campus to strengthen it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Collaboratively </a:t>
            </a:r>
            <a:r>
              <a:rPr lang="en-US" dirty="0"/>
              <a:t>address systems hindering student success and completion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Lead </a:t>
            </a:r>
            <a:r>
              <a:rPr lang="en-US" dirty="0"/>
              <a:t>professional development to foster </a:t>
            </a:r>
            <a:r>
              <a:rPr lang="en-US" dirty="0" smtClean="0"/>
              <a:t>equity-mindedness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325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Alignment with College Mission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 algn="ctr" fontAlgn="base">
              <a:buNone/>
            </a:pPr>
            <a:r>
              <a:rPr lang="en-US" sz="3200" dirty="0"/>
              <a:t>Supports </a:t>
            </a:r>
            <a:r>
              <a:rPr lang="en-US" sz="3200" u="sng" dirty="0">
                <a:hlinkClick r:id="rId5"/>
              </a:rPr>
              <a:t>College </a:t>
            </a:r>
            <a:r>
              <a:rPr lang="en-US" sz="3200" u="sng" dirty="0" smtClean="0">
                <a:hlinkClick r:id="rId5"/>
              </a:rPr>
              <a:t>Mission: </a:t>
            </a:r>
            <a:endParaRPr lang="en-US" dirty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to ensure that “all students have equitable opportunities to achieve their transfer, career, education, and lifelong learning educational goals</a:t>
            </a:r>
            <a:r>
              <a:rPr lang="en-US" sz="2800" dirty="0" smtClean="0"/>
              <a:t>.”</a:t>
            </a:r>
            <a:endParaRPr lang="en-US" sz="2800" dirty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Values of “Diverse and Inclusive Environment”...</a:t>
            </a:r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/>
              <a:t>“Student Success in Achieving Educational Goals”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2491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Alignment with College Strategic Goals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104104" y="1330911"/>
            <a:ext cx="11430170" cy="46706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    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7360628"/>
              </p:ext>
            </p:extLst>
          </p:nvPr>
        </p:nvGraphicFramePr>
        <p:xfrm>
          <a:off x="1883572" y="1083044"/>
          <a:ext cx="7743065" cy="5127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728595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Needs and Duties: Professional Development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8018" y="1544201"/>
            <a:ext cx="11485330" cy="465776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Provide sustained, equity-focused professional development for faculty, staff, and </a:t>
            </a:r>
            <a:r>
              <a:rPr lang="en-US" dirty="0" smtClean="0"/>
              <a:t>administrators</a:t>
            </a:r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r>
              <a:rPr lang="en-US" dirty="0" smtClean="0"/>
              <a:t>Faculty: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Research-based </a:t>
            </a:r>
            <a:r>
              <a:rPr lang="en-US" sz="2400" dirty="0"/>
              <a:t>best </a:t>
            </a:r>
            <a:r>
              <a:rPr lang="en-US" sz="2400" dirty="0" smtClean="0"/>
              <a:t>practices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 smtClean="0"/>
              <a:t>Equity </a:t>
            </a:r>
            <a:r>
              <a:rPr lang="en-US" sz="2400" dirty="0"/>
              <a:t>minded teaching </a:t>
            </a:r>
            <a:r>
              <a:rPr lang="en-US" sz="2400" dirty="0" smtClean="0"/>
              <a:t>approaches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dirty="0"/>
          </a:p>
          <a:p>
            <a:pPr marL="0" indent="0">
              <a:buNone/>
            </a:pPr>
            <a:r>
              <a:rPr lang="en-US" dirty="0" smtClean="0"/>
              <a:t>Staff/Admin:</a:t>
            </a:r>
            <a:endParaRPr lang="en-US" dirty="0"/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400" dirty="0"/>
              <a:t>Supporting students outside the classroom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400" dirty="0"/>
              <a:t>Overcoming non-academic barriers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799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Arial Black" panose="020B0A04020102020204" pitchFamily="34" charset="0"/>
              </a:rPr>
              <a:t>Needs and Duties: Equity Campus Wide</a:t>
            </a:r>
            <a:endParaRPr lang="en-US" sz="3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510862" y="1531939"/>
            <a:ext cx="11681138" cy="4423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Provide </a:t>
            </a:r>
            <a:r>
              <a:rPr lang="en-US" dirty="0" err="1"/>
              <a:t>leadership,management</a:t>
            </a:r>
            <a:r>
              <a:rPr lang="en-US" dirty="0"/>
              <a:t>, and co-development of equity</a:t>
            </a:r>
          </a:p>
          <a:p>
            <a:pPr marL="0" indent="0">
              <a:buNone/>
            </a:pPr>
            <a:r>
              <a:rPr lang="en-US" dirty="0" smtClean="0"/>
              <a:t>Initiatives:</a:t>
            </a:r>
            <a:endParaRPr lang="en-US" dirty="0"/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Programs</a:t>
            </a:r>
            <a:r>
              <a:rPr lang="en-US" dirty="0"/>
              <a:t>, supports, activities, events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Regular equity lecture series and bi-annual equity summit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Enact</a:t>
            </a:r>
            <a:r>
              <a:rPr lang="en-US" b="1" dirty="0"/>
              <a:t> </a:t>
            </a:r>
            <a:r>
              <a:rPr lang="en-US" b="1" u="sng" dirty="0">
                <a:hlinkClick r:id="rId5"/>
              </a:rPr>
              <a:t>Equity Resolution</a:t>
            </a:r>
            <a:r>
              <a:rPr lang="en-US" dirty="0"/>
              <a:t>: document, implement, and expand work</a:t>
            </a:r>
          </a:p>
          <a:p>
            <a:pPr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Support and collaborate with equity supported programs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4119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63" y="3175"/>
            <a:ext cx="11558337" cy="142081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89811" y="5348"/>
            <a:ext cx="1066398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4200" b="1" dirty="0" smtClean="0"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53"/>
          <a:stretch/>
        </p:blipFill>
        <p:spPr>
          <a:xfrm>
            <a:off x="0" y="5052061"/>
            <a:ext cx="12192000" cy="18059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616" y="5847080"/>
            <a:ext cx="1618732" cy="72675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0" y="1330911"/>
            <a:ext cx="11534274" cy="4683523"/>
          </a:xfrm>
        </p:spPr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3600" dirty="0" smtClean="0"/>
              <a:t>Co-chair </a:t>
            </a:r>
            <a:r>
              <a:rPr lang="en-US" sz="3600" dirty="0"/>
              <a:t>ACES with Faculty Coordinator</a:t>
            </a:r>
          </a:p>
          <a:p>
            <a:pPr marL="0" indent="0">
              <a:buNone/>
            </a:pPr>
            <a:endParaRPr lang="en-US" sz="1000" dirty="0"/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Co-plan and chair meetings</a:t>
            </a:r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Elicit regular feedback and assessment of  committee needs</a:t>
            </a:r>
          </a:p>
          <a:p>
            <a:pPr lvl="1" fontAlgn="base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200" dirty="0"/>
              <a:t>Assist writing, enacting, and assessing College Integrated Plan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46985" y="483463"/>
            <a:ext cx="8242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Black" panose="020B0A04020102020204" pitchFamily="34" charset="0"/>
              </a:rPr>
              <a:t>Needs and Duties: Co-Chair ACES</a:t>
            </a:r>
          </a:p>
        </p:txBody>
      </p:sp>
    </p:spTree>
    <p:extLst>
      <p:ext uri="{BB962C8B-B14F-4D97-AF65-F5344CB8AC3E}">
        <p14:creationId xmlns:p14="http://schemas.microsoft.com/office/powerpoint/2010/main" val="1319025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403</Words>
  <Application>Microsoft Office PowerPoint</Application>
  <PresentationFormat>Widescreen</PresentationFormat>
  <Paragraphs>72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Garamond</vt:lpstr>
      <vt:lpstr>Wingdings</vt:lpstr>
      <vt:lpstr>Office Theme</vt:lpstr>
      <vt:lpstr>Cañada College Full-Time Equity Director Position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Bucton, Barbara</cp:lastModifiedBy>
  <cp:revision>114</cp:revision>
  <dcterms:created xsi:type="dcterms:W3CDTF">2015-08-26T22:52:00Z</dcterms:created>
  <dcterms:modified xsi:type="dcterms:W3CDTF">2018-10-29T21:34:59Z</dcterms:modified>
</cp:coreProperties>
</file>