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Assistant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Improving student access, success and completion….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476250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08" y="519259"/>
            <a:ext cx="3037159" cy="256260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6182">
            <a:off x="6693189" y="1049660"/>
            <a:ext cx="2466116" cy="328918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31548" y="1920371"/>
            <a:ext cx="7258405" cy="51003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Permanent fulltime Financial Aid Assistant who….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Professionalizes service provided to our students</a:t>
            </a:r>
            <a:endParaRPr lang="en-US" sz="1800" dirty="0"/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Addresses diverse student needs and challenges – particularly those unique to Bay Area economy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Is a knowledgeable first point of contact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Staffs high volume-high stress service area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Translates complex </a:t>
            </a:r>
            <a:r>
              <a:rPr lang="en-US" sz="1800" dirty="0"/>
              <a:t>eligibility and </a:t>
            </a:r>
            <a:r>
              <a:rPr lang="en-US" sz="1800" dirty="0" smtClean="0"/>
              <a:t>regulatory requirements for families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Is part of a larger support team that can triage and refer students to other services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Provides additional staffing for multiple outreach events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036">
            <a:off x="7777634" y="3916686"/>
            <a:ext cx="3884766" cy="256193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7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3975">
            <a:off x="372079" y="5100507"/>
            <a:ext cx="2495472" cy="130730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Provides Excellent Customer Service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88315">
            <a:off x="657156" y="1895331"/>
            <a:ext cx="4621084" cy="3399224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576522" y="2192867"/>
            <a:ext cx="5434664" cy="4436533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000" dirty="0" smtClean="0"/>
              <a:t>Elevates expectations</a:t>
            </a:r>
          </a:p>
          <a:p>
            <a:pPr marL="342900" lvl="1" indent="-342900"/>
            <a:r>
              <a:rPr lang="en-US" sz="2000" dirty="0" smtClean="0"/>
              <a:t>Excellent interpersonal skills</a:t>
            </a:r>
          </a:p>
          <a:p>
            <a:pPr marL="342900" lvl="1" indent="-342900"/>
            <a:r>
              <a:rPr lang="en-US" sz="2000" dirty="0" smtClean="0"/>
              <a:t>Culturally competent &amp; social justice frame of reference</a:t>
            </a:r>
          </a:p>
          <a:p>
            <a:pPr marL="342900" lvl="1" indent="-342900"/>
            <a:r>
              <a:rPr lang="en-US" sz="2000" dirty="0" smtClean="0"/>
              <a:t>Consistent, accurate and complete information</a:t>
            </a:r>
          </a:p>
          <a:p>
            <a:r>
              <a:rPr lang="en-US" sz="2000" dirty="0" smtClean="0"/>
              <a:t>Timely response to student inquiries</a:t>
            </a:r>
          </a:p>
          <a:p>
            <a:r>
              <a:rPr lang="en-US" sz="2000" dirty="0" smtClean="0"/>
              <a:t>Builds trust, removes barriers and expedites processing</a:t>
            </a:r>
          </a:p>
          <a:p>
            <a:r>
              <a:rPr lang="en-US" sz="2000" dirty="0" smtClean="0"/>
              <a:t>Triages and refers</a:t>
            </a:r>
          </a:p>
          <a:p>
            <a:r>
              <a:rPr lang="en-US" sz="2000" dirty="0" smtClean="0"/>
              <a:t>Supports retention and completion efforts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79" r="-303" b="379"/>
          <a:stretch/>
        </p:blipFill>
        <p:spPr>
          <a:xfrm rot="1540100">
            <a:off x="3781141" y="4993720"/>
            <a:ext cx="1674973" cy="1338979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7220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Processes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4284" y="2271398"/>
            <a:ext cx="2233940" cy="1563776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5880" y="2001225"/>
            <a:ext cx="6398812" cy="46234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Need professional staff as first point of contact</a:t>
            </a:r>
          </a:p>
          <a:p>
            <a:pPr marL="742950" lvl="2" indent="-342900">
              <a:spcAft>
                <a:spcPts val="400"/>
              </a:spcAft>
            </a:pPr>
            <a:r>
              <a:rPr lang="en-US" sz="1800" dirty="0" smtClean="0"/>
              <a:t>Average over 7,500 visits </a:t>
            </a:r>
            <a:r>
              <a:rPr lang="en-US" sz="1800" dirty="0"/>
              <a:t>to </a:t>
            </a:r>
            <a:r>
              <a:rPr lang="en-US" sz="1800" dirty="0" smtClean="0"/>
              <a:t>office</a:t>
            </a:r>
            <a:endParaRPr lang="en-US" sz="1800" dirty="0"/>
          </a:p>
          <a:p>
            <a:pPr marL="742950" lvl="2" indent="-342900">
              <a:spcAft>
                <a:spcPts val="400"/>
              </a:spcAft>
            </a:pPr>
            <a:r>
              <a:rPr lang="en-US" sz="1800" dirty="0"/>
              <a:t>Manage email and phone </a:t>
            </a:r>
            <a:r>
              <a:rPr lang="en-US" sz="1800" dirty="0" smtClean="0"/>
              <a:t>inquiries</a:t>
            </a:r>
          </a:p>
          <a:p>
            <a:pPr marL="742950" lvl="2" indent="-342900">
              <a:spcAft>
                <a:spcPts val="400"/>
              </a:spcAft>
            </a:pPr>
            <a:r>
              <a:rPr lang="en-US" sz="1800" dirty="0" smtClean="0"/>
              <a:t>Overreliance </a:t>
            </a:r>
            <a:r>
              <a:rPr lang="en-US" sz="1800" dirty="0"/>
              <a:t>on students to fill </a:t>
            </a:r>
            <a:r>
              <a:rPr lang="en-US" sz="1800" dirty="0" smtClean="0"/>
              <a:t>gap</a:t>
            </a:r>
          </a:p>
          <a:p>
            <a:pPr marL="342900" lvl="1" indent="-342900"/>
            <a:r>
              <a:rPr lang="en-US" sz="2000" dirty="0" smtClean="0"/>
              <a:t>Requires training, expertise, ethics</a:t>
            </a:r>
          </a:p>
          <a:p>
            <a:pPr marL="742950" lvl="2" indent="-342900"/>
            <a:r>
              <a:rPr lang="en-US" sz="1800" dirty="0" smtClean="0"/>
              <a:t>IRS Regulations, Promise, Foster &amp; Homeless Youth. SAP, Loss of CCPG, DACA/AB 540, Appeals…</a:t>
            </a:r>
          </a:p>
          <a:p>
            <a:r>
              <a:rPr lang="en-US" sz="2000" dirty="0" smtClean="0"/>
              <a:t>Ability to de-escalate stressful situations, debunk myths, and clarify procedures</a:t>
            </a:r>
          </a:p>
          <a:p>
            <a:r>
              <a:rPr lang="en-US" sz="2000" dirty="0" smtClean="0"/>
              <a:t>Provides more targeted student follow-up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1822">
            <a:off x="3524592" y="2667019"/>
            <a:ext cx="1411263" cy="394763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423">
            <a:off x="326301" y="4282167"/>
            <a:ext cx="2814450" cy="2087186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0914">
            <a:off x="2028759" y="1720842"/>
            <a:ext cx="1868256" cy="225073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64657">
            <a:off x="2442323" y="5584225"/>
            <a:ext cx="2649479" cy="67515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2679" t="2699" r="6053" b="22058"/>
          <a:stretch/>
        </p:blipFill>
        <p:spPr>
          <a:xfrm>
            <a:off x="2506261" y="3616489"/>
            <a:ext cx="1656630" cy="147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68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55999" y="2286000"/>
            <a:ext cx="5777695" cy="229552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Financial Aid Mission:</a:t>
            </a:r>
          </a:p>
          <a:p>
            <a:r>
              <a:rPr lang="en-US" sz="2000" dirty="0" smtClean="0"/>
              <a:t>To aid </a:t>
            </a:r>
            <a:r>
              <a:rPr lang="en-US" sz="2000" dirty="0"/>
              <a:t>students and prospective students in their understanding, application, and timely receipt of all eligible financial aid resources they need to reduce the significant barriers the costs of higher education present.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9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441</TotalTime>
  <Words>240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Financial Aid Assistant</vt:lpstr>
      <vt:lpstr>Need</vt:lpstr>
      <vt:lpstr>Provides Excellent Customer Service</vt:lpstr>
      <vt:lpstr>Complicated Processes</vt:lpstr>
      <vt:lpstr> Questions?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Assistant</dc:title>
  <dc:creator>Carrington, Margie</dc:creator>
  <cp:lastModifiedBy>Bucton, Barbara</cp:lastModifiedBy>
  <cp:revision>60</cp:revision>
  <dcterms:created xsi:type="dcterms:W3CDTF">2016-11-08T00:19:43Z</dcterms:created>
  <dcterms:modified xsi:type="dcterms:W3CDTF">2018-10-29T21:35:35Z</dcterms:modified>
</cp:coreProperties>
</file>