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12192000" cy="6858000"/>
  <p:notesSz cx="7010400" cy="9296400"/>
  <p:embeddedFontLst>
    <p:embeddedFont>
      <p:font typeface="Open Sans"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512">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82" y="58"/>
      </p:cViewPr>
      <p:guideLst>
        <p:guide pos="751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5724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
        <p:nvSpPr>
          <p:cNvPr id="88" name="Google Shape;88;p1: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10/25/2018</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407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3" name="Google Shape;103;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104" name="Google Shape;104;p5: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10/25/2018</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36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On-the-fly, individual assistance is a very inefficient way to support most student tech support needs. Through strategic workshop scheduling that is aligned with college orientation and specific courses, we can provide much better support to a large number of students. This position would be able to lead those efforts. </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TLC program – this program requires direct support to individual students as well as the tracking and management of equipment and materials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Initiative such as ZTC and OER have a strong tech component, for example they often are integrated into Canvas. This position would also help bridge the gap for faculty who want to increase the Library presence in their Canvas courses. </a:t>
            </a:r>
            <a:endParaRPr sz="1200" b="0" i="0" u="none" strike="noStrike" cap="none">
              <a:solidFill>
                <a:schemeClr val="dk1"/>
              </a:solidFill>
              <a:latin typeface="Calibri"/>
              <a:ea typeface="Calibri"/>
              <a:cs typeface="Calibri"/>
              <a:sym typeface="Calibri"/>
            </a:endParaRPr>
          </a:p>
        </p:txBody>
      </p:sp>
      <p:sp>
        <p:nvSpPr>
          <p:cNvPr id="115" name="Google Shape;11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16" name="Google Shape;116;p2: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10/25/2018</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43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When Librarians divert their time to tasks that should be handled by students or classified staff, it decreases the time they can spend on core Librarian duties. </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The LSS position is already the main point of contact with students and other Library patrons, so this is a natural place to house tech support </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The TLC program was launched fairly quickly and it has become clear that staffing needs are greater than may have been anticipated</a:t>
            </a:r>
            <a:endParaRPr sz="1200" b="0" i="0" u="none" strike="noStrike" cap="none">
              <a:solidFill>
                <a:schemeClr val="dk1"/>
              </a:solidFill>
              <a:latin typeface="Calibri"/>
              <a:ea typeface="Calibri"/>
              <a:cs typeface="Calibri"/>
              <a:sym typeface="Calibri"/>
            </a:endParaRPr>
          </a:p>
        </p:txBody>
      </p:sp>
      <p:sp>
        <p:nvSpPr>
          <p:cNvPr id="125" name="Google Shape;12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
        <p:nvSpPr>
          <p:cNvPr id="126" name="Google Shape;126;p3: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10/25/2018</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46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Data shows a strong demand for items, which requires the staff time to support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TLC program has been very well-received by students but needs more support in order to maintain and/or to expand</a:t>
            </a:r>
            <a:endParaRPr sz="1200" b="0" i="0" u="none" strike="noStrike" cap="none">
              <a:solidFill>
                <a:schemeClr val="dk1"/>
              </a:solidFill>
              <a:latin typeface="Calibri"/>
              <a:ea typeface="Calibri"/>
              <a:cs typeface="Calibri"/>
              <a:sym typeface="Calibri"/>
            </a:endParaRPr>
          </a:p>
        </p:txBody>
      </p:sp>
      <p:sp>
        <p:nvSpPr>
          <p:cNvPr id="135" name="Google Shape;135;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
        <p:nvSpPr>
          <p:cNvPr id="136" name="Google Shape;136;p4: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10/25/2018</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438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guides.canadacollege.edu/tlc_student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guides.canadacollege.edu/tlc_student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10324616" y="5915660"/>
            <a:ext cx="1618732" cy="726756"/>
          </a:xfrm>
          <a:prstGeom prst="rect">
            <a:avLst/>
          </a:prstGeom>
          <a:noFill/>
          <a:ln>
            <a:noFill/>
          </a:ln>
        </p:spPr>
      </p:pic>
      <p:pic>
        <p:nvPicPr>
          <p:cNvPr id="91" name="Google Shape;91;p13"/>
          <p:cNvPicPr preferRelativeResize="0"/>
          <p:nvPr/>
        </p:nvPicPr>
        <p:blipFill rotWithShape="1">
          <a:blip r:embed="rId4">
            <a:alphaModFix/>
          </a:blip>
          <a:srcRect b="5952"/>
          <a:stretch/>
        </p:blipFill>
        <p:spPr>
          <a:xfrm>
            <a:off x="0" y="5052061"/>
            <a:ext cx="12192000" cy="1805939"/>
          </a:xfrm>
          <a:prstGeom prst="rect">
            <a:avLst/>
          </a:prstGeom>
          <a:noFill/>
          <a:ln>
            <a:noFill/>
          </a:ln>
        </p:spPr>
      </p:pic>
      <p:pic>
        <p:nvPicPr>
          <p:cNvPr id="92" name="Google Shape;92;p13"/>
          <p:cNvPicPr preferRelativeResize="0"/>
          <p:nvPr/>
        </p:nvPicPr>
        <p:blipFill rotWithShape="1">
          <a:blip r:embed="rId3">
            <a:alphaModFix/>
          </a:blip>
          <a:srcRect/>
          <a:stretch/>
        </p:blipFill>
        <p:spPr>
          <a:xfrm>
            <a:off x="10324616" y="5847080"/>
            <a:ext cx="1618732" cy="726756"/>
          </a:xfrm>
          <a:prstGeom prst="rect">
            <a:avLst/>
          </a:prstGeom>
          <a:noFill/>
          <a:ln>
            <a:noFill/>
          </a:ln>
        </p:spPr>
      </p:pic>
      <p:sp>
        <p:nvSpPr>
          <p:cNvPr id="93" name="Google Shape;93;p13"/>
          <p:cNvSpPr txBox="1"/>
          <p:nvPr/>
        </p:nvSpPr>
        <p:spPr>
          <a:xfrm>
            <a:off x="417100" y="71750"/>
            <a:ext cx="11357700" cy="538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1" i="0" u="none" strike="noStrike" cap="small">
              <a:solidFill>
                <a:schemeClr val="dk1"/>
              </a:solidFill>
              <a:latin typeface="Calibri"/>
              <a:ea typeface="Calibri"/>
              <a:cs typeface="Calibri"/>
              <a:sym typeface="Calibri"/>
            </a:endParaRPr>
          </a:p>
          <a:p>
            <a:pPr marL="0" marR="0" lvl="0" indent="0" algn="l"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New Position Request:</a:t>
            </a:r>
            <a:endParaRPr/>
          </a:p>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Part-Time Library Support Specialist/Technology Assistance Support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 name="Google Shape;94;p13"/>
          <p:cNvPicPr preferRelativeResize="0"/>
          <p:nvPr/>
        </p:nvPicPr>
        <p:blipFill rotWithShape="1">
          <a:blip r:embed="rId5">
            <a:alphaModFix/>
          </a:blip>
          <a:srcRect/>
          <a:stretch/>
        </p:blipFill>
        <p:spPr>
          <a:xfrm>
            <a:off x="5145502" y="2247010"/>
            <a:ext cx="1900989" cy="2619291"/>
          </a:xfrm>
          <a:prstGeom prst="rect">
            <a:avLst/>
          </a:prstGeom>
          <a:noFill/>
          <a:ln w="88900" cap="sq" cmpd="thickThin">
            <a:solidFill>
              <a:srgbClr val="000000"/>
            </a:solidFill>
            <a:prstDash val="solid"/>
            <a:miter lim="800000"/>
            <a:headEnd type="none" w="sm" len="sm"/>
            <a:tailEnd type="none" w="sm" len="sm"/>
          </a:ln>
        </p:spPr>
      </p:pic>
      <p:pic>
        <p:nvPicPr>
          <p:cNvPr id="95" name="Google Shape;95;p13"/>
          <p:cNvPicPr preferRelativeResize="0"/>
          <p:nvPr/>
        </p:nvPicPr>
        <p:blipFill rotWithShape="1">
          <a:blip r:embed="rId6">
            <a:alphaModFix/>
          </a:blip>
          <a:srcRect/>
          <a:stretch/>
        </p:blipFill>
        <p:spPr>
          <a:xfrm>
            <a:off x="8088578" y="2515991"/>
            <a:ext cx="2276475" cy="1562100"/>
          </a:xfrm>
          <a:prstGeom prst="rect">
            <a:avLst/>
          </a:prstGeom>
          <a:noFill/>
          <a:ln w="88900" cap="sq" cmpd="thickThin">
            <a:solidFill>
              <a:srgbClr val="000000"/>
            </a:solidFill>
            <a:prstDash val="solid"/>
            <a:miter lim="800000"/>
            <a:headEnd type="none" w="sm" len="sm"/>
            <a:tailEnd type="none" w="sm" len="sm"/>
          </a:ln>
        </p:spPr>
      </p:pic>
      <p:pic>
        <p:nvPicPr>
          <p:cNvPr id="96" name="Google Shape;96;p13"/>
          <p:cNvPicPr preferRelativeResize="0"/>
          <p:nvPr/>
        </p:nvPicPr>
        <p:blipFill>
          <a:blip r:embed="rId7">
            <a:alphaModFix/>
          </a:blip>
          <a:stretch>
            <a:fillRect/>
          </a:stretch>
        </p:blipFill>
        <p:spPr>
          <a:xfrm>
            <a:off x="1378022" y="2516000"/>
            <a:ext cx="2725406" cy="726775"/>
          </a:xfrm>
          <a:prstGeom prst="rect">
            <a:avLst/>
          </a:prstGeom>
          <a:noFill/>
          <a:ln>
            <a:noFill/>
          </a:ln>
        </p:spPr>
      </p:pic>
      <p:pic>
        <p:nvPicPr>
          <p:cNvPr id="97" name="Google Shape;97;p13"/>
          <p:cNvPicPr preferRelativeResize="0"/>
          <p:nvPr/>
        </p:nvPicPr>
        <p:blipFill>
          <a:blip r:embed="rId8">
            <a:alphaModFix/>
          </a:blip>
          <a:stretch>
            <a:fillRect/>
          </a:stretch>
        </p:blipFill>
        <p:spPr>
          <a:xfrm>
            <a:off x="722800" y="3350913"/>
            <a:ext cx="2096426" cy="534950"/>
          </a:xfrm>
          <a:prstGeom prst="rect">
            <a:avLst/>
          </a:prstGeom>
          <a:noFill/>
          <a:ln>
            <a:noFill/>
          </a:ln>
        </p:spPr>
      </p:pic>
      <p:pic>
        <p:nvPicPr>
          <p:cNvPr id="98" name="Google Shape;98;p13"/>
          <p:cNvPicPr preferRelativeResize="0"/>
          <p:nvPr/>
        </p:nvPicPr>
        <p:blipFill>
          <a:blip r:embed="rId9">
            <a:alphaModFix/>
          </a:blip>
          <a:stretch>
            <a:fillRect/>
          </a:stretch>
        </p:blipFill>
        <p:spPr>
          <a:xfrm>
            <a:off x="2441251" y="3885868"/>
            <a:ext cx="1900975" cy="872307"/>
          </a:xfrm>
          <a:prstGeom prst="rect">
            <a:avLst/>
          </a:prstGeom>
          <a:noFill/>
          <a:ln>
            <a:noFill/>
          </a:ln>
        </p:spPr>
      </p:pic>
      <p:pic>
        <p:nvPicPr>
          <p:cNvPr id="99" name="Google Shape;99;p13"/>
          <p:cNvPicPr preferRelativeResize="0"/>
          <p:nvPr/>
        </p:nvPicPr>
        <p:blipFill>
          <a:blip r:embed="rId10">
            <a:alphaModFix/>
          </a:blip>
          <a:stretch>
            <a:fillRect/>
          </a:stretch>
        </p:blipFill>
        <p:spPr>
          <a:xfrm>
            <a:off x="894328" y="4179216"/>
            <a:ext cx="1394500" cy="61845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4"/>
          <p:cNvPicPr preferRelativeResize="0"/>
          <p:nvPr/>
        </p:nvPicPr>
        <p:blipFill rotWithShape="1">
          <a:blip r:embed="rId3">
            <a:alphaModFix/>
          </a:blip>
          <a:srcRect/>
          <a:stretch/>
        </p:blipFill>
        <p:spPr>
          <a:xfrm>
            <a:off x="10324616" y="5915660"/>
            <a:ext cx="1618732" cy="726756"/>
          </a:xfrm>
          <a:prstGeom prst="rect">
            <a:avLst/>
          </a:prstGeom>
          <a:noFill/>
          <a:ln>
            <a:noFill/>
          </a:ln>
        </p:spPr>
      </p:pic>
      <p:pic>
        <p:nvPicPr>
          <p:cNvPr id="107" name="Google Shape;107;p14"/>
          <p:cNvPicPr preferRelativeResize="0"/>
          <p:nvPr/>
        </p:nvPicPr>
        <p:blipFill rotWithShape="1">
          <a:blip r:embed="rId4">
            <a:alphaModFix/>
          </a:blip>
          <a:srcRect b="5952"/>
          <a:stretch/>
        </p:blipFill>
        <p:spPr>
          <a:xfrm>
            <a:off x="0" y="5052061"/>
            <a:ext cx="12192000" cy="1805939"/>
          </a:xfrm>
          <a:prstGeom prst="rect">
            <a:avLst/>
          </a:prstGeom>
          <a:noFill/>
          <a:ln>
            <a:noFill/>
          </a:ln>
        </p:spPr>
      </p:pic>
      <p:pic>
        <p:nvPicPr>
          <p:cNvPr id="108" name="Google Shape;108;p14"/>
          <p:cNvPicPr preferRelativeResize="0"/>
          <p:nvPr/>
        </p:nvPicPr>
        <p:blipFill rotWithShape="1">
          <a:blip r:embed="rId3">
            <a:alphaModFix/>
          </a:blip>
          <a:srcRect/>
          <a:stretch/>
        </p:blipFill>
        <p:spPr>
          <a:xfrm>
            <a:off x="10324616" y="5847080"/>
            <a:ext cx="1618732" cy="726756"/>
          </a:xfrm>
          <a:prstGeom prst="rect">
            <a:avLst/>
          </a:prstGeom>
          <a:noFill/>
          <a:ln>
            <a:noFill/>
          </a:ln>
        </p:spPr>
      </p:pic>
      <p:sp>
        <p:nvSpPr>
          <p:cNvPr id="109" name="Google Shape;109;p14"/>
          <p:cNvSpPr txBox="1"/>
          <p:nvPr/>
        </p:nvSpPr>
        <p:spPr>
          <a:xfrm>
            <a:off x="0" y="0"/>
            <a:ext cx="12192000"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4"/>
          <p:cNvSpPr txBox="1"/>
          <p:nvPr/>
        </p:nvSpPr>
        <p:spPr>
          <a:xfrm>
            <a:off x="811550" y="445925"/>
            <a:ext cx="104049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What does this Position Do?</a:t>
            </a:r>
            <a:endParaRPr/>
          </a:p>
        </p:txBody>
      </p:sp>
      <p:sp>
        <p:nvSpPr>
          <p:cNvPr id="111" name="Google Shape;111;p14"/>
          <p:cNvSpPr txBox="1"/>
          <p:nvPr/>
        </p:nvSpPr>
        <p:spPr>
          <a:xfrm>
            <a:off x="483500" y="1614550"/>
            <a:ext cx="10835400" cy="34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None/>
            </a:pPr>
            <a:r>
              <a:rPr lang="en-US" sz="1800">
                <a:solidFill>
                  <a:schemeClr val="dk1"/>
                </a:solidFill>
                <a:latin typeface="Calibri"/>
                <a:ea typeface="Calibri"/>
                <a:cs typeface="Calibri"/>
                <a:sym typeface="Calibri"/>
              </a:rPr>
              <a:t>●        Point of contact for the Canvas LMS, including login issues and navigation within the course shell</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r>
              <a:rPr lang="en-US" sz="1800">
                <a:solidFill>
                  <a:schemeClr val="dk1"/>
                </a:solidFill>
                <a:latin typeface="Calibri"/>
                <a:ea typeface="Calibri"/>
                <a:cs typeface="Calibri"/>
                <a:sym typeface="Calibri"/>
              </a:rPr>
              <a:t>●        Assistance with Websmart &amp; Student Email: navigation, login and other account issues</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r>
              <a:rPr lang="en-US" sz="1800">
                <a:solidFill>
                  <a:schemeClr val="dk1"/>
                </a:solidFill>
                <a:latin typeface="Calibri"/>
                <a:ea typeface="Calibri"/>
                <a:cs typeface="Calibri"/>
                <a:sym typeface="Calibri"/>
              </a:rPr>
              <a:t>●        Assistance with MS Office, Google Drive and other commonly used software applications.</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r>
              <a:rPr lang="en-US" sz="1800">
                <a:solidFill>
                  <a:schemeClr val="dk1"/>
                </a:solidFill>
                <a:latin typeface="Calibri"/>
                <a:ea typeface="Calibri"/>
                <a:cs typeface="Calibri"/>
                <a:sym typeface="Calibri"/>
              </a:rPr>
              <a:t>●        Technology Basics Workshops offered throughout the semester</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r>
              <a:rPr lang="en-US" sz="1800">
                <a:solidFill>
                  <a:schemeClr val="dk1"/>
                </a:solidFill>
                <a:latin typeface="Calibri"/>
                <a:ea typeface="Calibri"/>
                <a:cs typeface="Calibri"/>
                <a:sym typeface="Calibri"/>
              </a:rPr>
              <a:t>●        Library Technology Help: using computers and printing, using the book scanner, using Library technology available for check-out (laptops, Chromebooks, WiFi Routers)</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r>
              <a:rPr lang="en-US" sz="1800">
                <a:solidFill>
                  <a:schemeClr val="dk1"/>
                </a:solidFill>
                <a:latin typeface="Calibri"/>
                <a:ea typeface="Calibri"/>
                <a:cs typeface="Calibri"/>
                <a:sym typeface="Calibri"/>
              </a:rPr>
              <a:t>●        Circulation duties: helping resolve issues with fines and late items, training student workers, managing group room reservation system, assisting students with TLC program.</a:t>
            </a:r>
            <a:endParaRPr sz="1800">
              <a:solidFill>
                <a:schemeClr val="dk1"/>
              </a:solidFill>
              <a:latin typeface="Calibri"/>
              <a:ea typeface="Calibri"/>
              <a:cs typeface="Calibri"/>
              <a:sym typeface="Calibri"/>
            </a:endParaRPr>
          </a:p>
          <a:p>
            <a:pPr marL="0" lvl="0" indent="0" algn="l" rtl="0">
              <a:lnSpc>
                <a:spcPct val="115000"/>
              </a:lnSpc>
              <a:spcBef>
                <a:spcPts val="100"/>
              </a:spcBef>
              <a:spcAft>
                <a:spcPts val="0"/>
              </a:spcAft>
              <a:buNone/>
            </a:pPr>
            <a:endParaRPr sz="1100">
              <a:solidFill>
                <a:schemeClr val="dk1"/>
              </a:solidFill>
              <a:latin typeface="Calibri"/>
              <a:ea typeface="Calibri"/>
              <a:cs typeface="Calibri"/>
              <a:sym typeface="Calibri"/>
            </a:endParaRPr>
          </a:p>
          <a:p>
            <a:pPr marL="0" lvl="0" indent="0" algn="l" rtl="0">
              <a:lnSpc>
                <a:spcPct val="115000"/>
              </a:lnSpc>
              <a:spcBef>
                <a:spcPts val="100"/>
              </a:spcBef>
              <a:spcAft>
                <a:spcPts val="1600"/>
              </a:spcAft>
              <a:buClr>
                <a:schemeClr val="dk1"/>
              </a:buClr>
              <a:buSzPts val="1100"/>
              <a:buFont typeface="Arial"/>
              <a:buNone/>
            </a:pPr>
            <a:endParaRPr sz="1800">
              <a:solidFill>
                <a:srgbClr val="695D46"/>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5"/>
          <p:cNvPicPr preferRelativeResize="0"/>
          <p:nvPr/>
        </p:nvPicPr>
        <p:blipFill rotWithShape="1">
          <a:blip r:embed="rId3">
            <a:alphaModFix/>
          </a:blip>
          <a:srcRect/>
          <a:stretch/>
        </p:blipFill>
        <p:spPr>
          <a:xfrm>
            <a:off x="10324616" y="5915660"/>
            <a:ext cx="1618732" cy="726756"/>
          </a:xfrm>
          <a:prstGeom prst="rect">
            <a:avLst/>
          </a:prstGeom>
          <a:noFill/>
          <a:ln>
            <a:noFill/>
          </a:ln>
        </p:spPr>
      </p:pic>
      <p:pic>
        <p:nvPicPr>
          <p:cNvPr id="119" name="Google Shape;119;p15"/>
          <p:cNvPicPr preferRelativeResize="0"/>
          <p:nvPr/>
        </p:nvPicPr>
        <p:blipFill rotWithShape="1">
          <a:blip r:embed="rId4">
            <a:alphaModFix/>
          </a:blip>
          <a:srcRect b="5952"/>
          <a:stretch/>
        </p:blipFill>
        <p:spPr>
          <a:xfrm>
            <a:off x="0" y="5052061"/>
            <a:ext cx="12192000" cy="1805939"/>
          </a:xfrm>
          <a:prstGeom prst="rect">
            <a:avLst/>
          </a:prstGeom>
          <a:noFill/>
          <a:ln>
            <a:noFill/>
          </a:ln>
        </p:spPr>
      </p:pic>
      <p:pic>
        <p:nvPicPr>
          <p:cNvPr id="120" name="Google Shape;120;p15"/>
          <p:cNvPicPr preferRelativeResize="0"/>
          <p:nvPr/>
        </p:nvPicPr>
        <p:blipFill rotWithShape="1">
          <a:blip r:embed="rId3">
            <a:alphaModFix/>
          </a:blip>
          <a:srcRect/>
          <a:stretch/>
        </p:blipFill>
        <p:spPr>
          <a:xfrm>
            <a:off x="10324616" y="5847080"/>
            <a:ext cx="1618732" cy="726756"/>
          </a:xfrm>
          <a:prstGeom prst="rect">
            <a:avLst/>
          </a:prstGeom>
          <a:noFill/>
          <a:ln>
            <a:noFill/>
          </a:ln>
        </p:spPr>
      </p:pic>
      <p:sp>
        <p:nvSpPr>
          <p:cNvPr id="121" name="Google Shape;121;p15"/>
          <p:cNvSpPr txBox="1"/>
          <p:nvPr/>
        </p:nvSpPr>
        <p:spPr>
          <a:xfrm>
            <a:off x="744617" y="642139"/>
            <a:ext cx="10579800" cy="1095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Justification</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With Canvas migration and increasing reliance on technology, more and more staff time is being re-directed to individual tech support requests –  we need to have a more focused approach to supporting student technology needs</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three current Library Support Specialists are increasingly unable to focus on their main duties (reserves, cataloging, budgeting, processing, </a:t>
            </a:r>
            <a:r>
              <a:rPr lang="en-US" sz="2400" u="sng">
                <a:solidFill>
                  <a:schemeClr val="hlink"/>
                </a:solidFill>
                <a:latin typeface="Calibri"/>
                <a:ea typeface="Calibri"/>
                <a:cs typeface="Calibri"/>
                <a:sym typeface="Calibri"/>
                <a:hlinkClick r:id="rId5"/>
              </a:rPr>
              <a:t>TLC</a:t>
            </a:r>
            <a:r>
              <a:rPr lang="en-US" sz="2400">
                <a:solidFill>
                  <a:schemeClr val="dk1"/>
                </a:solidFill>
                <a:latin typeface="Calibri"/>
                <a:ea typeface="Calibri"/>
                <a:cs typeface="Calibri"/>
                <a:sym typeface="Calibri"/>
              </a:rPr>
              <a:t>, etc.) due to increasing demands for tech support and the Textbooks, Laptops &amp; Calculators (TLC) program</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Position will also support Library outreach efforts to departments such as ESL, CTE, STEM, and for initiatives such as Open Educational Resources (OER) and Zero Textbook Cost (ZTC) programs</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457200" marR="0" lvl="0" indent="-254000" algn="ctr"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6"/>
          <p:cNvPicPr preferRelativeResize="0"/>
          <p:nvPr/>
        </p:nvPicPr>
        <p:blipFill rotWithShape="1">
          <a:blip r:embed="rId3">
            <a:alphaModFix/>
          </a:blip>
          <a:srcRect/>
          <a:stretch/>
        </p:blipFill>
        <p:spPr>
          <a:xfrm>
            <a:off x="10324616" y="5915660"/>
            <a:ext cx="1618732" cy="726756"/>
          </a:xfrm>
          <a:prstGeom prst="rect">
            <a:avLst/>
          </a:prstGeom>
          <a:noFill/>
          <a:ln>
            <a:noFill/>
          </a:ln>
        </p:spPr>
      </p:pic>
      <p:pic>
        <p:nvPicPr>
          <p:cNvPr id="129" name="Google Shape;129;p16"/>
          <p:cNvPicPr preferRelativeResize="0"/>
          <p:nvPr/>
        </p:nvPicPr>
        <p:blipFill rotWithShape="1">
          <a:blip r:embed="rId4">
            <a:alphaModFix/>
          </a:blip>
          <a:srcRect b="5952"/>
          <a:stretch/>
        </p:blipFill>
        <p:spPr>
          <a:xfrm>
            <a:off x="0" y="5052061"/>
            <a:ext cx="12192000" cy="1805939"/>
          </a:xfrm>
          <a:prstGeom prst="rect">
            <a:avLst/>
          </a:prstGeom>
          <a:noFill/>
          <a:ln>
            <a:noFill/>
          </a:ln>
        </p:spPr>
      </p:pic>
      <p:pic>
        <p:nvPicPr>
          <p:cNvPr id="130" name="Google Shape;130;p16"/>
          <p:cNvPicPr preferRelativeResize="0"/>
          <p:nvPr/>
        </p:nvPicPr>
        <p:blipFill rotWithShape="1">
          <a:blip r:embed="rId3">
            <a:alphaModFix/>
          </a:blip>
          <a:srcRect/>
          <a:stretch/>
        </p:blipFill>
        <p:spPr>
          <a:xfrm>
            <a:off x="10324616" y="5847080"/>
            <a:ext cx="1618732" cy="726756"/>
          </a:xfrm>
          <a:prstGeom prst="rect">
            <a:avLst/>
          </a:prstGeom>
          <a:noFill/>
          <a:ln>
            <a:noFill/>
          </a:ln>
        </p:spPr>
      </p:pic>
      <p:sp>
        <p:nvSpPr>
          <p:cNvPr id="131" name="Google Shape;131;p16"/>
          <p:cNvSpPr txBox="1"/>
          <p:nvPr/>
        </p:nvSpPr>
        <p:spPr>
          <a:xfrm>
            <a:off x="778042" y="529389"/>
            <a:ext cx="10579769" cy="10741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Justification</a:t>
            </a:r>
            <a:endParaRPr/>
          </a:p>
          <a:p>
            <a:pPr marL="0" marR="0" lvl="0" indent="0" algn="ctr" rtl="0">
              <a:spcBef>
                <a:spcPts val="0"/>
              </a:spcBef>
              <a:spcAft>
                <a:spcPts val="0"/>
              </a:spcAft>
              <a:buNone/>
            </a:pPr>
            <a:endParaRPr sz="3200">
              <a:solidFill>
                <a:schemeClr val="dk1"/>
              </a:solidFill>
              <a:latin typeface="Calibri"/>
              <a:ea typeface="Calibri"/>
              <a:cs typeface="Calibri"/>
              <a:sym typeface="Calibri"/>
            </a:endParaRPr>
          </a:p>
          <a:p>
            <a:pPr marL="457200" marR="0" lvl="0" indent="-457200" algn="l" rtl="0">
              <a:spcBef>
                <a:spcPts val="0"/>
              </a:spcBef>
              <a:spcAft>
                <a:spcPts val="0"/>
              </a:spcAft>
              <a:buClr>
                <a:srgbClr val="000000"/>
              </a:buClr>
              <a:buSzPts val="2800"/>
              <a:buFont typeface="Arial"/>
              <a:buChar char="•"/>
            </a:pPr>
            <a:r>
              <a:rPr lang="en-US" sz="2400">
                <a:solidFill>
                  <a:srgbClr val="000000"/>
                </a:solidFill>
                <a:latin typeface="Calibri"/>
                <a:ea typeface="Calibri"/>
                <a:cs typeface="Calibri"/>
                <a:sym typeface="Calibri"/>
              </a:rPr>
              <a:t>Currently over 30% of help librarians provide consists of circulation, directional questions, and printing help - all tasks that can be handled by student workers and/or Library Support Specialists </a:t>
            </a:r>
            <a:endParaRPr sz="2400">
              <a:solidFill>
                <a:srgbClr val="000000"/>
              </a:solidFill>
              <a:latin typeface="Calibri"/>
              <a:ea typeface="Calibri"/>
              <a:cs typeface="Calibri"/>
              <a:sym typeface="Calibri"/>
            </a:endParaRPr>
          </a:p>
          <a:p>
            <a:pPr marL="457200" marR="0" lvl="0" indent="-393700" algn="l" rtl="0">
              <a:spcBef>
                <a:spcPts val="0"/>
              </a:spcBef>
              <a:spcAft>
                <a:spcPts val="0"/>
              </a:spcAft>
              <a:buClr>
                <a:schemeClr val="dk1"/>
              </a:buClr>
              <a:buSzPts val="1000"/>
              <a:buFont typeface="Arial"/>
              <a:buNone/>
            </a:pPr>
            <a:endParaRPr sz="2400">
              <a:solidFill>
                <a:srgbClr val="000000"/>
              </a:solidFill>
              <a:latin typeface="Calibri"/>
              <a:ea typeface="Calibri"/>
              <a:cs typeface="Calibri"/>
              <a:sym typeface="Calibri"/>
            </a:endParaRPr>
          </a:p>
          <a:p>
            <a:pPr marL="457200" marR="0" lvl="0" indent="-4318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Existing Library Support Specialists spend a total of 5.5 hours of their work day directly interacting with patrons (students, staff, and faculty)</a:t>
            </a:r>
            <a:endParaRPr sz="2400">
              <a:solidFill>
                <a:srgbClr val="000000"/>
              </a:solidFill>
              <a:latin typeface="Calibri"/>
              <a:ea typeface="Calibri"/>
              <a:cs typeface="Calibri"/>
              <a:sym typeface="Calibri"/>
            </a:endParaRPr>
          </a:p>
          <a:p>
            <a:pPr marL="457200" marR="0" lvl="0" indent="-393700" algn="l" rtl="0">
              <a:spcBef>
                <a:spcPts val="0"/>
              </a:spcBef>
              <a:spcAft>
                <a:spcPts val="0"/>
              </a:spcAft>
              <a:buClr>
                <a:schemeClr val="dk1"/>
              </a:buClr>
              <a:buSzPts val="1000"/>
              <a:buFont typeface="Arial"/>
              <a:buNone/>
            </a:pPr>
            <a:endParaRPr sz="2400">
              <a:solidFill>
                <a:srgbClr val="000000"/>
              </a:solidFill>
              <a:latin typeface="Calibri"/>
              <a:ea typeface="Calibri"/>
              <a:cs typeface="Calibri"/>
              <a:sym typeface="Calibri"/>
            </a:endParaRPr>
          </a:p>
          <a:p>
            <a:pPr marL="457200" marR="0" lvl="0" indent="-4318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In order to </a:t>
            </a:r>
            <a:r>
              <a:rPr lang="en-US" sz="2400">
                <a:latin typeface="Calibri"/>
                <a:ea typeface="Calibri"/>
                <a:cs typeface="Calibri"/>
                <a:sym typeface="Calibri"/>
              </a:rPr>
              <a:t>continue</a:t>
            </a:r>
            <a:r>
              <a:rPr lang="en-US" sz="2400">
                <a:solidFill>
                  <a:srgbClr val="000000"/>
                </a:solidFill>
                <a:latin typeface="Calibri"/>
                <a:ea typeface="Calibri"/>
                <a:cs typeface="Calibri"/>
                <a:sym typeface="Calibri"/>
              </a:rPr>
              <a:t> our </a:t>
            </a:r>
            <a:r>
              <a:rPr lang="en-US" sz="2400" u="sng">
                <a:solidFill>
                  <a:schemeClr val="hlink"/>
                </a:solidFill>
                <a:latin typeface="Calibri"/>
                <a:ea typeface="Calibri"/>
                <a:cs typeface="Calibri"/>
                <a:sym typeface="Calibri"/>
                <a:hlinkClick r:id="rId5"/>
              </a:rPr>
              <a:t>TLC</a:t>
            </a:r>
            <a:r>
              <a:rPr lang="en-US" sz="2400">
                <a:solidFill>
                  <a:srgbClr val="000000"/>
                </a:solidFill>
                <a:latin typeface="Calibri"/>
                <a:ea typeface="Calibri"/>
                <a:cs typeface="Calibri"/>
                <a:sym typeface="Calibri"/>
              </a:rPr>
              <a:t> (semester-length loan textbook, graphing calculator, and laptop lending collection) program, we need additional support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457200" marR="0" lvl="0" indent="-254000" algn="ctr"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7"/>
          <p:cNvPicPr preferRelativeResize="0"/>
          <p:nvPr/>
        </p:nvPicPr>
        <p:blipFill rotWithShape="1">
          <a:blip r:embed="rId3">
            <a:alphaModFix/>
          </a:blip>
          <a:srcRect/>
          <a:stretch/>
        </p:blipFill>
        <p:spPr>
          <a:xfrm>
            <a:off x="10324616" y="5915660"/>
            <a:ext cx="1618732" cy="726756"/>
          </a:xfrm>
          <a:prstGeom prst="rect">
            <a:avLst/>
          </a:prstGeom>
          <a:noFill/>
          <a:ln>
            <a:noFill/>
          </a:ln>
        </p:spPr>
      </p:pic>
      <p:pic>
        <p:nvPicPr>
          <p:cNvPr id="139" name="Google Shape;139;p17"/>
          <p:cNvPicPr preferRelativeResize="0"/>
          <p:nvPr/>
        </p:nvPicPr>
        <p:blipFill rotWithShape="1">
          <a:blip r:embed="rId4">
            <a:alphaModFix/>
          </a:blip>
          <a:srcRect b="5952"/>
          <a:stretch/>
        </p:blipFill>
        <p:spPr>
          <a:xfrm>
            <a:off x="0" y="5052061"/>
            <a:ext cx="12192000" cy="1805939"/>
          </a:xfrm>
          <a:prstGeom prst="rect">
            <a:avLst/>
          </a:prstGeom>
          <a:noFill/>
          <a:ln>
            <a:noFill/>
          </a:ln>
        </p:spPr>
      </p:pic>
      <p:pic>
        <p:nvPicPr>
          <p:cNvPr id="140" name="Google Shape;140;p17"/>
          <p:cNvPicPr preferRelativeResize="0"/>
          <p:nvPr/>
        </p:nvPicPr>
        <p:blipFill rotWithShape="1">
          <a:blip r:embed="rId3">
            <a:alphaModFix/>
          </a:blip>
          <a:srcRect/>
          <a:stretch/>
        </p:blipFill>
        <p:spPr>
          <a:xfrm>
            <a:off x="10324616" y="5847080"/>
            <a:ext cx="1618732" cy="726756"/>
          </a:xfrm>
          <a:prstGeom prst="rect">
            <a:avLst/>
          </a:prstGeom>
          <a:noFill/>
          <a:ln>
            <a:noFill/>
          </a:ln>
        </p:spPr>
      </p:pic>
      <p:sp>
        <p:nvSpPr>
          <p:cNvPr id="141" name="Google Shape;141;p17"/>
          <p:cNvSpPr txBox="1"/>
          <p:nvPr/>
        </p:nvSpPr>
        <p:spPr>
          <a:xfrm>
            <a:off x="381001" y="316832"/>
            <a:ext cx="12191999" cy="101874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800"/>
              <a:buFont typeface="Calibri"/>
              <a:buNone/>
            </a:pPr>
            <a:r>
              <a:rPr lang="en-US" sz="4800" dirty="0">
                <a:solidFill>
                  <a:schemeClr val="dk1"/>
                </a:solidFill>
                <a:latin typeface="Calibri"/>
                <a:ea typeface="Calibri"/>
                <a:cs typeface="Calibri"/>
                <a:sym typeface="Calibri"/>
              </a:rPr>
              <a:t>Data Points</a:t>
            </a:r>
            <a:endParaRPr dirty="0"/>
          </a:p>
          <a:p>
            <a:pPr marL="0" marR="0" lvl="0" indent="0" algn="ctr" rtl="0">
              <a:spcBef>
                <a:spcPts val="0"/>
              </a:spcBef>
              <a:spcAft>
                <a:spcPts val="0"/>
              </a:spcAft>
              <a:buClr>
                <a:schemeClr val="dk1"/>
              </a:buClr>
              <a:buSzPts val="3600"/>
              <a:buFont typeface="Calibri"/>
              <a:buNone/>
            </a:pPr>
            <a:endParaRPr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Circulation stats: 4,209 items checked out in 2017</a:t>
            </a:r>
            <a:endParaRPr sz="2400" dirty="0"/>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Reserve stats: 4650 items checked out in 2017</a:t>
            </a:r>
            <a:endParaRPr sz="2400" dirty="0"/>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95% of TLC student survey respondents indicated TLC Program is very important to their academic success</a:t>
            </a:r>
            <a:endParaRPr sz="2400" dirty="0">
              <a:solidFill>
                <a:srgbClr val="000000"/>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74% of survey respondents indicated that they would not be able to take their course if they were not part of the TLC </a:t>
            </a:r>
            <a:r>
              <a:rPr lang="en-US" sz="2400">
                <a:solidFill>
                  <a:schemeClr val="dk1"/>
                </a:solidFill>
                <a:latin typeface="Calibri"/>
                <a:ea typeface="Calibri"/>
                <a:cs typeface="Calibri"/>
                <a:sym typeface="Calibri"/>
              </a:rPr>
              <a:t>program</a:t>
            </a:r>
            <a:r>
              <a:rPr lang="en-US" sz="2400" smtClean="0">
                <a:solidFill>
                  <a:schemeClr val="dk1"/>
                </a:solidFill>
                <a:latin typeface="Calibri"/>
                <a:ea typeface="Calibri"/>
                <a:cs typeface="Calibri"/>
                <a:sym typeface="Calibri"/>
              </a:rPr>
              <a:t>:</a:t>
            </a:r>
          </a:p>
          <a:p>
            <a:pPr marL="457200" marR="0" lvl="0" indent="-457200" algn="l" rtl="0">
              <a:spcBef>
                <a:spcPts val="0"/>
              </a:spcBef>
              <a:spcAft>
                <a:spcPts val="0"/>
              </a:spcAft>
              <a:buClr>
                <a:schemeClr val="dk1"/>
              </a:buClr>
              <a:buSzPts val="2800"/>
              <a:buFont typeface="Arial"/>
              <a:buChar char="•"/>
            </a:pPr>
            <a:endParaRPr sz="2400" dirty="0">
              <a:solidFill>
                <a:schemeClr val="dk1"/>
              </a:solidFill>
              <a:latin typeface="Calibri"/>
              <a:ea typeface="Calibri"/>
              <a:cs typeface="Calibri"/>
              <a:sym typeface="Calibri"/>
            </a:endParaRPr>
          </a:p>
          <a:p>
            <a:pPr marL="17145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TLC Spring 2016: 70 students</a:t>
            </a:r>
            <a:endParaRPr dirty="0"/>
          </a:p>
          <a:p>
            <a:pPr marL="17145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TLC Fall 2016: 140 students</a:t>
            </a:r>
            <a:endParaRPr dirty="0"/>
          </a:p>
          <a:p>
            <a:pPr marL="17145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TLC Spring 2017: 77 students</a:t>
            </a:r>
            <a:endParaRPr dirty="0"/>
          </a:p>
          <a:p>
            <a:pPr marL="17145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TLC Fall 2017: 101 students</a:t>
            </a:r>
            <a:endParaRPr dirty="0"/>
          </a:p>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579</Words>
  <Application>Microsoft Office PowerPoint</Application>
  <PresentationFormat>Widescreen</PresentationFormat>
  <Paragraphs>109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Open Sans</vt:lpstr>
      <vt:lpstr>Calibri</vt:lpstr>
      <vt:lpstr>Noto Sans Symbols</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Tedone, Diana</dc:creator>
  <cp:lastModifiedBy>Bucton, Barbara</cp:lastModifiedBy>
  <cp:revision>3</cp:revision>
  <dcterms:modified xsi:type="dcterms:W3CDTF">2018-10-26T21:21:29Z</dcterms:modified>
</cp:coreProperties>
</file>