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149"/>
    <a:srgbClr val="4CA77E"/>
    <a:srgbClr val="839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5"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F8DAA-991C-448E-8E6B-7C68354CB452}" type="doc">
      <dgm:prSet loTypeId="urn:microsoft.com/office/officeart/2009/3/layout/HorizontalOrganizationChart" loCatId="hierarchy" qsTypeId="urn:microsoft.com/office/officeart/2005/8/quickstyle/3d2" qsCatId="3D" csTypeId="urn:microsoft.com/office/officeart/2005/8/colors/colorful1" csCatId="colorful" phldr="1"/>
      <dgm:spPr/>
      <dgm:t>
        <a:bodyPr/>
        <a:lstStyle/>
        <a:p>
          <a:endParaRPr lang="en-US"/>
        </a:p>
      </dgm:t>
    </dgm:pt>
    <dgm:pt modelId="{B5B39495-BD1A-4B47-8B8D-BCF7065BD770}">
      <dgm:prSet phldrT="[Text]"/>
      <dgm:spPr>
        <a:solidFill>
          <a:srgbClr val="FFC000"/>
        </a:solidFill>
        <a:ln>
          <a:solidFill>
            <a:srgbClr val="FFC000"/>
          </a:solidFill>
        </a:ln>
      </dgm:spPr>
      <dgm:t>
        <a:bodyPr/>
        <a:lstStyle/>
        <a:p>
          <a:r>
            <a:rPr lang="en-US" dirty="0" smtClean="0">
              <a:solidFill>
                <a:srgbClr val="2D6149"/>
              </a:solidFill>
            </a:rPr>
            <a:t>2478 Students with Transfer Goal </a:t>
          </a:r>
          <a:endParaRPr lang="en-US" dirty="0">
            <a:solidFill>
              <a:srgbClr val="2D6149"/>
            </a:solidFill>
          </a:endParaRPr>
        </a:p>
      </dgm:t>
    </dgm:pt>
    <dgm:pt modelId="{80556506-E5E4-4842-A909-095BFC391CBF}" type="parTrans" cxnId="{46A13BAA-A1B6-421D-8E2C-563251B228BC}">
      <dgm:prSet/>
      <dgm:spPr/>
      <dgm:t>
        <a:bodyPr/>
        <a:lstStyle/>
        <a:p>
          <a:endParaRPr lang="en-US"/>
        </a:p>
      </dgm:t>
    </dgm:pt>
    <dgm:pt modelId="{851151DC-A606-4B25-A35D-5ACD7F06BB26}" type="sibTrans" cxnId="{46A13BAA-A1B6-421D-8E2C-563251B228BC}">
      <dgm:prSet/>
      <dgm:spPr/>
      <dgm:t>
        <a:bodyPr/>
        <a:lstStyle/>
        <a:p>
          <a:endParaRPr lang="en-US"/>
        </a:p>
      </dgm:t>
    </dgm:pt>
    <dgm:pt modelId="{E7EE374B-3E79-412B-BD6B-50A19C0CA857}">
      <dgm:prSet phldrT="[Text]" custT="1"/>
      <dgm:spPr>
        <a:solidFill>
          <a:srgbClr val="2D6149"/>
        </a:solidFill>
      </dgm:spPr>
      <dgm:t>
        <a:bodyPr/>
        <a:lstStyle/>
        <a:p>
          <a:r>
            <a:rPr lang="en-US" sz="2800" dirty="0" smtClean="0"/>
            <a:t>16% </a:t>
          </a:r>
        </a:p>
        <a:p>
          <a:r>
            <a:rPr lang="en-US" sz="2800" dirty="0" smtClean="0"/>
            <a:t>Undecided Majors</a:t>
          </a:r>
          <a:endParaRPr lang="en-US" sz="2800" dirty="0"/>
        </a:p>
      </dgm:t>
    </dgm:pt>
    <dgm:pt modelId="{BBDE5A8C-ACEC-4CF4-95A5-1B5CE25D45E7}" type="parTrans" cxnId="{E0C28B5C-1411-4F9E-8941-75FAD604F0CB}">
      <dgm:prSet/>
      <dgm:spPr/>
      <dgm:t>
        <a:bodyPr/>
        <a:lstStyle/>
        <a:p>
          <a:endParaRPr lang="en-US"/>
        </a:p>
      </dgm:t>
    </dgm:pt>
    <dgm:pt modelId="{9ED8DF2A-9935-4F84-94B8-09BE03B9701F}" type="sibTrans" cxnId="{E0C28B5C-1411-4F9E-8941-75FAD604F0CB}">
      <dgm:prSet/>
      <dgm:spPr/>
      <dgm:t>
        <a:bodyPr/>
        <a:lstStyle/>
        <a:p>
          <a:endParaRPr lang="en-US"/>
        </a:p>
      </dgm:t>
    </dgm:pt>
    <dgm:pt modelId="{96345CD7-5796-4974-B7A7-A864699FB620}">
      <dgm:prSet phldrT="[Text]" custT="1"/>
      <dgm:spPr>
        <a:solidFill>
          <a:srgbClr val="2D6149"/>
        </a:solidFill>
      </dgm:spPr>
      <dgm:t>
        <a:bodyPr/>
        <a:lstStyle/>
        <a:p>
          <a:pPr>
            <a:lnSpc>
              <a:spcPct val="100000"/>
            </a:lnSpc>
            <a:spcAft>
              <a:spcPts val="0"/>
            </a:spcAft>
          </a:pPr>
          <a:r>
            <a:rPr lang="en-US" sz="2800" dirty="0" smtClean="0"/>
            <a:t>19% </a:t>
          </a:r>
        </a:p>
        <a:p>
          <a:pPr>
            <a:lnSpc>
              <a:spcPct val="100000"/>
            </a:lnSpc>
            <a:spcAft>
              <a:spcPts val="0"/>
            </a:spcAft>
          </a:pPr>
          <a:r>
            <a:rPr lang="en-US" sz="2800" dirty="0" smtClean="0"/>
            <a:t>Freshman with 0 unit</a:t>
          </a:r>
          <a:endParaRPr lang="en-US" sz="2800" dirty="0"/>
        </a:p>
      </dgm:t>
    </dgm:pt>
    <dgm:pt modelId="{C71E8DD4-3DE3-470A-8735-82A2603603E7}" type="parTrans" cxnId="{7DEC6B1C-E5A8-4402-8C83-CDC47EDEC406}">
      <dgm:prSet/>
      <dgm:spPr/>
      <dgm:t>
        <a:bodyPr/>
        <a:lstStyle/>
        <a:p>
          <a:endParaRPr lang="en-US"/>
        </a:p>
      </dgm:t>
    </dgm:pt>
    <dgm:pt modelId="{969E53D2-FFB5-4C52-BDA9-7414CCB73DE1}" type="sibTrans" cxnId="{7DEC6B1C-E5A8-4402-8C83-CDC47EDEC406}">
      <dgm:prSet/>
      <dgm:spPr/>
      <dgm:t>
        <a:bodyPr/>
        <a:lstStyle/>
        <a:p>
          <a:endParaRPr lang="en-US"/>
        </a:p>
      </dgm:t>
    </dgm:pt>
    <dgm:pt modelId="{FFD8548C-6D65-42EF-A118-E1CBD1881CF0}">
      <dgm:prSet phldrT="[Text]" custT="1"/>
      <dgm:spPr>
        <a:solidFill>
          <a:srgbClr val="2D6149"/>
        </a:solidFill>
      </dgm:spPr>
      <dgm:t>
        <a:bodyPr/>
        <a:lstStyle/>
        <a:p>
          <a:pPr>
            <a:lnSpc>
              <a:spcPct val="100000"/>
            </a:lnSpc>
            <a:spcAft>
              <a:spcPts val="0"/>
            </a:spcAft>
          </a:pPr>
          <a:r>
            <a:rPr lang="en-US" sz="2800" dirty="0" smtClean="0"/>
            <a:t>27% </a:t>
          </a:r>
        </a:p>
        <a:p>
          <a:pPr>
            <a:lnSpc>
              <a:spcPct val="100000"/>
            </a:lnSpc>
            <a:spcAft>
              <a:spcPts val="0"/>
            </a:spcAft>
          </a:pPr>
          <a:r>
            <a:rPr lang="en-US" sz="2800" dirty="0" smtClean="0"/>
            <a:t>Students with 1- 34 units</a:t>
          </a:r>
          <a:endParaRPr lang="en-US" sz="2800" dirty="0"/>
        </a:p>
      </dgm:t>
    </dgm:pt>
    <dgm:pt modelId="{26CCFA45-4C71-4F97-A811-D62425F20366}" type="parTrans" cxnId="{7FBEBEC6-3BA5-45DF-BA36-D679FAE72E8C}">
      <dgm:prSet/>
      <dgm:spPr/>
      <dgm:t>
        <a:bodyPr/>
        <a:lstStyle/>
        <a:p>
          <a:endParaRPr lang="en-US"/>
        </a:p>
      </dgm:t>
    </dgm:pt>
    <dgm:pt modelId="{6A361379-AEC9-4B61-960E-58E238E16C27}" type="sibTrans" cxnId="{7FBEBEC6-3BA5-45DF-BA36-D679FAE72E8C}">
      <dgm:prSet/>
      <dgm:spPr/>
      <dgm:t>
        <a:bodyPr/>
        <a:lstStyle/>
        <a:p>
          <a:endParaRPr lang="en-US"/>
        </a:p>
      </dgm:t>
    </dgm:pt>
    <dgm:pt modelId="{76FC35D6-C112-40E0-96FE-22BC1AC7C1C1}" type="pres">
      <dgm:prSet presAssocID="{D99F8DAA-991C-448E-8E6B-7C68354CB452}" presName="hierChild1" presStyleCnt="0">
        <dgm:presLayoutVars>
          <dgm:orgChart val="1"/>
          <dgm:chPref val="1"/>
          <dgm:dir/>
          <dgm:animOne val="branch"/>
          <dgm:animLvl val="lvl"/>
          <dgm:resizeHandles/>
        </dgm:presLayoutVars>
      </dgm:prSet>
      <dgm:spPr/>
      <dgm:t>
        <a:bodyPr/>
        <a:lstStyle/>
        <a:p>
          <a:endParaRPr lang="en-US"/>
        </a:p>
      </dgm:t>
    </dgm:pt>
    <dgm:pt modelId="{A8A73EBA-D1D5-4207-8CB7-BA31B4E6C4EE}" type="pres">
      <dgm:prSet presAssocID="{B5B39495-BD1A-4B47-8B8D-BCF7065BD770}" presName="hierRoot1" presStyleCnt="0">
        <dgm:presLayoutVars>
          <dgm:hierBranch val="init"/>
        </dgm:presLayoutVars>
      </dgm:prSet>
      <dgm:spPr/>
    </dgm:pt>
    <dgm:pt modelId="{0DDDF965-CF7F-4434-BE15-B808FE144C62}" type="pres">
      <dgm:prSet presAssocID="{B5B39495-BD1A-4B47-8B8D-BCF7065BD770}" presName="rootComposite1" presStyleCnt="0"/>
      <dgm:spPr/>
    </dgm:pt>
    <dgm:pt modelId="{D6607ADD-DAB6-4C0C-8196-E9C1D29C89DB}" type="pres">
      <dgm:prSet presAssocID="{B5B39495-BD1A-4B47-8B8D-BCF7065BD770}" presName="rootText1" presStyleLbl="node0" presStyleIdx="0" presStyleCnt="1" custScaleX="99362" custScaleY="142110" custLinFactNeighborX="-26747" custLinFactNeighborY="-9396">
        <dgm:presLayoutVars>
          <dgm:chPref val="3"/>
        </dgm:presLayoutVars>
      </dgm:prSet>
      <dgm:spPr/>
      <dgm:t>
        <a:bodyPr/>
        <a:lstStyle/>
        <a:p>
          <a:endParaRPr lang="en-US"/>
        </a:p>
      </dgm:t>
    </dgm:pt>
    <dgm:pt modelId="{08C84ECB-A9C2-466B-BA8D-6425709EEA7C}" type="pres">
      <dgm:prSet presAssocID="{B5B39495-BD1A-4B47-8B8D-BCF7065BD770}" presName="rootConnector1" presStyleLbl="node1" presStyleIdx="0" presStyleCnt="0"/>
      <dgm:spPr/>
      <dgm:t>
        <a:bodyPr/>
        <a:lstStyle/>
        <a:p>
          <a:endParaRPr lang="en-US"/>
        </a:p>
      </dgm:t>
    </dgm:pt>
    <dgm:pt modelId="{E3798AC4-3469-408D-8BB1-6111826CD4CB}" type="pres">
      <dgm:prSet presAssocID="{B5B39495-BD1A-4B47-8B8D-BCF7065BD770}" presName="hierChild2" presStyleCnt="0"/>
      <dgm:spPr/>
    </dgm:pt>
    <dgm:pt modelId="{14ABB20B-5B24-49BB-8011-C1D336D2FE54}" type="pres">
      <dgm:prSet presAssocID="{BBDE5A8C-ACEC-4CF4-95A5-1B5CE25D45E7}" presName="Name64" presStyleLbl="parChTrans1D2" presStyleIdx="0" presStyleCnt="3"/>
      <dgm:spPr/>
      <dgm:t>
        <a:bodyPr/>
        <a:lstStyle/>
        <a:p>
          <a:endParaRPr lang="en-US"/>
        </a:p>
      </dgm:t>
    </dgm:pt>
    <dgm:pt modelId="{20674C06-2B2C-4BFC-B6EA-7F127F8E7DA1}" type="pres">
      <dgm:prSet presAssocID="{E7EE374B-3E79-412B-BD6B-50A19C0CA857}" presName="hierRoot2" presStyleCnt="0">
        <dgm:presLayoutVars>
          <dgm:hierBranch val="init"/>
        </dgm:presLayoutVars>
      </dgm:prSet>
      <dgm:spPr/>
    </dgm:pt>
    <dgm:pt modelId="{D952BFE4-86A2-495F-9650-30D3D0C85A61}" type="pres">
      <dgm:prSet presAssocID="{E7EE374B-3E79-412B-BD6B-50A19C0CA857}" presName="rootComposite" presStyleCnt="0"/>
      <dgm:spPr/>
    </dgm:pt>
    <dgm:pt modelId="{394090DD-5C2F-41AB-B969-B57E012A6303}" type="pres">
      <dgm:prSet presAssocID="{E7EE374B-3E79-412B-BD6B-50A19C0CA857}" presName="rootText" presStyleLbl="node2" presStyleIdx="0" presStyleCnt="3" custScaleX="133456">
        <dgm:presLayoutVars>
          <dgm:chPref val="3"/>
        </dgm:presLayoutVars>
      </dgm:prSet>
      <dgm:spPr/>
      <dgm:t>
        <a:bodyPr/>
        <a:lstStyle/>
        <a:p>
          <a:endParaRPr lang="en-US"/>
        </a:p>
      </dgm:t>
    </dgm:pt>
    <dgm:pt modelId="{2C8B16EB-D198-4B75-B02C-91DAB7CA73CA}" type="pres">
      <dgm:prSet presAssocID="{E7EE374B-3E79-412B-BD6B-50A19C0CA857}" presName="rootConnector" presStyleLbl="node2" presStyleIdx="0" presStyleCnt="3"/>
      <dgm:spPr/>
      <dgm:t>
        <a:bodyPr/>
        <a:lstStyle/>
        <a:p>
          <a:endParaRPr lang="en-US"/>
        </a:p>
      </dgm:t>
    </dgm:pt>
    <dgm:pt modelId="{8FEBE6EA-E714-4EA0-B846-62B016018A13}" type="pres">
      <dgm:prSet presAssocID="{E7EE374B-3E79-412B-BD6B-50A19C0CA857}" presName="hierChild4" presStyleCnt="0"/>
      <dgm:spPr/>
    </dgm:pt>
    <dgm:pt modelId="{768C211C-9509-41AB-8495-D39A7D3D89EF}" type="pres">
      <dgm:prSet presAssocID="{E7EE374B-3E79-412B-BD6B-50A19C0CA857}" presName="hierChild5" presStyleCnt="0"/>
      <dgm:spPr/>
    </dgm:pt>
    <dgm:pt modelId="{45B67D48-FB9A-4096-9E72-4EBF9C99F46A}" type="pres">
      <dgm:prSet presAssocID="{C71E8DD4-3DE3-470A-8735-82A2603603E7}" presName="Name64" presStyleLbl="parChTrans1D2" presStyleIdx="1" presStyleCnt="3"/>
      <dgm:spPr/>
      <dgm:t>
        <a:bodyPr/>
        <a:lstStyle/>
        <a:p>
          <a:endParaRPr lang="en-US"/>
        </a:p>
      </dgm:t>
    </dgm:pt>
    <dgm:pt modelId="{D39C5BCE-755E-4A53-89D5-D2CB0CEA2AF1}" type="pres">
      <dgm:prSet presAssocID="{96345CD7-5796-4974-B7A7-A864699FB620}" presName="hierRoot2" presStyleCnt="0">
        <dgm:presLayoutVars>
          <dgm:hierBranch val="init"/>
        </dgm:presLayoutVars>
      </dgm:prSet>
      <dgm:spPr/>
    </dgm:pt>
    <dgm:pt modelId="{0960518D-3A10-428B-918D-4407ACD94625}" type="pres">
      <dgm:prSet presAssocID="{96345CD7-5796-4974-B7A7-A864699FB620}" presName="rootComposite" presStyleCnt="0"/>
      <dgm:spPr/>
    </dgm:pt>
    <dgm:pt modelId="{0410E527-D5B6-4C2B-931B-3A6BE6CE0AA7}" type="pres">
      <dgm:prSet presAssocID="{96345CD7-5796-4974-B7A7-A864699FB620}" presName="rootText" presStyleLbl="node2" presStyleIdx="1" presStyleCnt="3" custScaleX="131887" custLinFactNeighborX="1316" custLinFactNeighborY="-37537">
        <dgm:presLayoutVars>
          <dgm:chPref val="3"/>
        </dgm:presLayoutVars>
      </dgm:prSet>
      <dgm:spPr/>
      <dgm:t>
        <a:bodyPr/>
        <a:lstStyle/>
        <a:p>
          <a:endParaRPr lang="en-US"/>
        </a:p>
      </dgm:t>
    </dgm:pt>
    <dgm:pt modelId="{EEBD8443-CF5F-4392-BA6E-32FA5CC1DD4E}" type="pres">
      <dgm:prSet presAssocID="{96345CD7-5796-4974-B7A7-A864699FB620}" presName="rootConnector" presStyleLbl="node2" presStyleIdx="1" presStyleCnt="3"/>
      <dgm:spPr/>
      <dgm:t>
        <a:bodyPr/>
        <a:lstStyle/>
        <a:p>
          <a:endParaRPr lang="en-US"/>
        </a:p>
      </dgm:t>
    </dgm:pt>
    <dgm:pt modelId="{BC1E5FDB-8F2F-44F3-ADB3-ACDCA1B426F4}" type="pres">
      <dgm:prSet presAssocID="{96345CD7-5796-4974-B7A7-A864699FB620}" presName="hierChild4" presStyleCnt="0"/>
      <dgm:spPr/>
    </dgm:pt>
    <dgm:pt modelId="{104E5FEC-DC60-42C4-A15A-9D6B61AAA6E0}" type="pres">
      <dgm:prSet presAssocID="{96345CD7-5796-4974-B7A7-A864699FB620}" presName="hierChild5" presStyleCnt="0"/>
      <dgm:spPr/>
    </dgm:pt>
    <dgm:pt modelId="{F62A8A73-4547-4465-B9A6-35AEA7679294}" type="pres">
      <dgm:prSet presAssocID="{26CCFA45-4C71-4F97-A811-D62425F20366}" presName="Name64" presStyleLbl="parChTrans1D2" presStyleIdx="2" presStyleCnt="3"/>
      <dgm:spPr/>
      <dgm:t>
        <a:bodyPr/>
        <a:lstStyle/>
        <a:p>
          <a:endParaRPr lang="en-US"/>
        </a:p>
      </dgm:t>
    </dgm:pt>
    <dgm:pt modelId="{903C08AA-EBEC-45A2-AF73-E4046F496ABA}" type="pres">
      <dgm:prSet presAssocID="{FFD8548C-6D65-42EF-A118-E1CBD1881CF0}" presName="hierRoot2" presStyleCnt="0">
        <dgm:presLayoutVars>
          <dgm:hierBranch val="init"/>
        </dgm:presLayoutVars>
      </dgm:prSet>
      <dgm:spPr/>
    </dgm:pt>
    <dgm:pt modelId="{510DD324-C89E-4046-A228-888316242163}" type="pres">
      <dgm:prSet presAssocID="{FFD8548C-6D65-42EF-A118-E1CBD1881CF0}" presName="rootComposite" presStyleCnt="0"/>
      <dgm:spPr/>
    </dgm:pt>
    <dgm:pt modelId="{E0B00140-E4F4-4E67-8D54-B5BC2C7B5700}" type="pres">
      <dgm:prSet presAssocID="{FFD8548C-6D65-42EF-A118-E1CBD1881CF0}" presName="rootText" presStyleLbl="node2" presStyleIdx="2" presStyleCnt="3" custScaleX="133457" custLinFactNeighborX="1633" custLinFactNeighborY="-66239">
        <dgm:presLayoutVars>
          <dgm:chPref val="3"/>
        </dgm:presLayoutVars>
      </dgm:prSet>
      <dgm:spPr/>
      <dgm:t>
        <a:bodyPr/>
        <a:lstStyle/>
        <a:p>
          <a:endParaRPr lang="en-US"/>
        </a:p>
      </dgm:t>
    </dgm:pt>
    <dgm:pt modelId="{F218EBEE-94B2-4E25-9D84-9CFCFA0B8ED4}" type="pres">
      <dgm:prSet presAssocID="{FFD8548C-6D65-42EF-A118-E1CBD1881CF0}" presName="rootConnector" presStyleLbl="node2" presStyleIdx="2" presStyleCnt="3"/>
      <dgm:spPr/>
      <dgm:t>
        <a:bodyPr/>
        <a:lstStyle/>
        <a:p>
          <a:endParaRPr lang="en-US"/>
        </a:p>
      </dgm:t>
    </dgm:pt>
    <dgm:pt modelId="{13B6D17D-ED29-4ED0-BA12-69BBB6D7E81E}" type="pres">
      <dgm:prSet presAssocID="{FFD8548C-6D65-42EF-A118-E1CBD1881CF0}" presName="hierChild4" presStyleCnt="0"/>
      <dgm:spPr/>
    </dgm:pt>
    <dgm:pt modelId="{116A205A-0B16-4458-A26F-9DC613075C70}" type="pres">
      <dgm:prSet presAssocID="{FFD8548C-6D65-42EF-A118-E1CBD1881CF0}" presName="hierChild5" presStyleCnt="0"/>
      <dgm:spPr/>
    </dgm:pt>
    <dgm:pt modelId="{8CDB4818-164F-4092-87E7-385F3A410987}" type="pres">
      <dgm:prSet presAssocID="{B5B39495-BD1A-4B47-8B8D-BCF7065BD770}" presName="hierChild3" presStyleCnt="0"/>
      <dgm:spPr/>
    </dgm:pt>
  </dgm:ptLst>
  <dgm:cxnLst>
    <dgm:cxn modelId="{003E2D0D-9B66-40FC-B0AF-2D5D39045250}" type="presOf" srcId="{26CCFA45-4C71-4F97-A811-D62425F20366}" destId="{F62A8A73-4547-4465-B9A6-35AEA7679294}" srcOrd="0" destOrd="0" presId="urn:microsoft.com/office/officeart/2009/3/layout/HorizontalOrganizationChart"/>
    <dgm:cxn modelId="{46A13BAA-A1B6-421D-8E2C-563251B228BC}" srcId="{D99F8DAA-991C-448E-8E6B-7C68354CB452}" destId="{B5B39495-BD1A-4B47-8B8D-BCF7065BD770}" srcOrd="0" destOrd="0" parTransId="{80556506-E5E4-4842-A909-095BFC391CBF}" sibTransId="{851151DC-A606-4B25-A35D-5ACD7F06BB26}"/>
    <dgm:cxn modelId="{FE033400-3D0C-47ED-831D-956F506B3C7F}" type="presOf" srcId="{E7EE374B-3E79-412B-BD6B-50A19C0CA857}" destId="{2C8B16EB-D198-4B75-B02C-91DAB7CA73CA}" srcOrd="1" destOrd="0" presId="urn:microsoft.com/office/officeart/2009/3/layout/HorizontalOrganizationChart"/>
    <dgm:cxn modelId="{7DEC6B1C-E5A8-4402-8C83-CDC47EDEC406}" srcId="{B5B39495-BD1A-4B47-8B8D-BCF7065BD770}" destId="{96345CD7-5796-4974-B7A7-A864699FB620}" srcOrd="1" destOrd="0" parTransId="{C71E8DD4-3DE3-470A-8735-82A2603603E7}" sibTransId="{969E53D2-FFB5-4C52-BDA9-7414CCB73DE1}"/>
    <dgm:cxn modelId="{9AE999DA-BC1D-4EDD-89DD-9EC1923DBA09}" type="presOf" srcId="{BBDE5A8C-ACEC-4CF4-95A5-1B5CE25D45E7}" destId="{14ABB20B-5B24-49BB-8011-C1D336D2FE54}" srcOrd="0" destOrd="0" presId="urn:microsoft.com/office/officeart/2009/3/layout/HorizontalOrganizationChart"/>
    <dgm:cxn modelId="{EAD70FDB-5BAD-4DCC-9177-FD5FD1B23A59}" type="presOf" srcId="{E7EE374B-3E79-412B-BD6B-50A19C0CA857}" destId="{394090DD-5C2F-41AB-B969-B57E012A6303}" srcOrd="0" destOrd="0" presId="urn:microsoft.com/office/officeart/2009/3/layout/HorizontalOrganizationChart"/>
    <dgm:cxn modelId="{AE82BDF1-6225-4093-BE46-A2448DFA2A55}" type="presOf" srcId="{FFD8548C-6D65-42EF-A118-E1CBD1881CF0}" destId="{E0B00140-E4F4-4E67-8D54-B5BC2C7B5700}" srcOrd="0" destOrd="0" presId="urn:microsoft.com/office/officeart/2009/3/layout/HorizontalOrganizationChart"/>
    <dgm:cxn modelId="{A07ABB6A-A664-4EB4-B3F3-91BBCCEF3D8B}" type="presOf" srcId="{96345CD7-5796-4974-B7A7-A864699FB620}" destId="{0410E527-D5B6-4C2B-931B-3A6BE6CE0AA7}" srcOrd="0" destOrd="0" presId="urn:microsoft.com/office/officeart/2009/3/layout/HorizontalOrganizationChart"/>
    <dgm:cxn modelId="{7FBEBEC6-3BA5-45DF-BA36-D679FAE72E8C}" srcId="{B5B39495-BD1A-4B47-8B8D-BCF7065BD770}" destId="{FFD8548C-6D65-42EF-A118-E1CBD1881CF0}" srcOrd="2" destOrd="0" parTransId="{26CCFA45-4C71-4F97-A811-D62425F20366}" sibTransId="{6A361379-AEC9-4B61-960E-58E238E16C27}"/>
    <dgm:cxn modelId="{B7241397-B1F0-4EE7-BAE7-FE59D686B638}" type="presOf" srcId="{96345CD7-5796-4974-B7A7-A864699FB620}" destId="{EEBD8443-CF5F-4392-BA6E-32FA5CC1DD4E}" srcOrd="1" destOrd="0" presId="urn:microsoft.com/office/officeart/2009/3/layout/HorizontalOrganizationChart"/>
    <dgm:cxn modelId="{E0C28B5C-1411-4F9E-8941-75FAD604F0CB}" srcId="{B5B39495-BD1A-4B47-8B8D-BCF7065BD770}" destId="{E7EE374B-3E79-412B-BD6B-50A19C0CA857}" srcOrd="0" destOrd="0" parTransId="{BBDE5A8C-ACEC-4CF4-95A5-1B5CE25D45E7}" sibTransId="{9ED8DF2A-9935-4F84-94B8-09BE03B9701F}"/>
    <dgm:cxn modelId="{94785D1A-A6AD-4067-A3ED-25D95A3280EB}" type="presOf" srcId="{D99F8DAA-991C-448E-8E6B-7C68354CB452}" destId="{76FC35D6-C112-40E0-96FE-22BC1AC7C1C1}" srcOrd="0" destOrd="0" presId="urn:microsoft.com/office/officeart/2009/3/layout/HorizontalOrganizationChart"/>
    <dgm:cxn modelId="{1E059F7C-9F80-4D53-AE80-AE6FFE24B97D}" type="presOf" srcId="{FFD8548C-6D65-42EF-A118-E1CBD1881CF0}" destId="{F218EBEE-94B2-4E25-9D84-9CFCFA0B8ED4}" srcOrd="1" destOrd="0" presId="urn:microsoft.com/office/officeart/2009/3/layout/HorizontalOrganizationChart"/>
    <dgm:cxn modelId="{0BDE41E1-969B-4937-9156-C94312B02910}" type="presOf" srcId="{B5B39495-BD1A-4B47-8B8D-BCF7065BD770}" destId="{08C84ECB-A9C2-466B-BA8D-6425709EEA7C}" srcOrd="1" destOrd="0" presId="urn:microsoft.com/office/officeart/2009/3/layout/HorizontalOrganizationChart"/>
    <dgm:cxn modelId="{D6D32274-846B-49A9-8776-0E29C4D0E8A4}" type="presOf" srcId="{C71E8DD4-3DE3-470A-8735-82A2603603E7}" destId="{45B67D48-FB9A-4096-9E72-4EBF9C99F46A}" srcOrd="0" destOrd="0" presId="urn:microsoft.com/office/officeart/2009/3/layout/HorizontalOrganizationChart"/>
    <dgm:cxn modelId="{19F0A714-AB20-453E-A88D-0F1CC109A595}" type="presOf" srcId="{B5B39495-BD1A-4B47-8B8D-BCF7065BD770}" destId="{D6607ADD-DAB6-4C0C-8196-E9C1D29C89DB}" srcOrd="0" destOrd="0" presId="urn:microsoft.com/office/officeart/2009/3/layout/HorizontalOrganizationChart"/>
    <dgm:cxn modelId="{2EAE9E71-8D7B-4FD8-8761-99E9E64B12EB}" type="presParOf" srcId="{76FC35D6-C112-40E0-96FE-22BC1AC7C1C1}" destId="{A8A73EBA-D1D5-4207-8CB7-BA31B4E6C4EE}" srcOrd="0" destOrd="0" presId="urn:microsoft.com/office/officeart/2009/3/layout/HorizontalOrganizationChart"/>
    <dgm:cxn modelId="{4E2DAAB9-C4F3-4F25-93E6-B023F3B88A6D}" type="presParOf" srcId="{A8A73EBA-D1D5-4207-8CB7-BA31B4E6C4EE}" destId="{0DDDF965-CF7F-4434-BE15-B808FE144C62}" srcOrd="0" destOrd="0" presId="urn:microsoft.com/office/officeart/2009/3/layout/HorizontalOrganizationChart"/>
    <dgm:cxn modelId="{75D6F21B-60E9-40C3-B7E4-17D96A4C7208}" type="presParOf" srcId="{0DDDF965-CF7F-4434-BE15-B808FE144C62}" destId="{D6607ADD-DAB6-4C0C-8196-E9C1D29C89DB}" srcOrd="0" destOrd="0" presId="urn:microsoft.com/office/officeart/2009/3/layout/HorizontalOrganizationChart"/>
    <dgm:cxn modelId="{2523294D-D509-40B3-8223-C05D97ACFF69}" type="presParOf" srcId="{0DDDF965-CF7F-4434-BE15-B808FE144C62}" destId="{08C84ECB-A9C2-466B-BA8D-6425709EEA7C}" srcOrd="1" destOrd="0" presId="urn:microsoft.com/office/officeart/2009/3/layout/HorizontalOrganizationChart"/>
    <dgm:cxn modelId="{F34FC23D-8665-41D4-843E-26E10C2E703E}" type="presParOf" srcId="{A8A73EBA-D1D5-4207-8CB7-BA31B4E6C4EE}" destId="{E3798AC4-3469-408D-8BB1-6111826CD4CB}" srcOrd="1" destOrd="0" presId="urn:microsoft.com/office/officeart/2009/3/layout/HorizontalOrganizationChart"/>
    <dgm:cxn modelId="{6E2F9757-F224-433D-973C-8D038AD8C2A9}" type="presParOf" srcId="{E3798AC4-3469-408D-8BB1-6111826CD4CB}" destId="{14ABB20B-5B24-49BB-8011-C1D336D2FE54}" srcOrd="0" destOrd="0" presId="urn:microsoft.com/office/officeart/2009/3/layout/HorizontalOrganizationChart"/>
    <dgm:cxn modelId="{57271EC4-B3ED-44A0-A11D-DD595CEC4C80}" type="presParOf" srcId="{E3798AC4-3469-408D-8BB1-6111826CD4CB}" destId="{20674C06-2B2C-4BFC-B6EA-7F127F8E7DA1}" srcOrd="1" destOrd="0" presId="urn:microsoft.com/office/officeart/2009/3/layout/HorizontalOrganizationChart"/>
    <dgm:cxn modelId="{E93C3243-E42A-4EFE-A9F9-7C0CF311C23E}" type="presParOf" srcId="{20674C06-2B2C-4BFC-B6EA-7F127F8E7DA1}" destId="{D952BFE4-86A2-495F-9650-30D3D0C85A61}" srcOrd="0" destOrd="0" presId="urn:microsoft.com/office/officeart/2009/3/layout/HorizontalOrganizationChart"/>
    <dgm:cxn modelId="{2BDB4EA9-E1CF-4597-B785-FA3E2DCF65C5}" type="presParOf" srcId="{D952BFE4-86A2-495F-9650-30D3D0C85A61}" destId="{394090DD-5C2F-41AB-B969-B57E012A6303}" srcOrd="0" destOrd="0" presId="urn:microsoft.com/office/officeart/2009/3/layout/HorizontalOrganizationChart"/>
    <dgm:cxn modelId="{6E1F9357-65EF-44D5-8F26-A7A481AA7561}" type="presParOf" srcId="{D952BFE4-86A2-495F-9650-30D3D0C85A61}" destId="{2C8B16EB-D198-4B75-B02C-91DAB7CA73CA}" srcOrd="1" destOrd="0" presId="urn:microsoft.com/office/officeart/2009/3/layout/HorizontalOrganizationChart"/>
    <dgm:cxn modelId="{BE60EDFA-0E6E-45D3-A5C2-4AD3E6E10464}" type="presParOf" srcId="{20674C06-2B2C-4BFC-B6EA-7F127F8E7DA1}" destId="{8FEBE6EA-E714-4EA0-B846-62B016018A13}" srcOrd="1" destOrd="0" presId="urn:microsoft.com/office/officeart/2009/3/layout/HorizontalOrganizationChart"/>
    <dgm:cxn modelId="{3E980F12-344E-4157-AB8E-1C167484BE9D}" type="presParOf" srcId="{20674C06-2B2C-4BFC-B6EA-7F127F8E7DA1}" destId="{768C211C-9509-41AB-8495-D39A7D3D89EF}" srcOrd="2" destOrd="0" presId="urn:microsoft.com/office/officeart/2009/3/layout/HorizontalOrganizationChart"/>
    <dgm:cxn modelId="{20679A5A-552B-4401-9971-011E74E640AB}" type="presParOf" srcId="{E3798AC4-3469-408D-8BB1-6111826CD4CB}" destId="{45B67D48-FB9A-4096-9E72-4EBF9C99F46A}" srcOrd="2" destOrd="0" presId="urn:microsoft.com/office/officeart/2009/3/layout/HorizontalOrganizationChart"/>
    <dgm:cxn modelId="{C1BE3094-952B-471E-AAC2-668FB7A8E1B9}" type="presParOf" srcId="{E3798AC4-3469-408D-8BB1-6111826CD4CB}" destId="{D39C5BCE-755E-4A53-89D5-D2CB0CEA2AF1}" srcOrd="3" destOrd="0" presId="urn:microsoft.com/office/officeart/2009/3/layout/HorizontalOrganizationChart"/>
    <dgm:cxn modelId="{93016EB3-E501-4282-B076-D644487D4531}" type="presParOf" srcId="{D39C5BCE-755E-4A53-89D5-D2CB0CEA2AF1}" destId="{0960518D-3A10-428B-918D-4407ACD94625}" srcOrd="0" destOrd="0" presId="urn:microsoft.com/office/officeart/2009/3/layout/HorizontalOrganizationChart"/>
    <dgm:cxn modelId="{BEF33517-11D8-45D7-A3CD-198B0613A2AE}" type="presParOf" srcId="{0960518D-3A10-428B-918D-4407ACD94625}" destId="{0410E527-D5B6-4C2B-931B-3A6BE6CE0AA7}" srcOrd="0" destOrd="0" presId="urn:microsoft.com/office/officeart/2009/3/layout/HorizontalOrganizationChart"/>
    <dgm:cxn modelId="{DA673D72-4953-4569-8931-DE337C2D6031}" type="presParOf" srcId="{0960518D-3A10-428B-918D-4407ACD94625}" destId="{EEBD8443-CF5F-4392-BA6E-32FA5CC1DD4E}" srcOrd="1" destOrd="0" presId="urn:microsoft.com/office/officeart/2009/3/layout/HorizontalOrganizationChart"/>
    <dgm:cxn modelId="{5C22E979-1014-493D-AB10-553512E3D55E}" type="presParOf" srcId="{D39C5BCE-755E-4A53-89D5-D2CB0CEA2AF1}" destId="{BC1E5FDB-8F2F-44F3-ADB3-ACDCA1B426F4}" srcOrd="1" destOrd="0" presId="urn:microsoft.com/office/officeart/2009/3/layout/HorizontalOrganizationChart"/>
    <dgm:cxn modelId="{F22D6C32-1DA6-43B6-9DC2-3295F1182572}" type="presParOf" srcId="{D39C5BCE-755E-4A53-89D5-D2CB0CEA2AF1}" destId="{104E5FEC-DC60-42C4-A15A-9D6B61AAA6E0}" srcOrd="2" destOrd="0" presId="urn:microsoft.com/office/officeart/2009/3/layout/HorizontalOrganizationChart"/>
    <dgm:cxn modelId="{E6ED4CD3-48D0-445C-8B17-43669200179D}" type="presParOf" srcId="{E3798AC4-3469-408D-8BB1-6111826CD4CB}" destId="{F62A8A73-4547-4465-B9A6-35AEA7679294}" srcOrd="4" destOrd="0" presId="urn:microsoft.com/office/officeart/2009/3/layout/HorizontalOrganizationChart"/>
    <dgm:cxn modelId="{E56F907E-8FFC-4948-8C5D-9F46C93576B5}" type="presParOf" srcId="{E3798AC4-3469-408D-8BB1-6111826CD4CB}" destId="{903C08AA-EBEC-45A2-AF73-E4046F496ABA}" srcOrd="5" destOrd="0" presId="urn:microsoft.com/office/officeart/2009/3/layout/HorizontalOrganizationChart"/>
    <dgm:cxn modelId="{5EE13254-9F53-4AE1-B152-748493246974}" type="presParOf" srcId="{903C08AA-EBEC-45A2-AF73-E4046F496ABA}" destId="{510DD324-C89E-4046-A228-888316242163}" srcOrd="0" destOrd="0" presId="urn:microsoft.com/office/officeart/2009/3/layout/HorizontalOrganizationChart"/>
    <dgm:cxn modelId="{A23B8393-E18E-4FA8-8FCC-F7E0B2C99AB7}" type="presParOf" srcId="{510DD324-C89E-4046-A228-888316242163}" destId="{E0B00140-E4F4-4E67-8D54-B5BC2C7B5700}" srcOrd="0" destOrd="0" presId="urn:microsoft.com/office/officeart/2009/3/layout/HorizontalOrganizationChart"/>
    <dgm:cxn modelId="{479BB6E3-575D-4B69-9821-2029C1C92B0F}" type="presParOf" srcId="{510DD324-C89E-4046-A228-888316242163}" destId="{F218EBEE-94B2-4E25-9D84-9CFCFA0B8ED4}" srcOrd="1" destOrd="0" presId="urn:microsoft.com/office/officeart/2009/3/layout/HorizontalOrganizationChart"/>
    <dgm:cxn modelId="{3EEC00E2-EC94-405D-86D9-56165CA0BA13}" type="presParOf" srcId="{903C08AA-EBEC-45A2-AF73-E4046F496ABA}" destId="{13B6D17D-ED29-4ED0-BA12-69BBB6D7E81E}" srcOrd="1" destOrd="0" presId="urn:microsoft.com/office/officeart/2009/3/layout/HorizontalOrganizationChart"/>
    <dgm:cxn modelId="{80BB0851-5B68-49EE-8CEF-ED1602421672}" type="presParOf" srcId="{903C08AA-EBEC-45A2-AF73-E4046F496ABA}" destId="{116A205A-0B16-4458-A26F-9DC613075C70}" srcOrd="2" destOrd="0" presId="urn:microsoft.com/office/officeart/2009/3/layout/HorizontalOrganizationChart"/>
    <dgm:cxn modelId="{3324E259-2CAA-4BD0-8A7F-88E1CD286975}" type="presParOf" srcId="{A8A73EBA-D1D5-4207-8CB7-BA31B4E6C4EE}" destId="{8CDB4818-164F-4092-87E7-385F3A41098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Retention Specialist </a:t>
            </a:r>
            <a:br>
              <a:rPr lang="en-US" dirty="0" smtClean="0"/>
            </a:br>
            <a:r>
              <a:rPr lang="en-US" dirty="0" smtClean="0"/>
              <a:t>Transfer Center</a:t>
            </a:r>
            <a:endParaRPr lang="en-US" dirty="0"/>
          </a:p>
        </p:txBody>
      </p:sp>
      <p:sp>
        <p:nvSpPr>
          <p:cNvPr id="3" name="Subtitle 2"/>
          <p:cNvSpPr>
            <a:spLocks noGrp="1"/>
          </p:cNvSpPr>
          <p:nvPr>
            <p:ph type="subTitle" idx="1"/>
          </p:nvPr>
        </p:nvSpPr>
        <p:spPr/>
        <p:txBody>
          <a:bodyPr/>
          <a:lstStyle/>
          <a:p>
            <a:r>
              <a:rPr lang="en-US" dirty="0" smtClean="0"/>
              <a:t>Soraya </a:t>
            </a:r>
            <a:r>
              <a:rPr lang="en-US" dirty="0" err="1" smtClean="0"/>
              <a:t>Sohrabi</a:t>
            </a:r>
            <a:endParaRPr lang="en-US" dirty="0" smtClean="0"/>
          </a:p>
          <a:p>
            <a:r>
              <a:rPr lang="en-US" dirty="0" smtClean="0"/>
              <a:t>2018-19</a:t>
            </a:r>
            <a:endParaRPr lang="en-US" dirty="0"/>
          </a:p>
        </p:txBody>
      </p:sp>
    </p:spTree>
    <p:extLst>
      <p:ext uri="{BB962C8B-B14F-4D97-AF65-F5344CB8AC3E}">
        <p14:creationId xmlns:p14="http://schemas.microsoft.com/office/powerpoint/2010/main" val="4011043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Why </a:t>
            </a:r>
            <a:r>
              <a:rPr lang="en-US" b="1" dirty="0" smtClean="0">
                <a:solidFill>
                  <a:srgbClr val="C00000"/>
                </a:solidFill>
              </a:rPr>
              <a:t>Do We Need This Position</a:t>
            </a:r>
            <a:r>
              <a:rPr lang="en-US" b="1" dirty="0">
                <a:solidFill>
                  <a:srgbClr val="C00000"/>
                </a:solidFill>
              </a:rPr>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6407209"/>
              </p:ext>
            </p:extLst>
          </p:nvPr>
        </p:nvGraphicFramePr>
        <p:xfrm>
          <a:off x="1461655" y="2420071"/>
          <a:ext cx="9601200" cy="338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815790" y="5287136"/>
            <a:ext cx="3076357" cy="884729"/>
          </a:xfrm>
          <a:prstGeom prst="rect">
            <a:avLst/>
          </a:prstGeom>
          <a:scene3d>
            <a:camera prst="orthographicFront"/>
            <a:lightRig rig="threePt" dir="t">
              <a:rot lat="0" lon="0" rev="7500000"/>
            </a:lightRig>
          </a:scene3d>
          <a:sp3d prstMaterial="plastic">
            <a:bevelT w="127000" h="25400" prst="ribl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TextBox 9"/>
          <p:cNvSpPr txBox="1"/>
          <p:nvPr/>
        </p:nvSpPr>
        <p:spPr>
          <a:xfrm>
            <a:off x="6169891" y="5287137"/>
            <a:ext cx="3805381" cy="884729"/>
          </a:xfrm>
          <a:prstGeom prst="rect">
            <a:avLst/>
          </a:prstGeom>
          <a:solidFill>
            <a:srgbClr val="2D6149"/>
          </a:solidFill>
          <a:scene3d>
            <a:camera prst="orthographicFront"/>
            <a:lightRig rig="threePt" dir="t">
              <a:rot lat="0" lon="0" rev="7500000"/>
            </a:lightRig>
          </a:scene3d>
          <a:sp3d>
            <a:bevelT w="101600" prst="riblet"/>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spcBef>
                <a:spcPct val="0"/>
              </a:spcBef>
            </a:pPr>
            <a:r>
              <a:rPr lang="en-US" sz="2800" kern="1200" dirty="0" smtClean="0"/>
              <a:t>38%</a:t>
            </a:r>
          </a:p>
          <a:p>
            <a:pPr lvl="0" algn="ctr" defTabSz="1333500">
              <a:spcBef>
                <a:spcPct val="0"/>
              </a:spcBef>
            </a:pPr>
            <a:r>
              <a:rPr lang="en-US" sz="2800" kern="1200" dirty="0" smtClean="0"/>
              <a:t>Continuin</a:t>
            </a:r>
            <a:r>
              <a:rPr lang="en-US" sz="2800" dirty="0" smtClean="0"/>
              <a:t>g students</a:t>
            </a:r>
            <a:endParaRPr lang="en-US" sz="2800" kern="1200" dirty="0"/>
          </a:p>
        </p:txBody>
      </p:sp>
      <p:cxnSp>
        <p:nvCxnSpPr>
          <p:cNvPr id="12" name="Straight Connector 11"/>
          <p:cNvCxnSpPr/>
          <p:nvPr/>
        </p:nvCxnSpPr>
        <p:spPr>
          <a:xfrm>
            <a:off x="5772728" y="4017695"/>
            <a:ext cx="18472" cy="1570181"/>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5791200" y="5587876"/>
            <a:ext cx="360219" cy="936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2706254" y="4784435"/>
            <a:ext cx="1062182" cy="369332"/>
          </a:xfrm>
          <a:prstGeom prst="rect">
            <a:avLst/>
          </a:prstGeom>
          <a:noFill/>
        </p:spPr>
        <p:txBody>
          <a:bodyPr wrap="square" rtlCol="0">
            <a:spAutoFit/>
          </a:bodyPr>
          <a:lstStyle/>
          <a:p>
            <a:r>
              <a:rPr lang="en-US" dirty="0" smtClean="0">
                <a:solidFill>
                  <a:srgbClr val="C00000"/>
                </a:solidFill>
              </a:rPr>
              <a:t>Fall 2018</a:t>
            </a:r>
            <a:endParaRPr lang="en-US" dirty="0">
              <a:solidFill>
                <a:srgbClr val="C00000"/>
              </a:solidFill>
            </a:endParaRPr>
          </a:p>
        </p:txBody>
      </p:sp>
    </p:spTree>
    <p:extLst>
      <p:ext uri="{BB962C8B-B14F-4D97-AF65-F5344CB8AC3E}">
        <p14:creationId xmlns:p14="http://schemas.microsoft.com/office/powerpoint/2010/main" val="1068802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C00000"/>
                </a:solidFill>
              </a:rPr>
              <a:t>What Do We Need?</a:t>
            </a:r>
            <a:endParaRPr lang="en-US" sz="4800"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To accurately identify transfer students</a:t>
            </a:r>
          </a:p>
          <a:p>
            <a:r>
              <a:rPr lang="en-US" dirty="0" smtClean="0"/>
              <a:t>To </a:t>
            </a:r>
            <a:r>
              <a:rPr lang="en-US" dirty="0"/>
              <a:t>s</a:t>
            </a:r>
            <a:r>
              <a:rPr lang="en-US" dirty="0" smtClean="0"/>
              <a:t>upport students at each step they need to take from the beginning to the time they reach their transfer goal</a:t>
            </a:r>
          </a:p>
          <a:p>
            <a:r>
              <a:rPr lang="en-US" dirty="0" smtClean="0"/>
              <a:t>To identify their challenges for program and service development</a:t>
            </a:r>
          </a:p>
          <a:p>
            <a:r>
              <a:rPr lang="en-US" dirty="0" smtClean="0"/>
              <a:t>To support, sustain, and improve current services</a:t>
            </a:r>
          </a:p>
          <a:p>
            <a:r>
              <a:rPr lang="en-US" dirty="0" smtClean="0"/>
              <a:t>To be able to continue provide support to other programs such as Counseling, Promise, STEM, EOPS, ESO </a:t>
            </a:r>
            <a:r>
              <a:rPr lang="en-US" dirty="0"/>
              <a:t>A</a:t>
            </a:r>
            <a:r>
              <a:rPr lang="en-US" dirty="0" smtClean="0"/>
              <a:t>delante, CWA, etc.</a:t>
            </a:r>
            <a:endParaRPr lang="en-US" dirty="0"/>
          </a:p>
        </p:txBody>
      </p:sp>
    </p:spTree>
    <p:extLst>
      <p:ext uri="{BB962C8B-B14F-4D97-AF65-F5344CB8AC3E}">
        <p14:creationId xmlns:p14="http://schemas.microsoft.com/office/powerpoint/2010/main" val="3096934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892" y="520315"/>
            <a:ext cx="9601196" cy="745068"/>
          </a:xfrm>
        </p:spPr>
        <p:txBody>
          <a:bodyPr>
            <a:normAutofit fontScale="90000"/>
          </a:bodyPr>
          <a:lstStyle/>
          <a:p>
            <a:r>
              <a:rPr lang="en-US" dirty="0" smtClean="0">
                <a:solidFill>
                  <a:srgbClr val="C00000"/>
                </a:solidFill>
              </a:rPr>
              <a:t>The Impact of Having This </a:t>
            </a:r>
            <a:r>
              <a:rPr lang="en-US" dirty="0">
                <a:solidFill>
                  <a:srgbClr val="C00000"/>
                </a:solidFill>
              </a:rPr>
              <a:t>P</a:t>
            </a:r>
            <a:r>
              <a:rPr lang="en-US" dirty="0" smtClean="0">
                <a:solidFill>
                  <a:srgbClr val="C00000"/>
                </a:solidFill>
              </a:rPr>
              <a:t>osition</a:t>
            </a:r>
            <a:endParaRPr lang="en-US" dirty="0">
              <a:solidFill>
                <a:srgbClr val="C00000"/>
              </a:solidFill>
            </a:endParaRPr>
          </a:p>
        </p:txBody>
      </p:sp>
      <p:sp>
        <p:nvSpPr>
          <p:cNvPr id="3" name="Content Placeholder 2"/>
          <p:cNvSpPr>
            <a:spLocks noGrp="1"/>
          </p:cNvSpPr>
          <p:nvPr>
            <p:ph idx="1"/>
          </p:nvPr>
        </p:nvSpPr>
        <p:spPr>
          <a:xfrm>
            <a:off x="775855" y="1265383"/>
            <a:ext cx="10677234" cy="5218544"/>
          </a:xfrm>
          <a:solidFill>
            <a:schemeClr val="bg1"/>
          </a:solidFill>
        </p:spPr>
        <p:txBody>
          <a:bodyPr>
            <a:normAutofit fontScale="92500"/>
          </a:bodyPr>
          <a:lstStyle/>
          <a:p>
            <a:pPr marL="0" indent="0">
              <a:buNone/>
            </a:pPr>
            <a:r>
              <a:rPr lang="en-US" sz="2600" dirty="0" smtClean="0">
                <a:solidFill>
                  <a:schemeClr val="tx1"/>
                </a:solidFill>
              </a:rPr>
              <a:t>Reaching out to 68</a:t>
            </a:r>
            <a:r>
              <a:rPr lang="en-US" sz="2600" dirty="0">
                <a:solidFill>
                  <a:schemeClr val="tx1"/>
                </a:solidFill>
              </a:rPr>
              <a:t>%</a:t>
            </a:r>
            <a:r>
              <a:rPr lang="en-US" sz="2600" dirty="0"/>
              <a:t> of </a:t>
            </a:r>
            <a:r>
              <a:rPr lang="en-US" sz="2600" dirty="0" smtClean="0"/>
              <a:t>transfer students wo are not part of any programs</a:t>
            </a:r>
            <a:endParaRPr lang="en-US" sz="2600" dirty="0"/>
          </a:p>
          <a:p>
            <a:pPr marL="0" indent="0">
              <a:buNone/>
            </a:pPr>
            <a:r>
              <a:rPr lang="en-US" dirty="0" smtClean="0"/>
              <a:t>In addition to support the services provide at the Transfer Center, this position will help us to reach out and follow up with students to be aligned with the EMP objective of Completion and Success: </a:t>
            </a:r>
          </a:p>
          <a:p>
            <a:r>
              <a:rPr lang="en-US" dirty="0" smtClean="0"/>
              <a:t>The </a:t>
            </a:r>
            <a:r>
              <a:rPr lang="en-US" dirty="0"/>
              <a:t>STEP </a:t>
            </a:r>
            <a:r>
              <a:rPr lang="en-US" dirty="0" smtClean="0"/>
              <a:t>program, a case management</a:t>
            </a:r>
          </a:p>
          <a:p>
            <a:r>
              <a:rPr lang="en-US" dirty="0" smtClean="0"/>
              <a:t>The impact of AB705</a:t>
            </a:r>
          </a:p>
          <a:p>
            <a:r>
              <a:rPr lang="en-US" dirty="0" smtClean="0"/>
              <a:t>The emergence of Guided Pathway </a:t>
            </a:r>
          </a:p>
          <a:p>
            <a:r>
              <a:rPr lang="en-US" dirty="0" smtClean="0"/>
              <a:t>The increase in ADTs </a:t>
            </a:r>
          </a:p>
          <a:p>
            <a:r>
              <a:rPr lang="en-US" dirty="0" smtClean="0"/>
              <a:t>Close the gap between the application and the enrollment at a university</a:t>
            </a:r>
          </a:p>
          <a:p>
            <a:r>
              <a:rPr lang="en-US" dirty="0" smtClean="0"/>
              <a:t>Increase the retention and transfer rate</a:t>
            </a:r>
            <a:r>
              <a:rPr lang="en-US" dirty="0" smtClean="0">
                <a:solidFill>
                  <a:srgbClr val="C00000"/>
                </a:solidFill>
              </a:rPr>
              <a:t> </a:t>
            </a:r>
          </a:p>
          <a:p>
            <a:r>
              <a:rPr lang="en-US" dirty="0" smtClean="0">
                <a:solidFill>
                  <a:schemeClr val="tx1"/>
                </a:solidFill>
              </a:rPr>
              <a:t>Establish stronger connections with four-year universities and local/feeder high schools</a:t>
            </a:r>
          </a:p>
          <a:p>
            <a:endParaRPr lang="en-US" dirty="0"/>
          </a:p>
          <a:p>
            <a:endParaRPr lang="en-US" dirty="0"/>
          </a:p>
          <a:p>
            <a:endParaRPr lang="en-US" dirty="0"/>
          </a:p>
        </p:txBody>
      </p:sp>
    </p:spTree>
    <p:extLst>
      <p:ext uri="{BB962C8B-B14F-4D97-AF65-F5344CB8AC3E}">
        <p14:creationId xmlns:p14="http://schemas.microsoft.com/office/powerpoint/2010/main" val="1927824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Current Status</a:t>
            </a:r>
            <a:endParaRPr lang="en-US" dirty="0">
              <a:solidFill>
                <a:srgbClr val="C00000"/>
              </a:solidFill>
            </a:endParaRPr>
          </a:p>
        </p:txBody>
      </p:sp>
      <p:sp>
        <p:nvSpPr>
          <p:cNvPr id="3" name="Content Placeholder 2"/>
          <p:cNvSpPr>
            <a:spLocks noGrp="1"/>
          </p:cNvSpPr>
          <p:nvPr>
            <p:ph idx="1"/>
          </p:nvPr>
        </p:nvSpPr>
        <p:spPr>
          <a:xfrm>
            <a:off x="1025236" y="2556932"/>
            <a:ext cx="10141527" cy="3318936"/>
          </a:xfrm>
        </p:spPr>
        <p:txBody>
          <a:bodyPr>
            <a:normAutofit/>
          </a:bodyPr>
          <a:lstStyle/>
          <a:p>
            <a:r>
              <a:rPr lang="en-US" dirty="0" smtClean="0"/>
              <a:t>We will not able to sustain the level of support for all Transfer students, and not able to follow up with students status</a:t>
            </a:r>
          </a:p>
          <a:p>
            <a:r>
              <a:rPr lang="en-US" dirty="0" smtClean="0"/>
              <a:t>In addition, within last two years, we lost support staff in the Transfer Center </a:t>
            </a:r>
          </a:p>
          <a:p>
            <a:pPr lvl="1"/>
            <a:r>
              <a:rPr lang="en-US" dirty="0" smtClean="0"/>
              <a:t>OAII (10 hours a week)</a:t>
            </a:r>
          </a:p>
          <a:p>
            <a:pPr lvl="1"/>
            <a:r>
              <a:rPr lang="en-US" dirty="0" smtClean="0"/>
              <a:t>Retention Specialist position that was funded by a grant</a:t>
            </a:r>
          </a:p>
          <a:p>
            <a:pPr lvl="1"/>
            <a:r>
              <a:rPr lang="en-US" dirty="0" smtClean="0"/>
              <a:t>High turn over of student assistants – no consistency and many restrictions</a:t>
            </a:r>
          </a:p>
          <a:p>
            <a:endParaRPr lang="en-US" dirty="0"/>
          </a:p>
        </p:txBody>
      </p:sp>
    </p:spTree>
    <p:extLst>
      <p:ext uri="{BB962C8B-B14F-4D97-AF65-F5344CB8AC3E}">
        <p14:creationId xmlns:p14="http://schemas.microsoft.com/office/powerpoint/2010/main" val="156035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0656" y="637309"/>
            <a:ext cx="10095346" cy="5486400"/>
          </a:xfrm>
          <a:prstGeom prst="rect">
            <a:avLst/>
          </a:prstGeom>
        </p:spPr>
      </p:pic>
    </p:spTree>
    <p:extLst>
      <p:ext uri="{BB962C8B-B14F-4D97-AF65-F5344CB8AC3E}">
        <p14:creationId xmlns:p14="http://schemas.microsoft.com/office/powerpoint/2010/main" val="9920661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397</TotalTime>
  <Words>292</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Retention Specialist  Transfer Center</vt:lpstr>
      <vt:lpstr>Why Do We Need This Position?</vt:lpstr>
      <vt:lpstr>What Do We Need?</vt:lpstr>
      <vt:lpstr>The Impact of Having This Position</vt:lpstr>
      <vt:lpstr>Current Status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Retention Specialist  Transfer Center</dc:title>
  <dc:creator>SMCCD</dc:creator>
  <cp:lastModifiedBy>Bucton, Barbara</cp:lastModifiedBy>
  <cp:revision>31</cp:revision>
  <cp:lastPrinted>2018-10-26T22:48:48Z</cp:lastPrinted>
  <dcterms:created xsi:type="dcterms:W3CDTF">2018-10-26T06:46:24Z</dcterms:created>
  <dcterms:modified xsi:type="dcterms:W3CDTF">2018-10-26T23:18:52Z</dcterms:modified>
</cp:coreProperties>
</file>