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65" r:id="rId2"/>
    <p:sldId id="352" r:id="rId3"/>
    <p:sldId id="366" r:id="rId4"/>
    <p:sldId id="367" r:id="rId5"/>
    <p:sldId id="368" r:id="rId6"/>
    <p:sldId id="369" r:id="rId7"/>
    <p:sldId id="358" r:id="rId8"/>
    <p:sldId id="376" r:id="rId9"/>
    <p:sldId id="362" r:id="rId10"/>
    <p:sldId id="377" r:id="rId11"/>
    <p:sldId id="378" r:id="rId12"/>
    <p:sldId id="370" r:id="rId13"/>
    <p:sldId id="347" r:id="rId14"/>
    <p:sldId id="363" r:id="rId15"/>
    <p:sldId id="353" r:id="rId16"/>
    <p:sldId id="364" r:id="rId1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7512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  <a:srgbClr val="005433"/>
    <a:srgbClr val="005423"/>
    <a:srgbClr val="ED7D31"/>
    <a:srgbClr val="666666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93" autoAdjust="0"/>
    <p:restoredTop sz="97981" autoAdjust="0"/>
  </p:normalViewPr>
  <p:slideViewPr>
    <p:cSldViewPr snapToGrid="0">
      <p:cViewPr varScale="1">
        <p:scale>
          <a:sx n="90" d="100"/>
          <a:sy n="90" d="100"/>
        </p:scale>
        <p:origin x="86" y="336"/>
      </p:cViewPr>
      <p:guideLst>
        <p:guide pos="7512"/>
        <p:guide orient="horz" pos="2160"/>
      </p:guideLst>
    </p:cSldViewPr>
  </p:slideViewPr>
  <p:outlineViewPr>
    <p:cViewPr>
      <p:scale>
        <a:sx n="33" d="100"/>
        <a:sy n="33" d="100"/>
      </p:scale>
      <p:origin x="0" y="1596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4" d="100"/>
          <a:sy n="84" d="100"/>
        </p:scale>
        <p:origin x="-3344" y="-11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0912C5E-5ECA-4B7C-8FF5-B46AC71EF330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450ECB3-A3F7-4337-9F98-DFD14FAD1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7727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AEC6874-87D3-4708-86B1-114C1FEE74C4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B90EF27-1900-472B-B1D5-4FBEA200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257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0EF27-1900-472B-B1D5-4FBEA200263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7822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----- Meeting Notes (2/20/17 01:53) -----</a:t>
            </a:r>
          </a:p>
          <a:p>
            <a:endParaRPr lang="en-US" dirty="0"/>
          </a:p>
          <a:p>
            <a:r>
              <a:rPr lang="en-US" dirty="0"/>
              <a:t>3 jobs are needed</a:t>
            </a:r>
          </a:p>
          <a:p>
            <a:r>
              <a:rPr lang="en-US" dirty="0"/>
              <a:t>survey = </a:t>
            </a:r>
          </a:p>
          <a:p>
            <a:r>
              <a:rPr lang="en-US" dirty="0"/>
              <a:t>	55% &gt; $1,000</a:t>
            </a:r>
          </a:p>
          <a:p>
            <a:r>
              <a:rPr lang="en-US" dirty="0"/>
              <a:t>	20% &gt; $10,000</a:t>
            </a:r>
          </a:p>
          <a:p>
            <a:r>
              <a:rPr lang="en-US" dirty="0"/>
              <a:t>3-4 years to complete an Assoc. Degree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0EF27-1900-472B-B1D5-4FBEA200263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9428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----- Meeting Notes (2/20/17 01:53) -----</a:t>
            </a:r>
          </a:p>
          <a:p>
            <a:endParaRPr lang="en-US" dirty="0"/>
          </a:p>
          <a:p>
            <a:r>
              <a:rPr lang="en-US" dirty="0"/>
              <a:t>3 jobs are needed</a:t>
            </a:r>
          </a:p>
          <a:p>
            <a:r>
              <a:rPr lang="en-US" dirty="0"/>
              <a:t>survey = </a:t>
            </a:r>
          </a:p>
          <a:p>
            <a:r>
              <a:rPr lang="en-US" dirty="0"/>
              <a:t>	55% &gt; $1,000</a:t>
            </a:r>
          </a:p>
          <a:p>
            <a:r>
              <a:rPr lang="en-US" dirty="0"/>
              <a:t>	20% &gt; $10,000</a:t>
            </a:r>
          </a:p>
          <a:p>
            <a:r>
              <a:rPr lang="en-US" dirty="0"/>
              <a:t>3-4 years to complete an Assoc. Degree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0EF27-1900-472B-B1D5-4FBEA200263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9428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----- Meeting Notes (2/20/17 01:53) -----</a:t>
            </a:r>
          </a:p>
          <a:p>
            <a:endParaRPr lang="en-US" dirty="0"/>
          </a:p>
          <a:p>
            <a:r>
              <a:rPr lang="en-US" dirty="0"/>
              <a:t>3 jobs are needed</a:t>
            </a:r>
          </a:p>
          <a:p>
            <a:r>
              <a:rPr lang="en-US" dirty="0"/>
              <a:t>survey = </a:t>
            </a:r>
          </a:p>
          <a:p>
            <a:r>
              <a:rPr lang="en-US" dirty="0"/>
              <a:t>	55% &gt; $1,000</a:t>
            </a:r>
          </a:p>
          <a:p>
            <a:r>
              <a:rPr lang="en-US" dirty="0"/>
              <a:t>	20% &gt; $10,000</a:t>
            </a:r>
          </a:p>
          <a:p>
            <a:r>
              <a:rPr lang="en-US" dirty="0"/>
              <a:t>3-4 years to complete an Assoc. Degree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0EF27-1900-472B-B1D5-4FBEA200263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2745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----- Meeting Notes (2/20/17 01:53) -----</a:t>
            </a:r>
          </a:p>
          <a:p>
            <a:endParaRPr lang="en-US" dirty="0"/>
          </a:p>
          <a:p>
            <a:r>
              <a:rPr lang="en-US" dirty="0"/>
              <a:t>3 jobs are needed</a:t>
            </a:r>
          </a:p>
          <a:p>
            <a:r>
              <a:rPr lang="en-US" dirty="0"/>
              <a:t>survey = </a:t>
            </a:r>
          </a:p>
          <a:p>
            <a:r>
              <a:rPr lang="en-US" dirty="0"/>
              <a:t>	55% &gt; $1,000</a:t>
            </a:r>
          </a:p>
          <a:p>
            <a:r>
              <a:rPr lang="en-US" dirty="0"/>
              <a:t>	20% &gt; $10,000</a:t>
            </a:r>
          </a:p>
          <a:p>
            <a:r>
              <a:rPr lang="en-US" dirty="0"/>
              <a:t>3-4 years to complete an Assoc. Degree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0EF27-1900-472B-B1D5-4FBEA200263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1686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----- Meeting Notes (2/20/17 01:53) -----</a:t>
            </a:r>
          </a:p>
          <a:p>
            <a:endParaRPr lang="en-US" dirty="0"/>
          </a:p>
          <a:p>
            <a:r>
              <a:rPr lang="en-US" dirty="0"/>
              <a:t>3 jobs are needed</a:t>
            </a:r>
          </a:p>
          <a:p>
            <a:r>
              <a:rPr lang="en-US" dirty="0"/>
              <a:t>survey = </a:t>
            </a:r>
          </a:p>
          <a:p>
            <a:r>
              <a:rPr lang="en-US" dirty="0"/>
              <a:t>	55% &gt; $1,000</a:t>
            </a:r>
          </a:p>
          <a:p>
            <a:r>
              <a:rPr lang="en-US" dirty="0"/>
              <a:t>	20% &gt; $10,000</a:t>
            </a:r>
          </a:p>
          <a:p>
            <a:r>
              <a:rPr lang="en-US" dirty="0"/>
              <a:t>3-4 years to complete an Assoc. Degree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0EF27-1900-472B-B1D5-4FBEA200263F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2036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----- Meeting Notes (2/20/17 01:53) -----</a:t>
            </a:r>
          </a:p>
          <a:p>
            <a:endParaRPr lang="en-US" dirty="0"/>
          </a:p>
          <a:p>
            <a:r>
              <a:rPr lang="en-US" dirty="0"/>
              <a:t>3 jobs are needed</a:t>
            </a:r>
          </a:p>
          <a:p>
            <a:r>
              <a:rPr lang="en-US" dirty="0"/>
              <a:t>survey = </a:t>
            </a:r>
          </a:p>
          <a:p>
            <a:r>
              <a:rPr lang="en-US" dirty="0"/>
              <a:t>	55% &gt; $1,000</a:t>
            </a:r>
          </a:p>
          <a:p>
            <a:r>
              <a:rPr lang="en-US" dirty="0"/>
              <a:t>	20% &gt; $10,000</a:t>
            </a:r>
          </a:p>
          <a:p>
            <a:r>
              <a:rPr lang="en-US" dirty="0"/>
              <a:t>3-4 years to complete an Assoc. Degree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0EF27-1900-472B-B1D5-4FBEA200263F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3410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----- Meeting Notes (2/20/17 01:53) -----</a:t>
            </a:r>
          </a:p>
          <a:p>
            <a:endParaRPr lang="en-US" dirty="0"/>
          </a:p>
          <a:p>
            <a:r>
              <a:rPr lang="en-US" dirty="0"/>
              <a:t>3 jobs are needed</a:t>
            </a:r>
          </a:p>
          <a:p>
            <a:r>
              <a:rPr lang="en-US" dirty="0"/>
              <a:t>survey = </a:t>
            </a:r>
          </a:p>
          <a:p>
            <a:r>
              <a:rPr lang="en-US" dirty="0"/>
              <a:t>	55% &gt; $1,000</a:t>
            </a:r>
          </a:p>
          <a:p>
            <a:r>
              <a:rPr lang="en-US" dirty="0"/>
              <a:t>	20% &gt; $10,000</a:t>
            </a:r>
          </a:p>
          <a:p>
            <a:r>
              <a:rPr lang="en-US" dirty="0"/>
              <a:t>3-4 years to complete an Assoc. Degree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0EF27-1900-472B-B1D5-4FBEA200263F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341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----- Meeting Notes (2/20/17 01:53) -----</a:t>
            </a:r>
          </a:p>
          <a:p>
            <a:endParaRPr lang="en-US" dirty="0"/>
          </a:p>
          <a:p>
            <a:r>
              <a:rPr lang="en-US" dirty="0"/>
              <a:t>3 jobs are needed</a:t>
            </a:r>
          </a:p>
          <a:p>
            <a:r>
              <a:rPr lang="en-US" dirty="0"/>
              <a:t>survey = </a:t>
            </a:r>
          </a:p>
          <a:p>
            <a:r>
              <a:rPr lang="en-US" dirty="0"/>
              <a:t>	55% &gt; $1,000</a:t>
            </a:r>
          </a:p>
          <a:p>
            <a:r>
              <a:rPr lang="en-US" dirty="0"/>
              <a:t>	20% &gt; $10,000</a:t>
            </a:r>
          </a:p>
          <a:p>
            <a:r>
              <a:rPr lang="en-US" dirty="0"/>
              <a:t>3-4 years to complete an Assoc. Degree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0EF27-1900-472B-B1D5-4FBEA200263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270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----- Meeting Notes (2/20/17 01:53) -----</a:t>
            </a:r>
          </a:p>
          <a:p>
            <a:endParaRPr lang="en-US" dirty="0"/>
          </a:p>
          <a:p>
            <a:r>
              <a:rPr lang="en-US" dirty="0"/>
              <a:t>3 jobs are needed</a:t>
            </a:r>
          </a:p>
          <a:p>
            <a:r>
              <a:rPr lang="en-US" dirty="0"/>
              <a:t>survey = </a:t>
            </a:r>
          </a:p>
          <a:p>
            <a:r>
              <a:rPr lang="en-US" dirty="0"/>
              <a:t>	55% &gt; $1,000</a:t>
            </a:r>
          </a:p>
          <a:p>
            <a:r>
              <a:rPr lang="en-US" dirty="0"/>
              <a:t>	20% &gt; $10,000</a:t>
            </a:r>
          </a:p>
          <a:p>
            <a:r>
              <a:rPr lang="en-US" dirty="0"/>
              <a:t>3-4 years to complete an Assoc. Degree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0EF27-1900-472B-B1D5-4FBEA200263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4189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----- Meeting Notes (2/20/17 01:53) -----</a:t>
            </a:r>
          </a:p>
          <a:p>
            <a:endParaRPr lang="en-US" dirty="0"/>
          </a:p>
          <a:p>
            <a:r>
              <a:rPr lang="en-US" dirty="0"/>
              <a:t>3 jobs are needed</a:t>
            </a:r>
          </a:p>
          <a:p>
            <a:r>
              <a:rPr lang="en-US" dirty="0"/>
              <a:t>survey = </a:t>
            </a:r>
          </a:p>
          <a:p>
            <a:r>
              <a:rPr lang="en-US" dirty="0"/>
              <a:t>	55% &gt; $1,000</a:t>
            </a:r>
          </a:p>
          <a:p>
            <a:r>
              <a:rPr lang="en-US" dirty="0"/>
              <a:t>	20% &gt; $10,000</a:t>
            </a:r>
          </a:p>
          <a:p>
            <a:r>
              <a:rPr lang="en-US" dirty="0"/>
              <a:t>3-4 years to complete an Assoc. Degree</a:t>
            </a:r>
          </a:p>
          <a:p>
            <a:r>
              <a:rPr lang="en-US" dirty="0"/>
              <a:t>----- Meeting Notes (10/27/17 04:15) -----</a:t>
            </a:r>
          </a:p>
          <a:p>
            <a:r>
              <a:rPr lang="en-US" dirty="0"/>
              <a:t>Rising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0EF27-1900-472B-B1D5-4FBEA200263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2828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----- Meeting Notes (2/20/17 01:53) -----</a:t>
            </a:r>
          </a:p>
          <a:p>
            <a:endParaRPr lang="en-US" dirty="0"/>
          </a:p>
          <a:p>
            <a:r>
              <a:rPr lang="en-US" dirty="0"/>
              <a:t>3 jobs are needed</a:t>
            </a:r>
          </a:p>
          <a:p>
            <a:r>
              <a:rPr lang="en-US" dirty="0"/>
              <a:t>survey = </a:t>
            </a:r>
          </a:p>
          <a:p>
            <a:r>
              <a:rPr lang="en-US" dirty="0"/>
              <a:t>	55% &gt; $1,000</a:t>
            </a:r>
          </a:p>
          <a:p>
            <a:r>
              <a:rPr lang="en-US" dirty="0"/>
              <a:t>	20% &gt; $10,000</a:t>
            </a:r>
          </a:p>
          <a:p>
            <a:r>
              <a:rPr lang="en-US" dirty="0"/>
              <a:t>3-4 years to complete an Assoc. Degree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0EF27-1900-472B-B1D5-4FBEA200263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3939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----- Meeting Notes (2/20/17 01:53) -----</a:t>
            </a:r>
          </a:p>
          <a:p>
            <a:endParaRPr lang="en-US" dirty="0"/>
          </a:p>
          <a:p>
            <a:r>
              <a:rPr lang="en-US" dirty="0"/>
              <a:t>3 jobs are needed</a:t>
            </a:r>
          </a:p>
          <a:p>
            <a:r>
              <a:rPr lang="en-US" dirty="0"/>
              <a:t>survey = </a:t>
            </a:r>
          </a:p>
          <a:p>
            <a:r>
              <a:rPr lang="en-US" dirty="0"/>
              <a:t>	55% &gt; $1,000</a:t>
            </a:r>
          </a:p>
          <a:p>
            <a:r>
              <a:rPr lang="en-US" dirty="0"/>
              <a:t>	20% &gt; $10,000</a:t>
            </a:r>
          </a:p>
          <a:p>
            <a:r>
              <a:rPr lang="en-US" dirty="0"/>
              <a:t>3-4 years to complete an Assoc. Degree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0EF27-1900-472B-B1D5-4FBEA200263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0731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----- Meeting Notes (2/20/17 01:53) -----</a:t>
            </a:r>
          </a:p>
          <a:p>
            <a:endParaRPr lang="en-US" dirty="0"/>
          </a:p>
          <a:p>
            <a:r>
              <a:rPr lang="en-US" dirty="0"/>
              <a:t>3 jobs are needed</a:t>
            </a:r>
          </a:p>
          <a:p>
            <a:r>
              <a:rPr lang="en-US" dirty="0"/>
              <a:t>survey = </a:t>
            </a:r>
          </a:p>
          <a:p>
            <a:r>
              <a:rPr lang="en-US" dirty="0"/>
              <a:t>	55% &gt; $1,000</a:t>
            </a:r>
          </a:p>
          <a:p>
            <a:r>
              <a:rPr lang="en-US" dirty="0"/>
              <a:t>	20% &gt; $10,000</a:t>
            </a:r>
          </a:p>
          <a:p>
            <a:r>
              <a:rPr lang="en-US" dirty="0"/>
              <a:t>3-4 years to complete an Assoc. Degree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0EF27-1900-472B-B1D5-4FBEA200263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9716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----- Meeting Notes (2/20/17 01:53) -----</a:t>
            </a:r>
          </a:p>
          <a:p>
            <a:endParaRPr lang="en-US" dirty="0"/>
          </a:p>
          <a:p>
            <a:r>
              <a:rPr lang="en-US" dirty="0"/>
              <a:t>3 jobs are needed</a:t>
            </a:r>
          </a:p>
          <a:p>
            <a:r>
              <a:rPr lang="en-US" dirty="0"/>
              <a:t>survey = </a:t>
            </a:r>
          </a:p>
          <a:p>
            <a:r>
              <a:rPr lang="en-US" dirty="0"/>
              <a:t>	55% &gt; $1,000</a:t>
            </a:r>
          </a:p>
          <a:p>
            <a:r>
              <a:rPr lang="en-US" dirty="0"/>
              <a:t>	20% &gt; $10,000</a:t>
            </a:r>
          </a:p>
          <a:p>
            <a:r>
              <a:rPr lang="en-US" dirty="0"/>
              <a:t>3-4 years to complete an Assoc. Degree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0EF27-1900-472B-B1D5-4FBEA200263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9716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----- Meeting Notes (2/20/17 01:53) -----</a:t>
            </a:r>
          </a:p>
          <a:p>
            <a:endParaRPr lang="en-US" dirty="0"/>
          </a:p>
          <a:p>
            <a:r>
              <a:rPr lang="en-US" dirty="0"/>
              <a:t>3 jobs are needed</a:t>
            </a:r>
          </a:p>
          <a:p>
            <a:r>
              <a:rPr lang="en-US" dirty="0"/>
              <a:t>survey = </a:t>
            </a:r>
          </a:p>
          <a:p>
            <a:r>
              <a:rPr lang="en-US" dirty="0"/>
              <a:t>	55% &gt; $1,000</a:t>
            </a:r>
          </a:p>
          <a:p>
            <a:r>
              <a:rPr lang="en-US" dirty="0"/>
              <a:t>	20% &gt; $10,000</a:t>
            </a:r>
          </a:p>
          <a:p>
            <a:r>
              <a:rPr lang="en-US" dirty="0"/>
              <a:t>3-4 years to complete an Assoc. Degree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0EF27-1900-472B-B1D5-4FBEA200263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942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41C4-3268-4241-9C56-054F2F7015E6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E41E-F334-4083-80DF-E3288B8C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227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41C4-3268-4241-9C56-054F2F7015E6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E41E-F334-4083-80DF-E3288B8C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771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41C4-3268-4241-9C56-054F2F7015E6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E41E-F334-4083-80DF-E3288B8C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770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41C4-3268-4241-9C56-054F2F7015E6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E41E-F334-4083-80DF-E3288B8C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6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41C4-3268-4241-9C56-054F2F7015E6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E41E-F334-4083-80DF-E3288B8C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189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41C4-3268-4241-9C56-054F2F7015E6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E41E-F334-4083-80DF-E3288B8C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79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41C4-3268-4241-9C56-054F2F7015E6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E41E-F334-4083-80DF-E3288B8C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380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41C4-3268-4241-9C56-054F2F7015E6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E41E-F334-4083-80DF-E3288B8C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115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41C4-3268-4241-9C56-054F2F7015E6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E41E-F334-4083-80DF-E3288B8C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332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41C4-3268-4241-9C56-054F2F7015E6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E41E-F334-4083-80DF-E3288B8C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264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41C4-3268-4241-9C56-054F2F7015E6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E41E-F334-4083-80DF-E3288B8C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323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341C4-3268-4241-9C56-054F2F7015E6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FE41E-F334-4083-80DF-E3288B8C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320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emf"/><Relationship Id="rId4" Type="http://schemas.openxmlformats.org/officeDocument/2006/relationships/image" Target="../media/image5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emf"/><Relationship Id="rId4" Type="http://schemas.openxmlformats.org/officeDocument/2006/relationships/image" Target="../media/image5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emf"/><Relationship Id="rId4" Type="http://schemas.openxmlformats.org/officeDocument/2006/relationships/image" Target="../media/image5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emf"/><Relationship Id="rId4" Type="http://schemas.openxmlformats.org/officeDocument/2006/relationships/image" Target="../media/image5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emf"/><Relationship Id="rId4" Type="http://schemas.openxmlformats.org/officeDocument/2006/relationships/image" Target="../media/image5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emf"/><Relationship Id="rId4" Type="http://schemas.openxmlformats.org/officeDocument/2006/relationships/image" Target="../media/image5.tif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1.emf"/><Relationship Id="rId4" Type="http://schemas.openxmlformats.org/officeDocument/2006/relationships/image" Target="../media/image5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1.emf"/><Relationship Id="rId4" Type="http://schemas.openxmlformats.org/officeDocument/2006/relationships/image" Target="../media/image5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1.emf"/><Relationship Id="rId4" Type="http://schemas.openxmlformats.org/officeDocument/2006/relationships/image" Target="../media/image5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emf"/><Relationship Id="rId5" Type="http://schemas.openxmlformats.org/officeDocument/2006/relationships/image" Target="../media/image5.tiff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.emf"/><Relationship Id="rId4" Type="http://schemas.openxmlformats.org/officeDocument/2006/relationships/image" Target="../media/image5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emf"/><Relationship Id="rId4" Type="http://schemas.openxmlformats.org/officeDocument/2006/relationships/image" Target="../media/image5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emf"/><Relationship Id="rId4" Type="http://schemas.openxmlformats.org/officeDocument/2006/relationships/image" Target="../media/image5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emf"/><Relationship Id="rId4" Type="http://schemas.openxmlformats.org/officeDocument/2006/relationships/image" Target="../media/image5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emf"/><Relationship Id="rId4" Type="http://schemas.openxmlformats.org/officeDocument/2006/relationships/image" Target="../media/image5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Wave 10"/>
          <p:cNvSpPr/>
          <p:nvPr/>
        </p:nvSpPr>
        <p:spPr>
          <a:xfrm>
            <a:off x="1" y="-2854873"/>
            <a:ext cx="12191999" cy="4561692"/>
          </a:xfrm>
          <a:prstGeom prst="wave">
            <a:avLst/>
          </a:prstGeom>
          <a:solidFill>
            <a:srgbClr val="005433"/>
          </a:solidFill>
          <a:ln w="38100" cmpd="sng">
            <a:solidFill>
              <a:srgbClr val="FF9900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ea typeface="ＭＳ 明朝"/>
                <a:cs typeface="Times New Roman"/>
              </a:rPr>
              <a:t>Mission</a:t>
            </a:r>
          </a:p>
        </p:txBody>
      </p:sp>
      <p:pic>
        <p:nvPicPr>
          <p:cNvPr id="8" name="Picture 7" descr="sp_canada_college_logo_white(1)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60" y="273639"/>
            <a:ext cx="3773774" cy="89779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04" y="5532730"/>
            <a:ext cx="1828800" cy="82140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61202" y="2232643"/>
            <a:ext cx="6991158" cy="2511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Aft>
                <a:spcPts val="1800"/>
              </a:spcAft>
            </a:pPr>
            <a:r>
              <a:rPr lang="en-US" sz="4400" dirty="0" smtClean="0">
                <a:solidFill>
                  <a:srgbClr val="005423"/>
                </a:solidFill>
                <a:latin typeface="Avenir Book"/>
                <a:cs typeface="Avenir Book"/>
              </a:rPr>
              <a:t>SparkPoint Coordinator</a:t>
            </a:r>
            <a:endParaRPr lang="en-US" sz="3600" dirty="0" smtClean="0">
              <a:solidFill>
                <a:srgbClr val="005423"/>
              </a:solidFill>
              <a:latin typeface="Avenir Book"/>
              <a:cs typeface="Avenir Book"/>
            </a:endParaRPr>
          </a:p>
          <a:p>
            <a:pPr algn="just">
              <a:lnSpc>
                <a:spcPct val="110000"/>
              </a:lnSpc>
            </a:pPr>
            <a:r>
              <a:rPr lang="en-US" sz="2400" dirty="0" smtClean="0">
                <a:latin typeface="Avenir Book"/>
                <a:cs typeface="Avenir Book"/>
              </a:rPr>
              <a:t>2018 </a:t>
            </a:r>
            <a:r>
              <a:rPr lang="mr-IN" sz="2400" dirty="0" smtClean="0">
                <a:latin typeface="Avenir Book"/>
                <a:cs typeface="Avenir Book"/>
              </a:rPr>
              <a:t>–</a:t>
            </a:r>
            <a:r>
              <a:rPr lang="en-US" sz="2400" dirty="0" smtClean="0">
                <a:latin typeface="Avenir Book"/>
                <a:cs typeface="Avenir Book"/>
              </a:rPr>
              <a:t> 2019 New Position Proposals</a:t>
            </a: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Avenir Book"/>
              <a:cs typeface="Avenir Book"/>
            </a:endParaRPr>
          </a:p>
          <a:p>
            <a:pPr algn="just">
              <a:lnSpc>
                <a:spcPct val="110000"/>
              </a:lnSpc>
              <a:spcBef>
                <a:spcPts val="1800"/>
              </a:spcBef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venir Book"/>
                <a:cs typeface="Avenir Book"/>
              </a:rPr>
              <a:t>Presentations and Discussions</a:t>
            </a:r>
          </a:p>
          <a:p>
            <a:pPr algn="just">
              <a:lnSpc>
                <a:spcPct val="110000"/>
              </a:lnSpc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venir Book"/>
                <a:cs typeface="Avenir Book"/>
              </a:rPr>
              <a:t>November 1, 2018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Avenir Book"/>
              <a:cs typeface="Avenir Book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r="6416"/>
          <a:stretch/>
        </p:blipFill>
        <p:spPr>
          <a:xfrm>
            <a:off x="7149393" y="2400300"/>
            <a:ext cx="4229807" cy="3276599"/>
          </a:xfrm>
          <a:prstGeom prst="rect">
            <a:avLst/>
          </a:prstGeom>
          <a:ln w="28575" cmpd="sng">
            <a:solidFill>
              <a:srgbClr val="005433"/>
            </a:solidFill>
          </a:ln>
        </p:spPr>
      </p:pic>
    </p:spTree>
    <p:extLst>
      <p:ext uri="{BB962C8B-B14F-4D97-AF65-F5344CB8AC3E}">
        <p14:creationId xmlns:p14="http://schemas.microsoft.com/office/powerpoint/2010/main" val="2357990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616" y="5915660"/>
            <a:ext cx="1618732" cy="7267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53"/>
          <a:stretch/>
        </p:blipFill>
        <p:spPr>
          <a:xfrm>
            <a:off x="0" y="5052061"/>
            <a:ext cx="12192000" cy="1805939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4485" y="92099"/>
            <a:ext cx="10823029" cy="163541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4000" b="1" dirty="0" smtClean="0">
                <a:latin typeface="Avenir Book"/>
                <a:cs typeface="Avenir Book"/>
              </a:rPr>
              <a:t>SparkPoint Coordinator Duties</a:t>
            </a:r>
            <a:endParaRPr lang="en-US" sz="2800" b="1" dirty="0">
              <a:solidFill>
                <a:srgbClr val="843C0C"/>
              </a:solidFill>
              <a:latin typeface="Avenir Book"/>
              <a:cs typeface="Avenir Book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777766" y="1727509"/>
            <a:ext cx="9837177" cy="4623130"/>
          </a:xfrm>
        </p:spPr>
        <p:txBody>
          <a:bodyPr>
            <a:normAutofit lnSpcReduction="10000"/>
          </a:bodyPr>
          <a:lstStyle/>
          <a:p>
            <a:pPr lvl="0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400" dirty="0">
                <a:latin typeface="Avenir Book"/>
                <a:cs typeface="Avenir Book"/>
              </a:rPr>
              <a:t>Delivers presentations to small and large groups as a </a:t>
            </a:r>
            <a:r>
              <a:rPr lang="en-US" sz="2400" dirty="0" smtClean="0">
                <a:latin typeface="Avenir Book"/>
                <a:cs typeface="Avenir Book"/>
              </a:rPr>
              <a:t>SparkPoint and </a:t>
            </a:r>
            <a:r>
              <a:rPr lang="en-US" sz="2400" dirty="0">
                <a:latin typeface="Avenir Book"/>
                <a:cs typeface="Avenir Book"/>
              </a:rPr>
              <a:t>college representative</a:t>
            </a:r>
          </a:p>
          <a:p>
            <a:pPr lvl="0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400" dirty="0">
                <a:latin typeface="Avenir Book"/>
                <a:cs typeface="Avenir Book"/>
              </a:rPr>
              <a:t>Participates in planning and implementation meetings for college-wide events</a:t>
            </a:r>
          </a:p>
          <a:p>
            <a:pPr lvl="0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400" dirty="0">
                <a:latin typeface="Avenir Book"/>
                <a:cs typeface="Avenir Book"/>
              </a:rPr>
              <a:t>Plans, conducts and participates in tours, job fairs, and program services in conjunction with administration, faculty and staff</a:t>
            </a:r>
          </a:p>
          <a:p>
            <a:pPr lvl="0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400" dirty="0">
                <a:latin typeface="Avenir Book"/>
                <a:cs typeface="Avenir Book"/>
              </a:rPr>
              <a:t>Coordinates logistics and establishes timelines, required materials, online support services, facilities, publicity and other program and event needs</a:t>
            </a:r>
          </a:p>
          <a:p>
            <a:pPr lvl="2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endParaRPr lang="en-US" dirty="0" smtClean="0">
              <a:solidFill>
                <a:srgbClr val="7F7F7F"/>
              </a:solidFill>
            </a:endParaRPr>
          </a:p>
        </p:txBody>
      </p:sp>
      <p:pic>
        <p:nvPicPr>
          <p:cNvPr id="12" name="Picture 11" descr="sp_canada_college_logo_white(1).pd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261" y="6063589"/>
            <a:ext cx="2113968" cy="50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000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616" y="5915660"/>
            <a:ext cx="1618732" cy="7267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53"/>
          <a:stretch/>
        </p:blipFill>
        <p:spPr>
          <a:xfrm>
            <a:off x="0" y="5052061"/>
            <a:ext cx="12192000" cy="1805939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4485" y="92099"/>
            <a:ext cx="10823029" cy="163541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4000" b="1" dirty="0" smtClean="0">
                <a:latin typeface="Avenir Book"/>
                <a:cs typeface="Avenir Book"/>
              </a:rPr>
              <a:t>SparkPoint Coordinator Duties Also Include:</a:t>
            </a:r>
            <a:endParaRPr lang="en-US" sz="2800" b="1" dirty="0">
              <a:solidFill>
                <a:srgbClr val="843C0C"/>
              </a:solidFill>
              <a:latin typeface="Avenir Book"/>
              <a:cs typeface="Avenir Book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777766" y="1727509"/>
            <a:ext cx="9837177" cy="4623130"/>
          </a:xfrm>
        </p:spPr>
        <p:txBody>
          <a:bodyPr>
            <a:normAutofit/>
          </a:bodyPr>
          <a:lstStyle/>
          <a:p>
            <a:pPr lvl="0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400" dirty="0" smtClean="0">
                <a:latin typeface="Avenir Book"/>
                <a:cs typeface="Avenir Book"/>
              </a:rPr>
              <a:t>Cañada Cash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000" dirty="0" smtClean="0">
                <a:latin typeface="Avenir Book"/>
                <a:cs typeface="Avenir Book"/>
              </a:rPr>
              <a:t>260 unduplicated students, 187 met with a coach; 22 completed (FY19)</a:t>
            </a:r>
          </a:p>
          <a:p>
            <a:pPr lvl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>
                <a:latin typeface="Avenir Book"/>
                <a:cs typeface="Avenir Book"/>
              </a:rPr>
              <a:t>Second Harvest Food Bank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latin typeface="Avenir Book"/>
                <a:cs typeface="Avenir Book"/>
              </a:rPr>
              <a:t>73,682 lbs. of food with a total value of $</a:t>
            </a:r>
            <a:r>
              <a:rPr lang="en-US" sz="2000" dirty="0" smtClean="0">
                <a:latin typeface="Avenir Book"/>
                <a:cs typeface="Avenir Book"/>
              </a:rPr>
              <a:t>94,390 distributed 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000" dirty="0" smtClean="0">
                <a:latin typeface="Avenir Book"/>
                <a:cs typeface="Avenir Book"/>
              </a:rPr>
              <a:t>Grab and Go </a:t>
            </a:r>
            <a:r>
              <a:rPr lang="en-US" sz="2000" dirty="0" smtClean="0">
                <a:solidFill>
                  <a:srgbClr val="616161"/>
                </a:solidFill>
                <a:latin typeface="Avenir Book"/>
                <a:cs typeface="Avenir Book"/>
              </a:rPr>
              <a:t>(</a:t>
            </a:r>
            <a:r>
              <a:rPr lang="en-US" sz="2000" dirty="0">
                <a:solidFill>
                  <a:srgbClr val="616161"/>
                </a:solidFill>
                <a:latin typeface="Avenir Book"/>
                <a:cs typeface="Avenir Book"/>
              </a:rPr>
              <a:t>2365 meals for FA19</a:t>
            </a:r>
            <a:r>
              <a:rPr lang="en-US" sz="2000" dirty="0" smtClean="0">
                <a:solidFill>
                  <a:srgbClr val="616161"/>
                </a:solidFill>
                <a:latin typeface="Avenir Book"/>
                <a:cs typeface="Avenir Book"/>
              </a:rPr>
              <a:t>)</a:t>
            </a:r>
            <a:endParaRPr lang="en-US" sz="2000" dirty="0">
              <a:latin typeface="Avenir Book"/>
              <a:cs typeface="Avenir Book"/>
            </a:endParaRPr>
          </a:p>
          <a:p>
            <a:pPr lvl="0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400" dirty="0" smtClean="0">
                <a:latin typeface="Avenir Book"/>
                <a:cs typeface="Avenir Book"/>
              </a:rPr>
              <a:t>Legal Clinic</a:t>
            </a:r>
            <a:endParaRPr lang="en-US" sz="2400" dirty="0">
              <a:latin typeface="Avenir Book"/>
              <a:cs typeface="Avenir Book"/>
            </a:endParaRPr>
          </a:p>
          <a:p>
            <a:pPr lvl="0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400" dirty="0" smtClean="0">
                <a:latin typeface="Avenir Book"/>
                <a:cs typeface="Avenir Book"/>
              </a:rPr>
              <a:t>Outreach efforts</a:t>
            </a:r>
            <a:endParaRPr lang="en-US" sz="2400" dirty="0">
              <a:latin typeface="Avenir Book"/>
              <a:cs typeface="Avenir Book"/>
            </a:endParaRPr>
          </a:p>
        </p:txBody>
      </p:sp>
      <p:pic>
        <p:nvPicPr>
          <p:cNvPr id="12" name="Picture 11" descr="sp_canada_college_logo_white(1).pd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261" y="6063589"/>
            <a:ext cx="2113968" cy="50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315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616" y="5915660"/>
            <a:ext cx="1618732" cy="7267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53"/>
          <a:stretch/>
        </p:blipFill>
        <p:spPr>
          <a:xfrm>
            <a:off x="0" y="5052061"/>
            <a:ext cx="12192000" cy="1805939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5799" y="182880"/>
            <a:ext cx="10734869" cy="1325563"/>
          </a:xfrm>
        </p:spPr>
        <p:txBody>
          <a:bodyPr>
            <a:normAutofit/>
          </a:bodyPr>
          <a:lstStyle/>
          <a:p>
            <a:r>
              <a:rPr lang="en-US" sz="5300" b="1" dirty="0" smtClean="0">
                <a:latin typeface="Avenir Book"/>
                <a:cs typeface="Avenir Book"/>
              </a:rPr>
              <a:t>Low Touch &amp; High Touch Services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Avenir Book"/>
              <a:cs typeface="Avenir Book"/>
            </a:endParaRPr>
          </a:p>
        </p:txBody>
      </p:sp>
      <p:pic>
        <p:nvPicPr>
          <p:cNvPr id="12" name="Picture 11" descr="sp_canada_college_logo_white(1).pd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261" y="6063589"/>
            <a:ext cx="2113968" cy="502920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10660224" cy="44450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High-touch students served last fiscal year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b="1" dirty="0" smtClean="0"/>
              <a:t>Education and Employment </a:t>
            </a:r>
            <a:r>
              <a:rPr lang="en-US" dirty="0" smtClean="0"/>
              <a:t>= 108 individuals served 268 unique times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b="1" dirty="0" smtClean="0"/>
              <a:t>Income and Work Supports </a:t>
            </a:r>
            <a:r>
              <a:rPr lang="en-US" dirty="0" smtClean="0"/>
              <a:t>= 237 individuals served 1644 unique times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b="1" dirty="0" smtClean="0"/>
              <a:t>Financial Literacy </a:t>
            </a:r>
            <a:r>
              <a:rPr lang="en-US" dirty="0" smtClean="0"/>
              <a:t>= 104 individuals served 599 unique times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dirty="0" smtClean="0">
              <a:solidFill>
                <a:srgbClr val="61616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dirty="0" smtClean="0">
              <a:solidFill>
                <a:srgbClr val="616161"/>
              </a:solidFill>
            </a:endParaRP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endParaRPr lang="en-US" sz="3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1800"/>
              </a:spcAft>
            </a:pPr>
            <a:endParaRPr lang="en-US" sz="3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2260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616" y="5915660"/>
            <a:ext cx="1618732" cy="7267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53"/>
          <a:stretch/>
        </p:blipFill>
        <p:spPr>
          <a:xfrm>
            <a:off x="0" y="5052061"/>
            <a:ext cx="12192000" cy="1805939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5799" y="182880"/>
            <a:ext cx="11244430" cy="13255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1" dirty="0" smtClean="0">
                <a:latin typeface="Avenir Book"/>
                <a:cs typeface="Avenir Book"/>
              </a:rPr>
              <a:t>Alignment with Mission &amp; Strategic Goals</a:t>
            </a:r>
            <a:endParaRPr lang="en-US" b="1" dirty="0">
              <a:solidFill>
                <a:srgbClr val="843C0C"/>
              </a:solidFill>
              <a:latin typeface="Avenir Book"/>
              <a:cs typeface="Avenir Book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57579" y="1687689"/>
            <a:ext cx="10385274" cy="4206240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400" dirty="0" smtClean="0">
                <a:solidFill>
                  <a:srgbClr val="000000"/>
                </a:solidFill>
                <a:latin typeface="Avenir Book"/>
                <a:cs typeface="Avenir Book"/>
              </a:rPr>
              <a:t>Mission Statement</a:t>
            </a:r>
          </a:p>
          <a:p>
            <a:pPr lvl="1">
              <a:lnSpc>
                <a:spcPct val="13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dirty="0" smtClean="0">
                <a:latin typeface="Avenir Book"/>
                <a:cs typeface="Avenir Book"/>
              </a:rPr>
              <a:t>SparkPoint provides access to services</a:t>
            </a:r>
            <a:r>
              <a:rPr lang="en-US" dirty="0">
                <a:latin typeface="Avenir Book"/>
                <a:cs typeface="Avenir Book"/>
              </a:rPr>
              <a:t>, and equitable opportunities for </a:t>
            </a:r>
            <a:r>
              <a:rPr lang="en-US" dirty="0" smtClean="0">
                <a:latin typeface="Avenir Book"/>
                <a:cs typeface="Avenir Book"/>
              </a:rPr>
              <a:t>students to </a:t>
            </a:r>
            <a:r>
              <a:rPr lang="en-US" dirty="0">
                <a:latin typeface="Avenir Book"/>
                <a:cs typeface="Avenir Book"/>
              </a:rPr>
              <a:t>achieve their transfer, career education, and lifelong learning educational goals. </a:t>
            </a:r>
            <a:endParaRPr lang="en-US" dirty="0" smtClean="0">
              <a:latin typeface="Avenir Book"/>
              <a:cs typeface="Avenir Book"/>
            </a:endParaRP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400" dirty="0" smtClean="0">
                <a:solidFill>
                  <a:srgbClr val="000000"/>
                </a:solidFill>
                <a:latin typeface="Avenir Book"/>
                <a:cs typeface="Avenir Book"/>
              </a:rPr>
              <a:t>Strategic Goals </a:t>
            </a:r>
            <a:r>
              <a:rPr lang="en-US" sz="2000" dirty="0" smtClean="0">
                <a:solidFill>
                  <a:srgbClr val="000000"/>
                </a:solidFill>
                <a:latin typeface="Avenir Book"/>
                <a:cs typeface="Avenir Book"/>
              </a:rPr>
              <a:t>(Goal #1)</a:t>
            </a:r>
          </a:p>
          <a:p>
            <a:pPr lvl="1">
              <a:lnSpc>
                <a:spcPct val="13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dirty="0" smtClean="0">
                <a:solidFill>
                  <a:srgbClr val="000000"/>
                </a:solidFill>
                <a:latin typeface="Avenir Book"/>
                <a:cs typeface="Avenir Book"/>
              </a:rPr>
              <a:t>Minimizes </a:t>
            </a:r>
            <a:r>
              <a:rPr lang="en-US" dirty="0">
                <a:solidFill>
                  <a:srgbClr val="000000"/>
                </a:solidFill>
                <a:latin typeface="Avenir Book"/>
                <a:cs typeface="Avenir Book"/>
              </a:rPr>
              <a:t>financial barriers to success </a:t>
            </a:r>
            <a:r>
              <a:rPr lang="en-US" dirty="0" smtClean="0">
                <a:solidFill>
                  <a:srgbClr val="000000"/>
                </a:solidFill>
                <a:latin typeface="Avenir Book"/>
                <a:cs typeface="Avenir Book"/>
              </a:rPr>
              <a:t>which leads students towards </a:t>
            </a:r>
            <a:r>
              <a:rPr lang="en-US" dirty="0">
                <a:solidFill>
                  <a:srgbClr val="000000"/>
                </a:solidFill>
                <a:latin typeface="Avenir Book"/>
                <a:cs typeface="Avenir Book"/>
              </a:rPr>
              <a:t/>
            </a:r>
            <a:br>
              <a:rPr lang="en-US" dirty="0">
                <a:solidFill>
                  <a:srgbClr val="000000"/>
                </a:solidFill>
                <a:latin typeface="Avenir Book"/>
                <a:cs typeface="Avenir Book"/>
              </a:rPr>
            </a:br>
            <a:r>
              <a:rPr lang="en-US" dirty="0" smtClean="0">
                <a:solidFill>
                  <a:srgbClr val="000000"/>
                </a:solidFill>
                <a:latin typeface="Avenir Book"/>
                <a:cs typeface="Avenir Book"/>
              </a:rPr>
              <a:t>increased retention rates </a:t>
            </a:r>
            <a:endParaRPr lang="en-US" dirty="0">
              <a:solidFill>
                <a:srgbClr val="000000"/>
              </a:solidFill>
              <a:latin typeface="Avenir Book"/>
              <a:cs typeface="Avenir Book"/>
            </a:endParaRPr>
          </a:p>
        </p:txBody>
      </p:sp>
      <p:pic>
        <p:nvPicPr>
          <p:cNvPr id="12" name="Picture 11" descr="sp_canada_college_logo_white(1).pd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261" y="6063589"/>
            <a:ext cx="2113968" cy="50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285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616" y="5915660"/>
            <a:ext cx="1618732" cy="7267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53"/>
          <a:stretch/>
        </p:blipFill>
        <p:spPr>
          <a:xfrm>
            <a:off x="0" y="5052061"/>
            <a:ext cx="12192000" cy="1805939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4485" y="92099"/>
            <a:ext cx="10823029" cy="163541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1" dirty="0" smtClean="0">
                <a:latin typeface="Avenir Book"/>
                <a:cs typeface="Avenir Book"/>
              </a:rPr>
              <a:t>Strengthening </a:t>
            </a:r>
            <a:r>
              <a:rPr lang="en-US" b="1" dirty="0" smtClean="0">
                <a:solidFill>
                  <a:srgbClr val="843C0C"/>
                </a:solidFill>
                <a:latin typeface="Avenir Book"/>
                <a:cs typeface="Avenir Book"/>
              </a:rPr>
              <a:t>ALL </a:t>
            </a:r>
            <a:r>
              <a:rPr lang="en-US" b="1" dirty="0" smtClean="0">
                <a:latin typeface="Avenir Book"/>
                <a:cs typeface="Avenir Book"/>
              </a:rPr>
              <a:t>Departments/Divisions</a:t>
            </a:r>
            <a:endParaRPr lang="en-US" b="1" dirty="0">
              <a:solidFill>
                <a:srgbClr val="843C0C"/>
              </a:solidFill>
              <a:latin typeface="Avenir Book"/>
              <a:cs typeface="Avenir Book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777765" y="1727509"/>
            <a:ext cx="10237481" cy="4607892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/>
              <a:t>Addressing </a:t>
            </a:r>
            <a:r>
              <a:rPr lang="en-US" sz="2400" dirty="0"/>
              <a:t>the multiple financial barriers facing </a:t>
            </a:r>
            <a:r>
              <a:rPr lang="en-US" sz="2400" dirty="0" smtClean="0"/>
              <a:t>students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/>
              <a:t>Educating </a:t>
            </a:r>
            <a:r>
              <a:rPr lang="en-US" sz="2400" dirty="0"/>
              <a:t>students on positive money behaviors and </a:t>
            </a:r>
            <a:r>
              <a:rPr lang="en-US" sz="2400" dirty="0" smtClean="0"/>
              <a:t>strategies</a:t>
            </a:r>
            <a:endParaRPr lang="en-US" sz="2400" dirty="0"/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/>
              <a:t>Working </a:t>
            </a:r>
            <a:r>
              <a:rPr lang="en-US" sz="2400" dirty="0"/>
              <a:t>with students to increase their income, build their credit, reduce their debt and grow their savings </a:t>
            </a:r>
            <a:endParaRPr lang="en-US" sz="2400" dirty="0" smtClean="0"/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/>
              <a:t>Reducing students’ time to completion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S</a:t>
            </a:r>
            <a:r>
              <a:rPr lang="en-US" sz="2400" dirty="0" smtClean="0"/>
              <a:t>tudents learn how to better manage their money so they can afford to stay in school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Increased retention, success, and persistence 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&amp;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 lifelong money management skills across ALL disciplines</a:t>
            </a:r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dirty="0" smtClean="0"/>
          </a:p>
          <a:p>
            <a:pPr marL="914400" lvl="2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2400" dirty="0" smtClean="0">
              <a:solidFill>
                <a:srgbClr val="7F7F7F"/>
              </a:solidFill>
            </a:endParaRP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dirty="0" smtClean="0">
              <a:solidFill>
                <a:srgbClr val="7F7F7F"/>
              </a:solidFill>
            </a:endParaRPr>
          </a:p>
          <a:p>
            <a:pPr lvl="2">
              <a:lnSpc>
                <a:spcPct val="120000"/>
              </a:lnSpc>
            </a:pPr>
            <a:endParaRPr lang="en-US" dirty="0" smtClean="0">
              <a:solidFill>
                <a:srgbClr val="7F7F7F"/>
              </a:solidFill>
            </a:endParaRPr>
          </a:p>
        </p:txBody>
      </p:sp>
      <p:pic>
        <p:nvPicPr>
          <p:cNvPr id="12" name="Picture 11" descr="sp_canada_college_logo_white(1).pd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261" y="6063589"/>
            <a:ext cx="2113968" cy="50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963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616" y="5915660"/>
            <a:ext cx="1618732" cy="7267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53"/>
          <a:stretch/>
        </p:blipFill>
        <p:spPr>
          <a:xfrm>
            <a:off x="0" y="5052061"/>
            <a:ext cx="12192000" cy="1805939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5799" y="182880"/>
            <a:ext cx="11244430" cy="13255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4800" b="1" dirty="0" smtClean="0">
                <a:latin typeface="Avenir Book"/>
                <a:cs typeface="Avenir Book"/>
              </a:rPr>
              <a:t>If This Position is Not Filled</a:t>
            </a:r>
            <a:endParaRPr lang="en-US" sz="2700" b="1" dirty="0">
              <a:solidFill>
                <a:srgbClr val="843C0C"/>
              </a:solidFill>
              <a:latin typeface="Avenir Book"/>
              <a:cs typeface="Avenir Book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57579" y="1687688"/>
            <a:ext cx="11075452" cy="4511087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>
                <a:latin typeface="Avenir Book"/>
                <a:cs typeface="Avenir Book"/>
              </a:rPr>
              <a:t>Current </a:t>
            </a:r>
            <a:r>
              <a:rPr lang="en-US" sz="2400" dirty="0">
                <a:latin typeface="Avenir Book"/>
                <a:cs typeface="Avenir Book"/>
              </a:rPr>
              <a:t>deliverable are being met largely due to having </a:t>
            </a:r>
            <a:r>
              <a:rPr lang="en-US" sz="2400" dirty="0" smtClean="0">
                <a:latin typeface="Avenir Book"/>
                <a:cs typeface="Avenir Book"/>
              </a:rPr>
              <a:t>an additional short</a:t>
            </a:r>
            <a:r>
              <a:rPr lang="en-US" sz="2400" dirty="0">
                <a:latin typeface="Avenir Book"/>
                <a:cs typeface="Avenir Book"/>
              </a:rPr>
              <a:t>-term c</a:t>
            </a:r>
            <a:r>
              <a:rPr lang="en-US" sz="2400" dirty="0" smtClean="0">
                <a:latin typeface="Avenir Book"/>
                <a:cs typeface="Avenir Book"/>
              </a:rPr>
              <a:t>oordinator  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>
                <a:latin typeface="Avenir Book"/>
                <a:cs typeface="Avenir Book"/>
              </a:rPr>
              <a:t>Long-term planning is challenging without sustainable funding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>
                <a:latin typeface="Avenir Book"/>
                <a:cs typeface="Avenir Book"/>
              </a:rPr>
              <a:t>Finding qualified staff to deliver financial literacy in a non-benefited position is challenging in this region with low unemployment rates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>
                <a:latin typeface="Avenir Book"/>
                <a:cs typeface="Avenir Book"/>
              </a:rPr>
              <a:t>Although SparkPoint has secured additional short-term funding this year, SparkPoint will have to reduce its scope of services to both on-campus and underserved off-campus students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>
                <a:latin typeface="Avenir Book"/>
                <a:cs typeface="Avenir Book"/>
              </a:rPr>
              <a:t>SparkPoint will have to reduce outreach efforts designed to increase enrollment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>
                <a:latin typeface="Avenir Book"/>
                <a:cs typeface="Avenir Book"/>
              </a:rPr>
              <a:t>SparkPoint may soon </a:t>
            </a:r>
            <a:r>
              <a:rPr lang="en-US" sz="2400" dirty="0">
                <a:latin typeface="Avenir Book"/>
                <a:cs typeface="Avenir Book"/>
              </a:rPr>
              <a:t>be </a:t>
            </a:r>
            <a:r>
              <a:rPr lang="en-US" sz="2400" dirty="0" smtClean="0">
                <a:latin typeface="Avenir Book"/>
                <a:cs typeface="Avenir Book"/>
              </a:rPr>
              <a:t>unable to continue requesting the short-term position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Avenir Book"/>
                <a:cs typeface="Avenir Book"/>
              </a:rPr>
              <a:t>SparkPoint will have the resources to fully assist the college in it’s efforts to </a:t>
            </a:r>
            <a:b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Avenir Book"/>
                <a:cs typeface="Avenir Book"/>
              </a:rPr>
            </a:b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Avenir Book"/>
                <a:cs typeface="Avenir Book"/>
              </a:rPr>
              <a:t>increase retention rates and decrease time to completion.</a:t>
            </a:r>
            <a:endParaRPr lang="en-US" dirty="0" smtClean="0">
              <a:solidFill>
                <a:schemeClr val="accent2">
                  <a:lumMod val="50000"/>
                </a:schemeClr>
              </a:solidFill>
              <a:latin typeface="Avenir Book"/>
              <a:cs typeface="Avenir Book"/>
            </a:endParaRPr>
          </a:p>
        </p:txBody>
      </p:sp>
      <p:pic>
        <p:nvPicPr>
          <p:cNvPr id="12" name="Picture 11" descr="sp_canada_college_logo_white(1).pd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261" y="6063589"/>
            <a:ext cx="2113968" cy="50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500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616" y="5915660"/>
            <a:ext cx="1618732" cy="7267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53"/>
          <a:stretch/>
        </p:blipFill>
        <p:spPr>
          <a:xfrm>
            <a:off x="0" y="5052061"/>
            <a:ext cx="12192000" cy="1805939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5799" y="182880"/>
            <a:ext cx="11244430" cy="13255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4800" b="1" dirty="0" smtClean="0">
                <a:latin typeface="Avenir Book"/>
                <a:cs typeface="Avenir Book"/>
              </a:rPr>
              <a:t>Be </a:t>
            </a:r>
            <a:r>
              <a:rPr lang="en-US" sz="4800" b="1" dirty="0" smtClean="0">
                <a:solidFill>
                  <a:srgbClr val="FF0000"/>
                </a:solidFill>
                <a:latin typeface="Avenir Book"/>
                <a:cs typeface="Avenir Book"/>
              </a:rPr>
              <a:t>SMART</a:t>
            </a:r>
            <a:r>
              <a:rPr lang="en-US" sz="4800" b="1" dirty="0" smtClean="0">
                <a:latin typeface="Avenir Book"/>
                <a:cs typeface="Avenir Book"/>
              </a:rPr>
              <a:t> with SparkPoint!</a:t>
            </a:r>
            <a:endParaRPr lang="en-US" sz="2700" b="1" dirty="0">
              <a:solidFill>
                <a:srgbClr val="843C0C"/>
              </a:solidFill>
              <a:latin typeface="Avenir Book"/>
              <a:cs typeface="Avenir Book"/>
            </a:endParaRPr>
          </a:p>
        </p:txBody>
      </p:sp>
      <p:pic>
        <p:nvPicPr>
          <p:cNvPr id="12" name="Picture 11" descr="sp_canada_college_logo_white(1).pd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261" y="6063589"/>
            <a:ext cx="2113968" cy="502920"/>
          </a:xfrm>
          <a:prstGeom prst="rect">
            <a:avLst/>
          </a:prstGeom>
        </p:spPr>
      </p:pic>
      <p:pic>
        <p:nvPicPr>
          <p:cNvPr id="6" name="Picture 5" descr="dreamstime_l_92304205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81" y="2019885"/>
            <a:ext cx="5486400" cy="3661611"/>
          </a:xfrm>
          <a:prstGeom prst="rect">
            <a:avLst/>
          </a:prstGeom>
          <a:ln w="38100" cmpd="sng">
            <a:solidFill>
              <a:srgbClr val="005433"/>
            </a:solidFill>
          </a:ln>
        </p:spPr>
      </p:pic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993418" y="2101859"/>
            <a:ext cx="4642990" cy="3958860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3600" b="1" dirty="0" smtClean="0">
                <a:solidFill>
                  <a:srgbClr val="FF0000"/>
                </a:solidFill>
                <a:latin typeface="Avenir Book"/>
                <a:cs typeface="Avenir Book"/>
              </a:rPr>
              <a:t>S </a:t>
            </a:r>
            <a:r>
              <a:rPr lang="en-US" dirty="0" smtClean="0">
                <a:latin typeface="Avenir Book"/>
                <a:cs typeface="Avenir Book"/>
              </a:rPr>
              <a:t>pend less than your income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3600" b="1" dirty="0" smtClean="0">
                <a:solidFill>
                  <a:srgbClr val="FF0000"/>
                </a:solidFill>
                <a:latin typeface="Avenir Book"/>
                <a:cs typeface="Avenir Book"/>
              </a:rPr>
              <a:t>M </a:t>
            </a:r>
            <a:r>
              <a:rPr lang="en-US" dirty="0" err="1" smtClean="0">
                <a:latin typeface="Avenir Book"/>
                <a:cs typeface="Avenir Book"/>
              </a:rPr>
              <a:t>ap</a:t>
            </a:r>
            <a:r>
              <a:rPr lang="en-US" dirty="0" smtClean="0">
                <a:latin typeface="Avenir Book"/>
                <a:cs typeface="Avenir Book"/>
              </a:rPr>
              <a:t> out your income and expenses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3900" b="1" dirty="0" smtClean="0">
                <a:solidFill>
                  <a:srgbClr val="FF0000"/>
                </a:solidFill>
                <a:latin typeface="Avenir Book"/>
                <a:cs typeface="Avenir Book"/>
              </a:rPr>
              <a:t>A </a:t>
            </a:r>
            <a:r>
              <a:rPr lang="en-US" dirty="0" err="1" smtClean="0">
                <a:latin typeface="Avenir Book"/>
                <a:cs typeface="Avenir Book"/>
              </a:rPr>
              <a:t>dopt</a:t>
            </a:r>
            <a:r>
              <a:rPr lang="en-US" dirty="0" smtClean="0">
                <a:solidFill>
                  <a:srgbClr val="FF0000"/>
                </a:solidFill>
                <a:latin typeface="Avenir Book"/>
                <a:cs typeface="Avenir Book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venir Book"/>
                <a:cs typeface="Avenir Book"/>
              </a:rPr>
              <a:t>a savings plan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3900" b="1" dirty="0" smtClean="0">
                <a:solidFill>
                  <a:srgbClr val="FF0000"/>
                </a:solidFill>
                <a:latin typeface="Avenir Book"/>
                <a:cs typeface="Avenir Book"/>
              </a:rPr>
              <a:t>R </a:t>
            </a:r>
            <a:r>
              <a:rPr lang="en-US" dirty="0" err="1" smtClean="0">
                <a:latin typeface="Avenir Book"/>
                <a:cs typeface="Avenir Book"/>
              </a:rPr>
              <a:t>epair</a:t>
            </a:r>
            <a:r>
              <a:rPr lang="en-US" dirty="0" smtClean="0">
                <a:latin typeface="Avenir Book"/>
                <a:cs typeface="Avenir Book"/>
              </a:rPr>
              <a:t> / build your credit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3900" b="1" dirty="0" smtClean="0">
                <a:solidFill>
                  <a:srgbClr val="FF0000"/>
                </a:solidFill>
                <a:latin typeface="Avenir Book"/>
                <a:cs typeface="Avenir Book"/>
              </a:rPr>
              <a:t>T </a:t>
            </a:r>
            <a:r>
              <a:rPr lang="en-US" dirty="0" err="1" smtClean="0">
                <a:solidFill>
                  <a:srgbClr val="000000"/>
                </a:solidFill>
                <a:latin typeface="Avenir Book"/>
                <a:cs typeface="Avenir Book"/>
              </a:rPr>
              <a:t>arget</a:t>
            </a:r>
            <a:r>
              <a:rPr lang="en-US" dirty="0" smtClean="0">
                <a:solidFill>
                  <a:srgbClr val="000000"/>
                </a:solidFill>
                <a:latin typeface="Avenir Book"/>
                <a:cs typeface="Avenir Book"/>
              </a:rPr>
              <a:t> dates for financial goals</a:t>
            </a:r>
            <a:endParaRPr lang="en-US" dirty="0" smtClean="0">
              <a:solidFill>
                <a:srgbClr val="FF0000"/>
              </a:solidFill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1030621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616" y="5915660"/>
            <a:ext cx="1618732" cy="7267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53"/>
          <a:stretch/>
        </p:blipFill>
        <p:spPr>
          <a:xfrm>
            <a:off x="0" y="5052061"/>
            <a:ext cx="12192000" cy="1805939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118351" y="182880"/>
            <a:ext cx="10775456" cy="13255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1" dirty="0" smtClean="0">
                <a:latin typeface="Avenir Book"/>
                <a:cs typeface="Avenir Book"/>
              </a:rPr>
              <a:t>SparkPoint</a:t>
            </a:r>
            <a:r>
              <a:rPr lang="en-US" b="1" dirty="0">
                <a:latin typeface="Avenir Book"/>
                <a:cs typeface="Avenir Book"/>
              </a:rPr>
              <a:t> </a:t>
            </a:r>
            <a:r>
              <a:rPr lang="en-US" b="1" dirty="0" smtClean="0">
                <a:latin typeface="Avenir Book"/>
                <a:cs typeface="Avenir Book"/>
              </a:rPr>
              <a:t>at Cañada College</a:t>
            </a:r>
            <a:endParaRPr lang="en-US" b="1" dirty="0">
              <a:solidFill>
                <a:srgbClr val="843C0C"/>
              </a:solidFill>
              <a:latin typeface="Avenir Book"/>
              <a:cs typeface="Avenir Book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145718" y="1768925"/>
            <a:ext cx="5783693" cy="3656730"/>
          </a:xfrm>
        </p:spPr>
        <p:txBody>
          <a:bodyPr>
            <a:normAutofit/>
          </a:bodyPr>
          <a:lstStyle/>
          <a:p>
            <a:pPr marL="4572" lvl="1" indent="0">
              <a:lnSpc>
                <a:spcPct val="14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800" b="1" dirty="0">
                <a:latin typeface="Avenir Book"/>
                <a:cs typeface="Avenir Book"/>
              </a:rPr>
              <a:t>Mission </a:t>
            </a:r>
            <a:r>
              <a:rPr lang="en-US" sz="2800" b="1" dirty="0" smtClean="0">
                <a:latin typeface="Avenir Book"/>
                <a:cs typeface="Avenir Book"/>
              </a:rPr>
              <a:t>Statement</a:t>
            </a:r>
          </a:p>
          <a:p>
            <a:pPr marL="4572" lvl="1" indent="0">
              <a:lnSpc>
                <a:spcPct val="14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 smtClean="0"/>
              <a:t>To </a:t>
            </a:r>
            <a:r>
              <a:rPr lang="en-US" dirty="0"/>
              <a:t>provide students and the community with one-on-one financial coaching and education designed to increase their financial stability and attainment of academic goals</a:t>
            </a:r>
            <a:r>
              <a:rPr lang="en-US" dirty="0" smtClean="0"/>
              <a:t>.</a:t>
            </a:r>
            <a:endParaRPr lang="en-US" dirty="0" smtClean="0">
              <a:solidFill>
                <a:srgbClr val="000000"/>
              </a:solidFill>
              <a:latin typeface="Avenir Book"/>
              <a:cs typeface="Avenir Book"/>
            </a:endParaRPr>
          </a:p>
          <a:p>
            <a:pPr marL="347472" lvl="1" indent="-342900">
              <a:lnSpc>
                <a:spcPct val="140000"/>
              </a:lnSpc>
              <a:spcBef>
                <a:spcPts val="0"/>
              </a:spcBef>
              <a:spcAft>
                <a:spcPts val="1200"/>
              </a:spcAft>
            </a:pPr>
            <a:endParaRPr lang="en-US" sz="2400" dirty="0">
              <a:solidFill>
                <a:srgbClr val="000000"/>
              </a:solidFill>
              <a:latin typeface="Avenir Book"/>
              <a:cs typeface="Avenir Book"/>
            </a:endParaRPr>
          </a:p>
          <a:p>
            <a:pPr marL="347472" lvl="1" indent="-342900">
              <a:lnSpc>
                <a:spcPct val="140000"/>
              </a:lnSpc>
              <a:spcBef>
                <a:spcPts val="0"/>
              </a:spcBef>
              <a:spcAft>
                <a:spcPts val="1200"/>
              </a:spcAft>
            </a:pPr>
            <a:endParaRPr lang="en-US" sz="2400" dirty="0" smtClean="0">
              <a:solidFill>
                <a:schemeClr val="accent5"/>
              </a:solidFill>
              <a:latin typeface="Avenir Book"/>
              <a:cs typeface="Avenir Book"/>
            </a:endParaRPr>
          </a:p>
          <a:p>
            <a:pPr marL="347472" lvl="1" indent="0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2400" dirty="0" smtClean="0"/>
          </a:p>
          <a:p>
            <a:pPr lvl="2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</a:pPr>
            <a:endParaRPr lang="en-US" dirty="0" smtClean="0">
              <a:solidFill>
                <a:srgbClr val="7F7F7F"/>
              </a:solidFill>
            </a:endParaRPr>
          </a:p>
          <a:p>
            <a:pPr lvl="2">
              <a:lnSpc>
                <a:spcPct val="140000"/>
              </a:lnSpc>
            </a:pPr>
            <a:endParaRPr lang="en-US" dirty="0" smtClean="0">
              <a:solidFill>
                <a:srgbClr val="7F7F7F"/>
              </a:solidFill>
            </a:endParaRPr>
          </a:p>
        </p:txBody>
      </p:sp>
      <p:pic>
        <p:nvPicPr>
          <p:cNvPr id="12" name="Picture 11" descr="sp_canada_college_logo_white(1).pd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261" y="6063589"/>
            <a:ext cx="2113968" cy="5029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62900" y="1854200"/>
            <a:ext cx="3657600" cy="2973600"/>
          </a:xfrm>
          <a:prstGeom prst="rect">
            <a:avLst/>
          </a:prstGeom>
          <a:ln w="28575" cmpd="sng">
            <a:solidFill>
              <a:srgbClr val="005433"/>
            </a:solidFill>
          </a:ln>
        </p:spPr>
      </p:pic>
    </p:spTree>
    <p:extLst>
      <p:ext uri="{BB962C8B-B14F-4D97-AF65-F5344CB8AC3E}">
        <p14:creationId xmlns:p14="http://schemas.microsoft.com/office/powerpoint/2010/main" val="3919225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616" y="5915660"/>
            <a:ext cx="1618732" cy="7267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53"/>
          <a:stretch/>
        </p:blipFill>
        <p:spPr>
          <a:xfrm>
            <a:off x="0" y="5052061"/>
            <a:ext cx="12192000" cy="1805939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5800" y="182880"/>
            <a:ext cx="11052110" cy="1325563"/>
          </a:xfrm>
        </p:spPr>
        <p:txBody>
          <a:bodyPr>
            <a:normAutofit/>
          </a:bodyPr>
          <a:lstStyle/>
          <a:p>
            <a:r>
              <a:rPr lang="en-US" sz="4800" b="1" dirty="0">
                <a:latin typeface="Avenir Book"/>
                <a:cs typeface="Avenir Book"/>
              </a:rPr>
              <a:t>SparkPoint Outcomes</a:t>
            </a:r>
            <a:endParaRPr lang="en-US" sz="3600" b="1" dirty="0">
              <a:solidFill>
                <a:schemeClr val="accent2">
                  <a:lumMod val="75000"/>
                </a:schemeClr>
              </a:solidFill>
              <a:latin typeface="Avenir Book"/>
              <a:cs typeface="Avenir Book"/>
            </a:endParaRPr>
          </a:p>
        </p:txBody>
      </p:sp>
      <p:pic>
        <p:nvPicPr>
          <p:cNvPr id="12" name="Picture 11" descr="sp_canada_college_logo_white(1).pd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261" y="6063589"/>
            <a:ext cx="2113968" cy="5029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199" y="2149038"/>
            <a:ext cx="4221238" cy="2811386"/>
          </a:xfrm>
          <a:prstGeom prst="rect">
            <a:avLst/>
          </a:prstGeom>
          <a:noFill/>
          <a:ln w="28575">
            <a:solidFill>
              <a:srgbClr val="005433"/>
            </a:solidFill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685800" y="2057400"/>
            <a:ext cx="5513149" cy="3650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en-US" altLang="en-US" sz="2400" dirty="0" smtClean="0">
                <a:solidFill>
                  <a:srgbClr val="008000"/>
                </a:solidFill>
                <a:latin typeface="Avenir Book"/>
                <a:cs typeface="Avenir Book"/>
              </a:rPr>
              <a:t>Livable </a:t>
            </a:r>
            <a:r>
              <a:rPr lang="en-US" altLang="en-US" sz="2400" dirty="0">
                <a:solidFill>
                  <a:srgbClr val="008000"/>
                </a:solidFill>
                <a:latin typeface="Avenir Book"/>
                <a:cs typeface="Avenir Book"/>
              </a:rPr>
              <a:t>income </a:t>
            </a:r>
            <a:r>
              <a:rPr lang="en-US" altLang="en-US" sz="2400" dirty="0">
                <a:solidFill>
                  <a:srgbClr val="616161"/>
                </a:solidFill>
                <a:latin typeface="Avenir Book"/>
                <a:cs typeface="Avenir Book"/>
              </a:rPr>
              <a:t>that reaches the Self Sufficiency </a:t>
            </a:r>
            <a:r>
              <a:rPr lang="en-US" altLang="en-US" sz="2400" dirty="0" smtClean="0">
                <a:solidFill>
                  <a:srgbClr val="616161"/>
                </a:solidFill>
                <a:latin typeface="Avenir Book"/>
                <a:cs typeface="Avenir Book"/>
              </a:rPr>
              <a:t>Standard</a:t>
            </a:r>
            <a:endParaRPr lang="en-US" altLang="en-US" sz="2400" dirty="0">
              <a:solidFill>
                <a:srgbClr val="616161"/>
              </a:solidFill>
              <a:latin typeface="Avenir Book"/>
              <a:cs typeface="Avenir Book"/>
            </a:endParaRPr>
          </a:p>
          <a:p>
            <a:pPr marL="342900" indent="-342900">
              <a:lnSpc>
                <a:spcPct val="120000"/>
              </a:lnSpc>
              <a:spcAft>
                <a:spcPts val="1200"/>
              </a:spcAft>
              <a:buFont typeface="Arial"/>
              <a:buChar char="•"/>
            </a:pPr>
            <a:r>
              <a:rPr lang="en-US" altLang="en-US" sz="2400" dirty="0">
                <a:solidFill>
                  <a:srgbClr val="008000"/>
                </a:solidFill>
                <a:latin typeface="Avenir Book"/>
                <a:cs typeface="Avenir Book"/>
              </a:rPr>
              <a:t>Good credit score </a:t>
            </a:r>
            <a:r>
              <a:rPr lang="en-US" altLang="en-US" sz="2400" dirty="0">
                <a:solidFill>
                  <a:srgbClr val="616161"/>
                </a:solidFill>
                <a:latin typeface="Avenir Book"/>
                <a:cs typeface="Avenir Book"/>
              </a:rPr>
              <a:t>of 700 or </a:t>
            </a:r>
            <a:r>
              <a:rPr lang="en-US" altLang="en-US" sz="2400" dirty="0" smtClean="0">
                <a:solidFill>
                  <a:srgbClr val="616161"/>
                </a:solidFill>
                <a:latin typeface="Avenir Book"/>
                <a:cs typeface="Avenir Book"/>
              </a:rPr>
              <a:t>above</a:t>
            </a:r>
            <a:endParaRPr lang="en-US" altLang="en-US" sz="2400" dirty="0">
              <a:solidFill>
                <a:srgbClr val="616161"/>
              </a:solidFill>
              <a:latin typeface="Avenir Book"/>
              <a:cs typeface="Avenir Book"/>
            </a:endParaRPr>
          </a:p>
          <a:p>
            <a:pPr marL="342900" indent="-342900">
              <a:lnSpc>
                <a:spcPct val="120000"/>
              </a:lnSpc>
              <a:spcAft>
                <a:spcPts val="1200"/>
              </a:spcAft>
              <a:buFont typeface="Arial"/>
              <a:buChar char="•"/>
            </a:pPr>
            <a:r>
              <a:rPr lang="en-US" altLang="en-US" sz="2400" dirty="0">
                <a:solidFill>
                  <a:srgbClr val="008000"/>
                </a:solidFill>
                <a:latin typeface="Avenir Book"/>
                <a:cs typeface="Avenir Book"/>
              </a:rPr>
              <a:t>Savings</a:t>
            </a:r>
            <a:r>
              <a:rPr lang="en-US" altLang="en-US" sz="2400" dirty="0">
                <a:solidFill>
                  <a:srgbClr val="616161"/>
                </a:solidFill>
                <a:latin typeface="Avenir Book"/>
                <a:cs typeface="Avenir Book"/>
              </a:rPr>
              <a:t> equal to three months of living </a:t>
            </a:r>
            <a:r>
              <a:rPr lang="en-US" altLang="en-US" sz="2400" dirty="0" smtClean="0">
                <a:solidFill>
                  <a:srgbClr val="616161"/>
                </a:solidFill>
                <a:latin typeface="Avenir Book"/>
                <a:cs typeface="Avenir Book"/>
              </a:rPr>
              <a:t>expenses</a:t>
            </a:r>
            <a:endParaRPr lang="en-US" altLang="en-US" sz="2400" dirty="0">
              <a:solidFill>
                <a:srgbClr val="616161"/>
              </a:solidFill>
              <a:latin typeface="Avenir Book"/>
              <a:cs typeface="Avenir Book"/>
            </a:endParaRPr>
          </a:p>
          <a:p>
            <a:pPr marL="342900" indent="-342900">
              <a:lnSpc>
                <a:spcPct val="120000"/>
              </a:lnSpc>
              <a:spcAft>
                <a:spcPts val="1200"/>
              </a:spcAft>
              <a:buFont typeface="Arial"/>
              <a:buChar char="•"/>
            </a:pPr>
            <a:r>
              <a:rPr lang="en-US" altLang="en-US" sz="2400" dirty="0" smtClean="0">
                <a:solidFill>
                  <a:srgbClr val="008000"/>
                </a:solidFill>
                <a:latin typeface="Avenir Book"/>
                <a:cs typeface="Avenir Book"/>
              </a:rPr>
              <a:t>Reduced</a:t>
            </a:r>
            <a:r>
              <a:rPr lang="en-US" altLang="en-US" sz="2400" dirty="0" smtClean="0">
                <a:solidFill>
                  <a:srgbClr val="616161"/>
                </a:solidFill>
                <a:latin typeface="Avenir Book"/>
                <a:cs typeface="Avenir Book"/>
              </a:rPr>
              <a:t> (revolving) </a:t>
            </a:r>
            <a:r>
              <a:rPr lang="en-US" altLang="en-US" sz="2400" dirty="0" smtClean="0">
                <a:solidFill>
                  <a:srgbClr val="008000"/>
                </a:solidFill>
                <a:latin typeface="Avenir Book"/>
                <a:cs typeface="Avenir Book"/>
              </a:rPr>
              <a:t>debt</a:t>
            </a:r>
          </a:p>
          <a:p>
            <a:pPr marL="342900" indent="-342900">
              <a:lnSpc>
                <a:spcPct val="120000"/>
              </a:lnSpc>
              <a:spcAft>
                <a:spcPts val="1200"/>
              </a:spcAft>
              <a:buFont typeface="Arial"/>
              <a:buChar char="•"/>
            </a:pPr>
            <a:r>
              <a:rPr lang="en-US" altLang="en-US" sz="2400" dirty="0" smtClean="0">
                <a:solidFill>
                  <a:schemeClr val="accent2">
                    <a:lumMod val="75000"/>
                  </a:schemeClr>
                </a:solidFill>
                <a:latin typeface="Avenir Book"/>
                <a:cs typeface="Avenir Book"/>
              </a:rPr>
              <a:t>Increased Student Persistence</a:t>
            </a:r>
            <a:endParaRPr lang="en-US" altLang="en-US" sz="2400" dirty="0">
              <a:solidFill>
                <a:schemeClr val="accent2">
                  <a:lumMod val="75000"/>
                </a:schemeClr>
              </a:solidFill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1501961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0177"/>
            <a:ext cx="8382656" cy="59458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616" y="5915660"/>
            <a:ext cx="1618732" cy="7267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53"/>
          <a:stretch/>
        </p:blipFill>
        <p:spPr>
          <a:xfrm>
            <a:off x="0" y="5052061"/>
            <a:ext cx="12192000" cy="1805939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777452" y="234401"/>
            <a:ext cx="3019752" cy="2276541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 smtClean="0">
                <a:solidFill>
                  <a:srgbClr val="005433"/>
                </a:solidFill>
                <a:latin typeface="Avenir Book"/>
                <a:cs typeface="Avenir Book"/>
              </a:rPr>
              <a:t>Rising Cost of Living</a:t>
            </a:r>
            <a:endParaRPr lang="en-US" sz="6000" b="1" dirty="0">
              <a:solidFill>
                <a:srgbClr val="005433"/>
              </a:solidFill>
              <a:latin typeface="Avenir Book"/>
              <a:cs typeface="Avenir Book"/>
            </a:endParaRPr>
          </a:p>
        </p:txBody>
      </p:sp>
      <p:pic>
        <p:nvPicPr>
          <p:cNvPr id="12" name="Picture 11" descr="sp_canada_college_logo_white(1).pd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261" y="6063589"/>
            <a:ext cx="2113968" cy="5029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515" y="5966345"/>
            <a:ext cx="71890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http://www.sustainablesanmateo.org/home/indicators/key-indicator-cost-of-living/shifting-economic-equity/</a:t>
            </a:r>
            <a:endParaRPr lang="en-US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8586951" y="3391752"/>
            <a:ext cx="347892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</a:rPr>
              <a:t>In 2016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</a:rPr>
              <a:t>Housing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</a:rPr>
              <a:t>averages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1-bedroom 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unit 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=$2,684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2-bedroom 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unit 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= 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$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3,318</a:t>
            </a:r>
            <a:endParaRPr lang="en-US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457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616" y="5915660"/>
            <a:ext cx="1618732" cy="7267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53"/>
          <a:stretch/>
        </p:blipFill>
        <p:spPr>
          <a:xfrm>
            <a:off x="0" y="5052061"/>
            <a:ext cx="12192000" cy="1805939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5800" y="182880"/>
            <a:ext cx="10591714" cy="1325563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latin typeface="Avenir Book"/>
                <a:cs typeface="Avenir Book"/>
              </a:rPr>
              <a:t>The Real Cost Measure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venir Book"/>
                <a:cs typeface="Avenir Book"/>
              </a:rPr>
              <a:t>-</a:t>
            </a:r>
            <a:r>
              <a:rPr lang="en-US" sz="3200" b="1" dirty="0" smtClean="0">
                <a:solidFill>
                  <a:srgbClr val="FF0000"/>
                </a:solidFill>
                <a:latin typeface="Avenir Book"/>
                <a:cs typeface="Avenir Book"/>
              </a:rPr>
              <a:t> 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San Mateo 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County</a:t>
            </a:r>
            <a:endParaRPr lang="en-US" sz="3200" b="1" dirty="0">
              <a:solidFill>
                <a:srgbClr val="FF0000"/>
              </a:solidFill>
              <a:latin typeface="Avenir Book"/>
              <a:cs typeface="Avenir Book"/>
            </a:endParaRPr>
          </a:p>
        </p:txBody>
      </p:sp>
      <p:pic>
        <p:nvPicPr>
          <p:cNvPr id="12" name="Picture 11" descr="sp_canada_college_logo_white(1).pd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261" y="6063589"/>
            <a:ext cx="2113968" cy="5029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453" y="1598864"/>
            <a:ext cx="4827233" cy="4572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570106" y="1538252"/>
            <a:ext cx="4790231" cy="367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</a:rPr>
              <a:t>The 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Real Cost Measure (RCM)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estimates the amount of income required to meet basic needs (the “Real Cost Budget”) for a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given household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type in a specific community. The Real Cost Measure builds a bare-bones budget that reflects constrained yet reasonable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choices for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essential expenses: housing, food, transportation, health care, taxes and child care.</a:t>
            </a:r>
          </a:p>
        </p:txBody>
      </p:sp>
    </p:spTree>
    <p:extLst>
      <p:ext uri="{BB962C8B-B14F-4D97-AF65-F5344CB8AC3E}">
        <p14:creationId xmlns:p14="http://schemas.microsoft.com/office/powerpoint/2010/main" val="374139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616" y="5915660"/>
            <a:ext cx="1618732" cy="7267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53"/>
          <a:stretch/>
        </p:blipFill>
        <p:spPr>
          <a:xfrm>
            <a:off x="0" y="5052061"/>
            <a:ext cx="12192000" cy="1805939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5800" y="182880"/>
            <a:ext cx="10781522" cy="1325563"/>
          </a:xfrm>
        </p:spPr>
        <p:txBody>
          <a:bodyPr>
            <a:normAutofit/>
          </a:bodyPr>
          <a:lstStyle/>
          <a:p>
            <a:r>
              <a:rPr lang="en-US" sz="5300" b="1" dirty="0" smtClean="0">
                <a:latin typeface="Avenir Book"/>
                <a:cs typeface="Avenir Book"/>
              </a:rPr>
              <a:t>How Are Outcomes Achieved?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Avenir Book"/>
              <a:cs typeface="Avenir Book"/>
            </a:endParaRPr>
          </a:p>
        </p:txBody>
      </p:sp>
      <p:pic>
        <p:nvPicPr>
          <p:cNvPr id="12" name="Picture 11" descr="sp_canada_college_logo_white(1).pd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261" y="6063589"/>
            <a:ext cx="2113968" cy="502920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10660224" cy="44450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 smtClean="0">
                <a:solidFill>
                  <a:srgbClr val="616161"/>
                </a:solidFill>
              </a:rPr>
              <a:t>SparkPoint clients work one-on-one with a </a:t>
            </a:r>
            <a:r>
              <a:rPr lang="en-US" dirty="0" smtClean="0">
                <a:solidFill>
                  <a:srgbClr val="843C0C"/>
                </a:solidFill>
              </a:rPr>
              <a:t>coach</a:t>
            </a:r>
            <a:r>
              <a:rPr lang="en-US" dirty="0" smtClean="0">
                <a:solidFill>
                  <a:srgbClr val="616161"/>
                </a:solidFill>
              </a:rPr>
              <a:t> who assists to: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solidFill>
                  <a:srgbClr val="616161"/>
                </a:solidFill>
              </a:rPr>
              <a:t>I</a:t>
            </a:r>
            <a:r>
              <a:rPr lang="en-US" dirty="0" smtClean="0">
                <a:solidFill>
                  <a:srgbClr val="616161"/>
                </a:solidFill>
              </a:rPr>
              <a:t>dentify (financial) goals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solidFill>
                  <a:srgbClr val="616161"/>
                </a:solidFill>
              </a:rPr>
              <a:t>D</a:t>
            </a:r>
            <a:r>
              <a:rPr lang="en-US" dirty="0" smtClean="0">
                <a:solidFill>
                  <a:srgbClr val="616161"/>
                </a:solidFill>
              </a:rPr>
              <a:t>evelop a step-by-step action plan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dirty="0" smtClean="0">
                <a:solidFill>
                  <a:srgbClr val="616161"/>
                </a:solidFill>
              </a:rPr>
              <a:t>and keep clients on track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 smtClean="0">
                <a:solidFill>
                  <a:srgbClr val="616161"/>
                </a:solidFill>
              </a:rPr>
              <a:t>Services focus on three key elements of financial prosperity: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616161"/>
                </a:solidFill>
              </a:rPr>
              <a:t>Managing credit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616161"/>
                </a:solidFill>
              </a:rPr>
              <a:t>Increasing income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 smtClean="0">
                <a:solidFill>
                  <a:srgbClr val="616161"/>
                </a:solidFill>
              </a:rPr>
              <a:t>Building assets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endParaRPr lang="en-US" sz="3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1800"/>
              </a:spcAft>
            </a:pPr>
            <a:endParaRPr lang="en-US" sz="3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43842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616" y="5915660"/>
            <a:ext cx="1618732" cy="7267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53"/>
          <a:stretch/>
        </p:blipFill>
        <p:spPr>
          <a:xfrm>
            <a:off x="0" y="5052061"/>
            <a:ext cx="12192000" cy="1805939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4485" y="92099"/>
            <a:ext cx="10823029" cy="163541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4000" b="1" dirty="0" smtClean="0">
                <a:latin typeface="Avenir Book"/>
                <a:cs typeface="Avenir Book"/>
              </a:rPr>
              <a:t>Specific Needs</a:t>
            </a:r>
            <a:endParaRPr lang="en-US" sz="4000" b="1" dirty="0">
              <a:solidFill>
                <a:srgbClr val="843C0C"/>
              </a:solidFill>
              <a:latin typeface="Avenir Book"/>
              <a:cs typeface="Avenir Book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777765" y="1727509"/>
            <a:ext cx="11107105" cy="4622161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latin typeface="Avenir Book"/>
                <a:cs typeface="Avenir Book"/>
              </a:rPr>
              <a:t>The SparkPoint Coordinator </a:t>
            </a:r>
            <a:r>
              <a:rPr lang="en-US" sz="2400" dirty="0" smtClean="0">
                <a:latin typeface="Avenir Book"/>
                <a:cs typeface="Avenir Book"/>
              </a:rPr>
              <a:t>provides: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>
                <a:latin typeface="Avenir Book"/>
                <a:cs typeface="Avenir Book"/>
              </a:rPr>
              <a:t>financial </a:t>
            </a:r>
            <a:r>
              <a:rPr lang="en-US" sz="2000" dirty="0">
                <a:latin typeface="Avenir Book"/>
                <a:cs typeface="Avenir Book"/>
              </a:rPr>
              <a:t>coaching and </a:t>
            </a:r>
            <a:r>
              <a:rPr lang="en-US" sz="2000" dirty="0" smtClean="0">
                <a:latin typeface="Avenir Book"/>
                <a:cs typeface="Avenir Book"/>
              </a:rPr>
              <a:t>education</a:t>
            </a:r>
            <a:endParaRPr lang="en-US" sz="2000" dirty="0">
              <a:latin typeface="Avenir Book"/>
              <a:cs typeface="Avenir Book"/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>
                <a:latin typeface="Avenir Book"/>
                <a:cs typeface="Avenir Book"/>
              </a:rPr>
              <a:t>performs </a:t>
            </a:r>
            <a:r>
              <a:rPr lang="en-US" sz="2000" dirty="0">
                <a:latin typeface="Avenir Book"/>
                <a:cs typeface="Avenir Book"/>
              </a:rPr>
              <a:t>data collection and entry </a:t>
            </a:r>
            <a:endParaRPr lang="en-US" sz="2000" dirty="0" smtClean="0">
              <a:latin typeface="Avenir Book"/>
              <a:cs typeface="Avenir Book"/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000" dirty="0" smtClean="0">
                <a:latin typeface="Avenir Book"/>
                <a:cs typeface="Avenir Book"/>
              </a:rPr>
              <a:t>and </a:t>
            </a:r>
            <a:r>
              <a:rPr lang="en-US" sz="2000" dirty="0">
                <a:latin typeface="Avenir Book"/>
                <a:cs typeface="Avenir Book"/>
              </a:rPr>
              <a:t>coordinates SparkPoint activities.  </a:t>
            </a:r>
            <a:endParaRPr lang="en-US" sz="2000" dirty="0" smtClean="0">
              <a:latin typeface="Avenir Book"/>
              <a:cs typeface="Avenir Book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400" dirty="0" smtClean="0">
                <a:latin typeface="Avenir Book"/>
                <a:cs typeface="Avenir Book"/>
              </a:rPr>
              <a:t>Currently</a:t>
            </a:r>
            <a:r>
              <a:rPr lang="en-US" sz="2400" dirty="0">
                <a:latin typeface="Avenir Book"/>
                <a:cs typeface="Avenir Book"/>
              </a:rPr>
              <a:t>, there is 1.25FTE of financial coaching by permanent employees </a:t>
            </a:r>
            <a:r>
              <a:rPr lang="en-US" sz="2400" dirty="0" smtClean="0">
                <a:latin typeface="Avenir Book"/>
                <a:cs typeface="Avenir Book"/>
              </a:rPr>
              <a:t/>
            </a:r>
            <a:br>
              <a:rPr lang="en-US" sz="2400" dirty="0" smtClean="0">
                <a:latin typeface="Avenir Book"/>
                <a:cs typeface="Avenir Book"/>
              </a:rPr>
            </a:br>
            <a:r>
              <a:rPr lang="en-US" sz="2400" dirty="0" smtClean="0">
                <a:latin typeface="Avenir Book"/>
                <a:cs typeface="Avenir Book"/>
              </a:rPr>
              <a:t>but </a:t>
            </a:r>
            <a:r>
              <a:rPr lang="en-US" sz="2400" dirty="0">
                <a:latin typeface="Avenir Book"/>
                <a:cs typeface="Avenir Book"/>
              </a:rPr>
              <a:t>secured funding for only 1.0FTE.  </a:t>
            </a:r>
            <a:endParaRPr lang="en-US" sz="2400" dirty="0" smtClean="0">
              <a:latin typeface="Avenir Book"/>
              <a:cs typeface="Avenir Book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400" dirty="0">
                <a:latin typeface="Avenir Book"/>
                <a:cs typeface="Avenir Book"/>
              </a:rPr>
              <a:t>W</a:t>
            </a:r>
            <a:r>
              <a:rPr lang="en-US" sz="2400" dirty="0" smtClean="0">
                <a:latin typeface="Avenir Book"/>
                <a:cs typeface="Avenir Book"/>
              </a:rPr>
              <a:t>ith </a:t>
            </a:r>
            <a:r>
              <a:rPr lang="en-US" sz="2400" dirty="0">
                <a:latin typeface="Avenir Book"/>
                <a:cs typeface="Avenir Book"/>
              </a:rPr>
              <a:t>the rising cost of living </a:t>
            </a:r>
            <a:r>
              <a:rPr lang="en-US" sz="2000" dirty="0">
                <a:latin typeface="Avenir Book"/>
                <a:cs typeface="Avenir Book"/>
              </a:rPr>
              <a:t>(a family of 4 requires </a:t>
            </a:r>
            <a:r>
              <a:rPr lang="en-US" sz="2000" dirty="0" smtClean="0">
                <a:latin typeface="Avenir Book"/>
                <a:cs typeface="Avenir Book"/>
              </a:rPr>
              <a:t>almost </a:t>
            </a:r>
            <a:r>
              <a:rPr lang="en-US" sz="2000" dirty="0">
                <a:latin typeface="Avenir Book"/>
                <a:cs typeface="Avenir Book"/>
              </a:rPr>
              <a:t>$126,000 a year for basic sustainability)</a:t>
            </a:r>
            <a:r>
              <a:rPr lang="en-US" sz="2400" dirty="0">
                <a:latin typeface="Avenir Book"/>
                <a:cs typeface="Avenir Book"/>
              </a:rPr>
              <a:t>, increased food insecurity and homelessness rates and growing financial barriers facing students, there is a sense of urgency to deliver upfront financial education as a strategy for </a:t>
            </a:r>
            <a:r>
              <a:rPr lang="en-US" sz="2400" u="sng" dirty="0">
                <a:latin typeface="Avenir Book"/>
                <a:cs typeface="Avenir Book"/>
              </a:rPr>
              <a:t>increasing retention</a:t>
            </a:r>
            <a:r>
              <a:rPr lang="en-US" sz="2400" dirty="0">
                <a:latin typeface="Avenir Book"/>
                <a:cs typeface="Avenir Book"/>
              </a:rPr>
              <a:t>.  </a:t>
            </a:r>
            <a:endParaRPr lang="en-US" sz="2400" dirty="0" smtClean="0">
              <a:latin typeface="Avenir Book"/>
              <a:cs typeface="Avenir Book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endParaRPr lang="en-US" dirty="0">
              <a:latin typeface="Avenir Book"/>
              <a:cs typeface="Avenir Book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dirty="0" smtClean="0"/>
          </a:p>
          <a:p>
            <a:pPr marL="914400" lvl="2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2400" dirty="0" smtClean="0">
              <a:solidFill>
                <a:srgbClr val="7F7F7F"/>
              </a:solidFill>
            </a:endParaRP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dirty="0" smtClean="0">
              <a:solidFill>
                <a:srgbClr val="7F7F7F"/>
              </a:solidFill>
            </a:endParaRPr>
          </a:p>
          <a:p>
            <a:pPr lvl="2">
              <a:lnSpc>
                <a:spcPct val="120000"/>
              </a:lnSpc>
            </a:pPr>
            <a:endParaRPr lang="en-US" dirty="0" smtClean="0">
              <a:solidFill>
                <a:srgbClr val="7F7F7F"/>
              </a:solidFill>
            </a:endParaRPr>
          </a:p>
        </p:txBody>
      </p:sp>
      <p:pic>
        <p:nvPicPr>
          <p:cNvPr id="12" name="Picture 11" descr="sp_canada_college_logo_white(1).pd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261" y="6063589"/>
            <a:ext cx="2113968" cy="50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076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616" y="5915660"/>
            <a:ext cx="1618732" cy="7267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53"/>
          <a:stretch/>
        </p:blipFill>
        <p:spPr>
          <a:xfrm>
            <a:off x="0" y="5052061"/>
            <a:ext cx="12192000" cy="1805939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4485" y="92099"/>
            <a:ext cx="10823029" cy="163541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4000" b="1" dirty="0" smtClean="0">
                <a:latin typeface="Avenir Book"/>
                <a:cs typeface="Avenir Book"/>
              </a:rPr>
              <a:t>Specific Needs (continued)</a:t>
            </a:r>
            <a:endParaRPr lang="en-US" sz="4000" b="1" dirty="0">
              <a:solidFill>
                <a:srgbClr val="843C0C"/>
              </a:solidFill>
              <a:latin typeface="Avenir Book"/>
              <a:cs typeface="Avenir Book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777766" y="1727509"/>
            <a:ext cx="10292694" cy="4622161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400" dirty="0">
                <a:latin typeface="Avenir Book"/>
                <a:cs typeface="Avenir Book"/>
              </a:rPr>
              <a:t>Current grant funding for SparkPoint has decreased and with the low unemployment rate in San Mateo County there is also a shortage of individuals with financial literacy experience who are willing to accept short-term, non-benefited temporary </a:t>
            </a:r>
            <a:r>
              <a:rPr lang="en-US" sz="2400" dirty="0" smtClean="0">
                <a:latin typeface="Avenir Book"/>
                <a:cs typeface="Avenir Book"/>
              </a:rPr>
              <a:t>positions </a:t>
            </a:r>
            <a:endParaRPr lang="en-US" sz="2400" dirty="0">
              <a:latin typeface="Avenir Book"/>
              <a:cs typeface="Avenir Book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400" dirty="0">
                <a:latin typeface="Avenir Book"/>
                <a:cs typeface="Avenir Book"/>
              </a:rPr>
              <a:t>When SparkPoint does hire short-term employees for this position, there is usually a 4-month learning curve and these employees have only remained at Cañada for an average of 8 </a:t>
            </a:r>
            <a:r>
              <a:rPr lang="en-US" sz="2400" dirty="0" smtClean="0">
                <a:latin typeface="Avenir Book"/>
                <a:cs typeface="Avenir Book"/>
              </a:rPr>
              <a:t>months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400" dirty="0" smtClean="0">
                <a:latin typeface="Avenir Book"/>
                <a:cs typeface="Avenir Book"/>
              </a:rPr>
              <a:t>Additional support will be needed to increase SparkPoint services across campus to provide equitable access</a:t>
            </a:r>
            <a:endParaRPr lang="en-US" sz="2400" dirty="0">
              <a:latin typeface="Avenir Book"/>
              <a:cs typeface="Avenir Book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dirty="0" smtClean="0"/>
          </a:p>
          <a:p>
            <a:pPr marL="914400" lvl="2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2400" dirty="0" smtClean="0">
              <a:solidFill>
                <a:srgbClr val="7F7F7F"/>
              </a:solidFill>
            </a:endParaRP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dirty="0" smtClean="0">
              <a:solidFill>
                <a:srgbClr val="7F7F7F"/>
              </a:solidFill>
            </a:endParaRPr>
          </a:p>
          <a:p>
            <a:pPr lvl="2">
              <a:lnSpc>
                <a:spcPct val="120000"/>
              </a:lnSpc>
            </a:pPr>
            <a:endParaRPr lang="en-US" dirty="0" smtClean="0">
              <a:solidFill>
                <a:srgbClr val="7F7F7F"/>
              </a:solidFill>
            </a:endParaRPr>
          </a:p>
        </p:txBody>
      </p:sp>
      <p:pic>
        <p:nvPicPr>
          <p:cNvPr id="12" name="Picture 11" descr="sp_canada_college_logo_white(1).pd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261" y="6063589"/>
            <a:ext cx="2113968" cy="50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409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616" y="5915660"/>
            <a:ext cx="1618732" cy="7267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53"/>
          <a:stretch/>
        </p:blipFill>
        <p:spPr>
          <a:xfrm>
            <a:off x="0" y="5052061"/>
            <a:ext cx="12192000" cy="1805939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4485" y="92099"/>
            <a:ext cx="10823029" cy="163541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4000" b="1" dirty="0" smtClean="0">
                <a:latin typeface="Avenir Book"/>
                <a:cs typeface="Avenir Book"/>
              </a:rPr>
              <a:t>SparkPoint Coordinator Duties</a:t>
            </a:r>
            <a:endParaRPr lang="en-US" sz="2800" b="1" dirty="0">
              <a:solidFill>
                <a:srgbClr val="843C0C"/>
              </a:solidFill>
              <a:latin typeface="Avenir Book"/>
              <a:cs typeface="Avenir Book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777766" y="1727509"/>
            <a:ext cx="10857186" cy="4522278"/>
          </a:xfrm>
        </p:spPr>
        <p:txBody>
          <a:bodyPr>
            <a:normAutofit/>
          </a:bodyPr>
          <a:lstStyle/>
          <a:p>
            <a:pPr lvl="0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400" dirty="0" smtClean="0">
                <a:latin typeface="Avenir Book"/>
                <a:cs typeface="Avenir Book"/>
              </a:rPr>
              <a:t>Coordinates </a:t>
            </a:r>
            <a:r>
              <a:rPr lang="en-US" sz="2400" dirty="0">
                <a:latin typeface="Avenir Book"/>
                <a:cs typeface="Avenir Book"/>
              </a:rPr>
              <a:t>SparkPoint services, collects and manages data for SparkPoint activities, and delivers financial coaching</a:t>
            </a:r>
          </a:p>
          <a:p>
            <a:pPr lvl="0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400" dirty="0" smtClean="0">
                <a:latin typeface="Avenir Book"/>
                <a:cs typeface="Avenir Book"/>
              </a:rPr>
              <a:t>Delivers on-campus one-on-one financial coaching and workshops </a:t>
            </a:r>
          </a:p>
          <a:p>
            <a:pPr lvl="0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400" dirty="0" smtClean="0">
                <a:latin typeface="Avenir Book"/>
                <a:cs typeface="Avenir Book"/>
              </a:rPr>
              <a:t>Travels off</a:t>
            </a:r>
            <a:r>
              <a:rPr lang="en-US" sz="2400" dirty="0">
                <a:latin typeface="Avenir Book"/>
                <a:cs typeface="Avenir Book"/>
              </a:rPr>
              <a:t>-site locations </a:t>
            </a:r>
            <a:r>
              <a:rPr lang="en-US" sz="2000" dirty="0">
                <a:latin typeface="Avenir Book"/>
                <a:cs typeface="Avenir Book"/>
              </a:rPr>
              <a:t>(high schools, adult schools, </a:t>
            </a:r>
            <a:r>
              <a:rPr lang="en-US" sz="2000" dirty="0" smtClean="0">
                <a:latin typeface="Avenir Book"/>
                <a:cs typeface="Avenir Book"/>
              </a:rPr>
              <a:t>partner agencies) </a:t>
            </a:r>
            <a:r>
              <a:rPr lang="en-US" sz="2400" dirty="0">
                <a:latin typeface="Avenir Book"/>
                <a:cs typeface="Avenir Book"/>
              </a:rPr>
              <a:t>to conduct outreach and deliver financial literacy workshops</a:t>
            </a:r>
          </a:p>
          <a:p>
            <a:pPr lvl="0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400" dirty="0">
                <a:latin typeface="Avenir Book"/>
                <a:cs typeface="Avenir Book"/>
              </a:rPr>
              <a:t>Coordinates SPCC Food Pantry efforts including staffing the pantry, supervising staff, scheduling, ordering food, and maintaining quality </a:t>
            </a:r>
            <a:r>
              <a:rPr lang="en-US" sz="2400" dirty="0" smtClean="0">
                <a:latin typeface="Avenir Book"/>
                <a:cs typeface="Avenir Book"/>
              </a:rPr>
              <a:t>controls</a:t>
            </a:r>
            <a:endParaRPr lang="en-US" sz="2400" dirty="0">
              <a:latin typeface="Avenir Book"/>
              <a:cs typeface="Avenir Book"/>
            </a:endParaRPr>
          </a:p>
        </p:txBody>
      </p:sp>
      <p:pic>
        <p:nvPicPr>
          <p:cNvPr id="12" name="Picture 11" descr="sp_canada_college_logo_white(1).pd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261" y="6063589"/>
            <a:ext cx="2113968" cy="50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24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7042</TotalTime>
  <Words>1067</Words>
  <Application>Microsoft Office PowerPoint</Application>
  <PresentationFormat>Widescreen</PresentationFormat>
  <Paragraphs>242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ＭＳ 明朝</vt:lpstr>
      <vt:lpstr>ＭＳ Ｐゴシック</vt:lpstr>
      <vt:lpstr>Arial</vt:lpstr>
      <vt:lpstr>Avenir Book</vt:lpstr>
      <vt:lpstr>Calibri</vt:lpstr>
      <vt:lpstr>Calibri Light</vt:lpstr>
      <vt:lpstr>Times New Roman</vt:lpstr>
      <vt:lpstr>Office Theme</vt:lpstr>
      <vt:lpstr>PowerPoint Presentation</vt:lpstr>
      <vt:lpstr>SparkPoint at Cañada College</vt:lpstr>
      <vt:lpstr>SparkPoint Outcomes</vt:lpstr>
      <vt:lpstr>Rising Cost of Living</vt:lpstr>
      <vt:lpstr>The Real Cost Measure - San Mateo County</vt:lpstr>
      <vt:lpstr>How Are Outcomes Achieved?</vt:lpstr>
      <vt:lpstr>Specific Needs</vt:lpstr>
      <vt:lpstr>Specific Needs (continued)</vt:lpstr>
      <vt:lpstr>SparkPoint Coordinator Duties</vt:lpstr>
      <vt:lpstr>SparkPoint Coordinator Duties</vt:lpstr>
      <vt:lpstr>SparkPoint Coordinator Duties Also Include:</vt:lpstr>
      <vt:lpstr>Low Touch &amp; High Touch Services</vt:lpstr>
      <vt:lpstr>Alignment with Mission &amp; Strategic Goals</vt:lpstr>
      <vt:lpstr>Strengthening ALL Departments/Divisions</vt:lpstr>
      <vt:lpstr>If This Position is Not Filled</vt:lpstr>
      <vt:lpstr>Be SMART with SparkPoint!</vt:lpstr>
    </vt:vector>
  </TitlesOfParts>
  <Company>SMCCD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Rodriguez, Megan</dc:creator>
  <cp:lastModifiedBy>Bucton, Barbara</cp:lastModifiedBy>
  <cp:revision>336</cp:revision>
  <cp:lastPrinted>2018-10-26T10:09:35Z</cp:lastPrinted>
  <dcterms:created xsi:type="dcterms:W3CDTF">2015-08-26T22:52:00Z</dcterms:created>
  <dcterms:modified xsi:type="dcterms:W3CDTF">2018-10-29T16:04:28Z</dcterms:modified>
</cp:coreProperties>
</file>