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35" r:id="rId2"/>
    <p:sldId id="352" r:id="rId3"/>
    <p:sldId id="358" r:id="rId4"/>
    <p:sldId id="361" r:id="rId5"/>
    <p:sldId id="362" r:id="rId6"/>
    <p:sldId id="347" r:id="rId7"/>
    <p:sldId id="363" r:id="rId8"/>
    <p:sldId id="353" r:id="rId9"/>
    <p:sldId id="364" r:id="rId1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7512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  <a:srgbClr val="005433"/>
    <a:srgbClr val="005423"/>
    <a:srgbClr val="ED7D31"/>
    <a:srgbClr val="666666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442" autoAdjust="0"/>
    <p:restoredTop sz="97989" autoAdjust="0"/>
  </p:normalViewPr>
  <p:slideViewPr>
    <p:cSldViewPr snapToGrid="0">
      <p:cViewPr varScale="1">
        <p:scale>
          <a:sx n="84" d="100"/>
          <a:sy n="84" d="100"/>
        </p:scale>
        <p:origin x="86" y="629"/>
      </p:cViewPr>
      <p:guideLst>
        <p:guide pos="7512"/>
        <p:guide orient="horz" pos="2160"/>
      </p:guideLst>
    </p:cSldViewPr>
  </p:slideViewPr>
  <p:outlineViewPr>
    <p:cViewPr>
      <p:scale>
        <a:sx n="33" d="100"/>
        <a:sy n="33" d="100"/>
      </p:scale>
      <p:origin x="0" y="-171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4" d="100"/>
          <a:sy n="84" d="100"/>
        </p:scale>
        <p:origin x="-3344" y="-11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0912C5E-5ECA-4B7C-8FF5-B46AC71EF330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450ECB3-A3F7-4337-9F98-DFD14FAD1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7727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AEC6874-87D3-4708-86B1-114C1FEE74C4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B90EF27-1900-472B-B1D5-4FBEA200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257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0EF27-1900-472B-B1D5-4FBEA200263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782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----- Meeting Notes (2/20/17 01:53) -----</a:t>
            </a:r>
          </a:p>
          <a:p>
            <a:endParaRPr lang="en-US" dirty="0"/>
          </a:p>
          <a:p>
            <a:r>
              <a:rPr lang="en-US" dirty="0"/>
              <a:t>3 jobs are needed</a:t>
            </a:r>
          </a:p>
          <a:p>
            <a:r>
              <a:rPr lang="en-US" dirty="0"/>
              <a:t>survey = </a:t>
            </a:r>
          </a:p>
          <a:p>
            <a:r>
              <a:rPr lang="en-US" dirty="0"/>
              <a:t>	55% &gt; $1,000</a:t>
            </a:r>
          </a:p>
          <a:p>
            <a:r>
              <a:rPr lang="en-US" dirty="0"/>
              <a:t>	20% &gt; $10,000</a:t>
            </a:r>
          </a:p>
          <a:p>
            <a:r>
              <a:rPr lang="en-US" dirty="0"/>
              <a:t>3-4 years to complete an Assoc. Degree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0EF27-1900-472B-B1D5-4FBEA200263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270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----- Meeting Notes (2/20/17 01:53) -----</a:t>
            </a:r>
          </a:p>
          <a:p>
            <a:endParaRPr lang="en-US" dirty="0"/>
          </a:p>
          <a:p>
            <a:r>
              <a:rPr lang="en-US" dirty="0"/>
              <a:t>3 jobs are needed</a:t>
            </a:r>
          </a:p>
          <a:p>
            <a:r>
              <a:rPr lang="en-US" dirty="0"/>
              <a:t>survey = </a:t>
            </a:r>
          </a:p>
          <a:p>
            <a:r>
              <a:rPr lang="en-US" dirty="0"/>
              <a:t>	55% &gt; $1,000</a:t>
            </a:r>
          </a:p>
          <a:p>
            <a:r>
              <a:rPr lang="en-US" dirty="0"/>
              <a:t>	20% &gt; $10,000</a:t>
            </a:r>
          </a:p>
          <a:p>
            <a:r>
              <a:rPr lang="en-US" dirty="0"/>
              <a:t>3-4 years to complete an Assoc. Degree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0EF27-1900-472B-B1D5-4FBEA200263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9716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----- Meeting Notes (2/20/17 01:53) -----</a:t>
            </a:r>
          </a:p>
          <a:p>
            <a:endParaRPr lang="en-US" dirty="0"/>
          </a:p>
          <a:p>
            <a:r>
              <a:rPr lang="en-US" dirty="0"/>
              <a:t>3 jobs are needed</a:t>
            </a:r>
          </a:p>
          <a:p>
            <a:r>
              <a:rPr lang="en-US" dirty="0"/>
              <a:t>survey = </a:t>
            </a:r>
          </a:p>
          <a:p>
            <a:r>
              <a:rPr lang="en-US" dirty="0"/>
              <a:t>	55% &gt; $1,000</a:t>
            </a:r>
          </a:p>
          <a:p>
            <a:r>
              <a:rPr lang="en-US" dirty="0"/>
              <a:t>	20% &gt; $10,000</a:t>
            </a:r>
          </a:p>
          <a:p>
            <a:r>
              <a:rPr lang="en-US" dirty="0"/>
              <a:t>3-4 years to complete an Assoc. Degree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0EF27-1900-472B-B1D5-4FBEA200263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3313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----- Meeting Notes (2/20/17 01:53) -----</a:t>
            </a:r>
          </a:p>
          <a:p>
            <a:endParaRPr lang="en-US" dirty="0"/>
          </a:p>
          <a:p>
            <a:r>
              <a:rPr lang="en-US" dirty="0"/>
              <a:t>3 jobs are needed</a:t>
            </a:r>
          </a:p>
          <a:p>
            <a:r>
              <a:rPr lang="en-US" dirty="0"/>
              <a:t>survey = </a:t>
            </a:r>
          </a:p>
          <a:p>
            <a:r>
              <a:rPr lang="en-US" dirty="0"/>
              <a:t>	55% &gt; $1,000</a:t>
            </a:r>
          </a:p>
          <a:p>
            <a:r>
              <a:rPr lang="en-US" dirty="0"/>
              <a:t>	20% &gt; $10,000</a:t>
            </a:r>
          </a:p>
          <a:p>
            <a:r>
              <a:rPr lang="en-US" dirty="0"/>
              <a:t>3-4 years to complete an Assoc. Degree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0EF27-1900-472B-B1D5-4FBEA200263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9428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----- Meeting Notes (2/20/17 01:53) -----</a:t>
            </a:r>
          </a:p>
          <a:p>
            <a:endParaRPr lang="en-US" dirty="0"/>
          </a:p>
          <a:p>
            <a:r>
              <a:rPr lang="en-US" dirty="0"/>
              <a:t>3 jobs are needed</a:t>
            </a:r>
          </a:p>
          <a:p>
            <a:r>
              <a:rPr lang="en-US" dirty="0"/>
              <a:t>survey = </a:t>
            </a:r>
          </a:p>
          <a:p>
            <a:r>
              <a:rPr lang="en-US" dirty="0"/>
              <a:t>	55% &gt; $1,000</a:t>
            </a:r>
          </a:p>
          <a:p>
            <a:r>
              <a:rPr lang="en-US" dirty="0"/>
              <a:t>	20% &gt; $10,000</a:t>
            </a:r>
          </a:p>
          <a:p>
            <a:r>
              <a:rPr lang="en-US" dirty="0"/>
              <a:t>3-4 years to complete an Assoc. Degree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0EF27-1900-472B-B1D5-4FBEA200263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1686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----- Meeting Notes (2/20/17 01:53) -----</a:t>
            </a:r>
          </a:p>
          <a:p>
            <a:endParaRPr lang="en-US" dirty="0"/>
          </a:p>
          <a:p>
            <a:r>
              <a:rPr lang="en-US" dirty="0"/>
              <a:t>3 jobs are needed</a:t>
            </a:r>
          </a:p>
          <a:p>
            <a:r>
              <a:rPr lang="en-US" dirty="0"/>
              <a:t>survey = </a:t>
            </a:r>
          </a:p>
          <a:p>
            <a:r>
              <a:rPr lang="en-US" dirty="0"/>
              <a:t>	55% &gt; $1,000</a:t>
            </a:r>
          </a:p>
          <a:p>
            <a:r>
              <a:rPr lang="en-US" dirty="0"/>
              <a:t>	20% &gt; $10,000</a:t>
            </a:r>
          </a:p>
          <a:p>
            <a:r>
              <a:rPr lang="en-US" dirty="0"/>
              <a:t>3-4 years to complete an Assoc. Degree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0EF27-1900-472B-B1D5-4FBEA200263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2036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----- Meeting Notes (2/20/17 01:53) -----</a:t>
            </a:r>
          </a:p>
          <a:p>
            <a:endParaRPr lang="en-US" dirty="0"/>
          </a:p>
          <a:p>
            <a:r>
              <a:rPr lang="en-US" dirty="0"/>
              <a:t>3 jobs are needed</a:t>
            </a:r>
          </a:p>
          <a:p>
            <a:r>
              <a:rPr lang="en-US" dirty="0"/>
              <a:t>survey = </a:t>
            </a:r>
          </a:p>
          <a:p>
            <a:r>
              <a:rPr lang="en-US" dirty="0"/>
              <a:t>	55% &gt; $1,000</a:t>
            </a:r>
          </a:p>
          <a:p>
            <a:r>
              <a:rPr lang="en-US" dirty="0"/>
              <a:t>	20% &gt; $10,000</a:t>
            </a:r>
          </a:p>
          <a:p>
            <a:r>
              <a:rPr lang="en-US" dirty="0"/>
              <a:t>3-4 years to complete an Assoc. Degree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0EF27-1900-472B-B1D5-4FBEA200263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3410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----- Meeting Notes (2/20/17 01:53) -----</a:t>
            </a:r>
          </a:p>
          <a:p>
            <a:endParaRPr lang="en-US" dirty="0"/>
          </a:p>
          <a:p>
            <a:r>
              <a:rPr lang="en-US" dirty="0"/>
              <a:t>3 jobs are needed</a:t>
            </a:r>
          </a:p>
          <a:p>
            <a:r>
              <a:rPr lang="en-US" dirty="0"/>
              <a:t>survey = </a:t>
            </a:r>
          </a:p>
          <a:p>
            <a:r>
              <a:rPr lang="en-US" dirty="0"/>
              <a:t>	55% &gt; $1,000</a:t>
            </a:r>
          </a:p>
          <a:p>
            <a:r>
              <a:rPr lang="en-US" dirty="0"/>
              <a:t>	20% &gt; $10,000</a:t>
            </a:r>
          </a:p>
          <a:p>
            <a:r>
              <a:rPr lang="en-US" dirty="0"/>
              <a:t>3-4 years to complete an Assoc. Degree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0EF27-1900-472B-B1D5-4FBEA200263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341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41C4-3268-4241-9C56-054F2F7015E6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E41E-F334-4083-80DF-E3288B8C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227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41C4-3268-4241-9C56-054F2F7015E6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E41E-F334-4083-80DF-E3288B8C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771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41C4-3268-4241-9C56-054F2F7015E6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E41E-F334-4083-80DF-E3288B8C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770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41C4-3268-4241-9C56-054F2F7015E6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E41E-F334-4083-80DF-E3288B8C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6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41C4-3268-4241-9C56-054F2F7015E6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E41E-F334-4083-80DF-E3288B8C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189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41C4-3268-4241-9C56-054F2F7015E6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E41E-F334-4083-80DF-E3288B8C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79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41C4-3268-4241-9C56-054F2F7015E6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E41E-F334-4083-80DF-E3288B8C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380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41C4-3268-4241-9C56-054F2F7015E6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E41E-F334-4083-80DF-E3288B8C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115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41C4-3268-4241-9C56-054F2F7015E6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E41E-F334-4083-80DF-E3288B8C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332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41C4-3268-4241-9C56-054F2F7015E6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E41E-F334-4083-80DF-E3288B8C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264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41C4-3268-4241-9C56-054F2F7015E6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E41E-F334-4083-80DF-E3288B8C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323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341C4-3268-4241-9C56-054F2F7015E6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FE41E-F334-4083-80DF-E3288B8C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320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emf"/><Relationship Id="rId4" Type="http://schemas.openxmlformats.org/officeDocument/2006/relationships/image" Target="../media/image4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emf"/><Relationship Id="rId4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emf"/><Relationship Id="rId4" Type="http://schemas.openxmlformats.org/officeDocument/2006/relationships/image" Target="../media/image4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emf"/><Relationship Id="rId4" Type="http://schemas.openxmlformats.org/officeDocument/2006/relationships/image" Target="../media/image4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emf"/><Relationship Id="rId4" Type="http://schemas.openxmlformats.org/officeDocument/2006/relationships/image" Target="../media/image4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emf"/><Relationship Id="rId4" Type="http://schemas.openxmlformats.org/officeDocument/2006/relationships/image" Target="../media/image4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emf"/><Relationship Id="rId4" Type="http://schemas.openxmlformats.org/officeDocument/2006/relationships/image" Target="../media/image4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1.emf"/><Relationship Id="rId4" Type="http://schemas.openxmlformats.org/officeDocument/2006/relationships/image" Target="../media/image4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Wave 10"/>
          <p:cNvSpPr/>
          <p:nvPr/>
        </p:nvSpPr>
        <p:spPr>
          <a:xfrm>
            <a:off x="1" y="-2854873"/>
            <a:ext cx="12191999" cy="4561692"/>
          </a:xfrm>
          <a:prstGeom prst="wave">
            <a:avLst/>
          </a:prstGeom>
          <a:solidFill>
            <a:srgbClr val="005433"/>
          </a:solidFill>
          <a:ln w="38100" cmpd="sng">
            <a:solidFill>
              <a:srgbClr val="FF9900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ea typeface="ＭＳ 明朝"/>
                <a:cs typeface="Times New Roman"/>
              </a:rPr>
              <a:t>Mission</a:t>
            </a:r>
          </a:p>
        </p:txBody>
      </p:sp>
      <p:pic>
        <p:nvPicPr>
          <p:cNvPr id="8" name="Picture 7" descr="sp_canada_college_logo_white(1)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60" y="273639"/>
            <a:ext cx="3773774" cy="89779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47691" y="2229718"/>
            <a:ext cx="6991158" cy="3219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US" sz="4400" dirty="0" smtClean="0">
                <a:solidFill>
                  <a:srgbClr val="005423"/>
                </a:solidFill>
                <a:latin typeface="Avenir Book"/>
                <a:cs typeface="Avenir Book"/>
              </a:rPr>
              <a:t>SparkPoint Pantry</a:t>
            </a:r>
            <a:br>
              <a:rPr lang="en-US" sz="4400" dirty="0" smtClean="0">
                <a:solidFill>
                  <a:srgbClr val="005423"/>
                </a:solidFill>
                <a:latin typeface="Avenir Book"/>
                <a:cs typeface="Avenir Book"/>
              </a:rPr>
            </a:br>
            <a:r>
              <a:rPr lang="en-US" sz="3600" dirty="0" smtClean="0">
                <a:solidFill>
                  <a:srgbClr val="005423"/>
                </a:solidFill>
                <a:latin typeface="Avenir Book"/>
                <a:cs typeface="Avenir Book"/>
              </a:rPr>
              <a:t>Office Assistant II</a:t>
            </a:r>
          </a:p>
          <a:p>
            <a:pPr algn="just">
              <a:lnSpc>
                <a:spcPct val="110000"/>
              </a:lnSpc>
            </a:pPr>
            <a:r>
              <a:rPr lang="en-US" sz="2400" dirty="0" smtClean="0">
                <a:latin typeface="Avenir Book"/>
                <a:cs typeface="Avenir Book"/>
              </a:rPr>
              <a:t>2018-2019 New Position Proposals</a:t>
            </a:r>
          </a:p>
          <a:p>
            <a:pPr algn="just">
              <a:lnSpc>
                <a:spcPct val="110000"/>
              </a:lnSpc>
            </a:pP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Avenir Book"/>
              <a:cs typeface="Avenir Book"/>
            </a:endParaRPr>
          </a:p>
          <a:p>
            <a:pPr algn="just">
              <a:lnSpc>
                <a:spcPct val="110000"/>
              </a:lnSpc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venir Book"/>
                <a:cs typeface="Avenir Book"/>
              </a:rPr>
              <a:t>Presentations and Discussions</a:t>
            </a:r>
          </a:p>
          <a:p>
            <a:pPr algn="just">
              <a:lnSpc>
                <a:spcPct val="110000"/>
              </a:lnSpc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venir Book"/>
                <a:cs typeface="Avenir Book"/>
              </a:rPr>
              <a:t>November 1, 2018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Avenir Book"/>
              <a:cs typeface="Avenir Book"/>
            </a:endParaRPr>
          </a:p>
        </p:txBody>
      </p:sp>
      <p:pic>
        <p:nvPicPr>
          <p:cNvPr id="2" name="Picture 1" descr="GDG ©2016-CC-389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797" y="2456626"/>
            <a:ext cx="5004141" cy="2801896"/>
          </a:xfrm>
          <a:prstGeom prst="rect">
            <a:avLst/>
          </a:prstGeom>
          <a:ln w="28575" cmpd="sng">
            <a:solidFill>
              <a:srgbClr val="005433"/>
            </a:solidFill>
          </a:ln>
        </p:spPr>
      </p:pic>
    </p:spTree>
    <p:extLst>
      <p:ext uri="{BB962C8B-B14F-4D97-AF65-F5344CB8AC3E}">
        <p14:creationId xmlns:p14="http://schemas.microsoft.com/office/powerpoint/2010/main" val="161736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616" y="5915660"/>
            <a:ext cx="1618732" cy="7267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53"/>
          <a:stretch/>
        </p:blipFill>
        <p:spPr>
          <a:xfrm>
            <a:off x="0" y="5052061"/>
            <a:ext cx="12192000" cy="1805939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5799" y="182880"/>
            <a:ext cx="10097815" cy="13255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4000" b="1" dirty="0" smtClean="0">
                <a:latin typeface="Avenir Book"/>
                <a:cs typeface="Avenir Book"/>
              </a:rPr>
              <a:t>About the Cañada College Food Pantry</a:t>
            </a:r>
            <a:endParaRPr lang="en-US" sz="4000" b="1" dirty="0">
              <a:solidFill>
                <a:srgbClr val="843C0C"/>
              </a:solidFill>
              <a:latin typeface="Avenir Book"/>
              <a:cs typeface="Avenir Book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89061" y="1727509"/>
            <a:ext cx="10628050" cy="4336781"/>
          </a:xfrm>
        </p:spPr>
        <p:txBody>
          <a:bodyPr>
            <a:normAutofit/>
          </a:bodyPr>
          <a:lstStyle/>
          <a:p>
            <a:pPr marL="347472" lvl="1" indent="-3429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 smtClean="0">
                <a:solidFill>
                  <a:srgbClr val="000000"/>
                </a:solidFill>
                <a:latin typeface="Avenir Book"/>
                <a:cs typeface="Avenir Book"/>
              </a:rPr>
              <a:t>The Food Pantry is a partnership between SparkPoint, Cañada College and Second Harvest Food Bank of Santa Clara and San Mateo Counties.</a:t>
            </a:r>
          </a:p>
          <a:p>
            <a:pPr marL="347472" lvl="1" indent="-3429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>
                <a:solidFill>
                  <a:srgbClr val="000000"/>
                </a:solidFill>
                <a:latin typeface="Avenir Book"/>
                <a:cs typeface="Avenir Book"/>
              </a:rPr>
              <a:t>Individuals can receive two grocery bags of food per person once a week</a:t>
            </a:r>
          </a:p>
          <a:p>
            <a:pPr marL="347472" lvl="1" indent="-3429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 smtClean="0">
                <a:solidFill>
                  <a:srgbClr val="000000"/>
                </a:solidFill>
                <a:latin typeface="Avenir Book"/>
                <a:cs typeface="Avenir Book"/>
              </a:rPr>
              <a:t>The Pantry is open on Tuesday, Wednesday and Thursday from 1:00 pm to 3:00 pm and Thursday evenings from 5:00 pm to 6:30 pm</a:t>
            </a:r>
          </a:p>
          <a:p>
            <a:pPr marL="347472" lvl="1" indent="-3429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 smtClean="0">
                <a:solidFill>
                  <a:srgbClr val="000000"/>
                </a:solidFill>
                <a:latin typeface="Avenir Book"/>
                <a:cs typeface="Avenir Book"/>
              </a:rPr>
              <a:t>The OAII is assisted by a combination of 4 other staff members who rotate assisting to cover during open hours</a:t>
            </a:r>
          </a:p>
          <a:p>
            <a:pPr marL="347472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>
                <a:solidFill>
                  <a:srgbClr val="000000"/>
                </a:solidFill>
                <a:latin typeface="Avenir Book"/>
                <a:cs typeface="Avenir Book"/>
              </a:rPr>
              <a:t>In 2017, the Pantry </a:t>
            </a:r>
            <a:r>
              <a:rPr lang="en-US" sz="2400" dirty="0">
                <a:solidFill>
                  <a:schemeClr val="accent5"/>
                </a:solidFill>
                <a:latin typeface="Avenir Book"/>
                <a:cs typeface="Avenir Book"/>
              </a:rPr>
              <a:t>distributed 73,682 lbs. of food </a:t>
            </a:r>
            <a:r>
              <a:rPr lang="en-US" sz="2400" dirty="0" smtClean="0">
                <a:solidFill>
                  <a:schemeClr val="accent5"/>
                </a:solidFill>
                <a:latin typeface="Avenir Book"/>
                <a:cs typeface="Avenir Book"/>
              </a:rPr>
              <a:t>($94,390)</a:t>
            </a:r>
            <a:endParaRPr lang="en-US" sz="2400" dirty="0">
              <a:solidFill>
                <a:schemeClr val="accent5"/>
              </a:solidFill>
              <a:latin typeface="Avenir Book"/>
              <a:cs typeface="Avenir Book"/>
            </a:endParaRPr>
          </a:p>
          <a:p>
            <a:pPr marL="347472" lvl="1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2400" dirty="0" smtClean="0"/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dirty="0" smtClean="0">
              <a:solidFill>
                <a:srgbClr val="7F7F7F"/>
              </a:solidFill>
            </a:endParaRPr>
          </a:p>
          <a:p>
            <a:pPr lvl="2">
              <a:lnSpc>
                <a:spcPct val="120000"/>
              </a:lnSpc>
            </a:pPr>
            <a:endParaRPr lang="en-US" dirty="0" smtClean="0">
              <a:solidFill>
                <a:srgbClr val="7F7F7F"/>
              </a:solidFill>
            </a:endParaRPr>
          </a:p>
        </p:txBody>
      </p:sp>
      <p:pic>
        <p:nvPicPr>
          <p:cNvPr id="12" name="Picture 11" descr="sp_canada_college_logo_white(1).pd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261" y="6063589"/>
            <a:ext cx="2113968" cy="50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225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616" y="5915660"/>
            <a:ext cx="1618732" cy="7267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53"/>
          <a:stretch/>
        </p:blipFill>
        <p:spPr>
          <a:xfrm>
            <a:off x="0" y="5052061"/>
            <a:ext cx="12192000" cy="1805939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4485" y="92099"/>
            <a:ext cx="10823029" cy="163541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4000" b="1" dirty="0" smtClean="0">
                <a:latin typeface="Avenir Book"/>
                <a:cs typeface="Avenir Book"/>
              </a:rPr>
              <a:t>Specific Needs</a:t>
            </a:r>
            <a:endParaRPr lang="en-US" sz="4000" b="1" dirty="0">
              <a:solidFill>
                <a:srgbClr val="843C0C"/>
              </a:solidFill>
              <a:latin typeface="Avenir Book"/>
              <a:cs typeface="Avenir Book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777766" y="1727509"/>
            <a:ext cx="10857186" cy="4622161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>
                <a:solidFill>
                  <a:srgbClr val="000000"/>
                </a:solidFill>
                <a:latin typeface="Avenir Book"/>
                <a:cs typeface="Avenir Book"/>
              </a:rPr>
              <a:t>The Self-Sufficiency standard for a family of 4 is $125.995 per year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>
                <a:solidFill>
                  <a:srgbClr val="000000"/>
                </a:solidFill>
                <a:latin typeface="Avenir Book"/>
                <a:cs typeface="Avenir Book"/>
              </a:rPr>
              <a:t>73,682 </a:t>
            </a:r>
            <a:r>
              <a:rPr lang="en-US" sz="2400" dirty="0">
                <a:solidFill>
                  <a:srgbClr val="000000"/>
                </a:solidFill>
                <a:latin typeface="Avenir Book"/>
                <a:cs typeface="Avenir Book"/>
              </a:rPr>
              <a:t>lbs. of food </a:t>
            </a:r>
            <a:r>
              <a:rPr lang="en-US" sz="2400" dirty="0" smtClean="0">
                <a:solidFill>
                  <a:srgbClr val="000000"/>
                </a:solidFill>
                <a:latin typeface="Avenir Book"/>
                <a:cs typeface="Avenir Book"/>
              </a:rPr>
              <a:t>distributed to </a:t>
            </a:r>
            <a:r>
              <a:rPr lang="en-US" sz="2400" dirty="0">
                <a:solidFill>
                  <a:srgbClr val="000000"/>
                </a:solidFill>
                <a:latin typeface="Avenir Book"/>
                <a:cs typeface="Avenir Book"/>
              </a:rPr>
              <a:t>both day and evening </a:t>
            </a:r>
            <a:r>
              <a:rPr lang="en-US" sz="2400" dirty="0" smtClean="0">
                <a:solidFill>
                  <a:srgbClr val="000000"/>
                </a:solidFill>
                <a:latin typeface="Avenir Book"/>
                <a:cs typeface="Avenir Book"/>
              </a:rPr>
              <a:t>students  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200" dirty="0" smtClean="0">
                <a:solidFill>
                  <a:srgbClr val="3366FF"/>
                </a:solidFill>
                <a:latin typeface="Avenir Book"/>
                <a:cs typeface="Avenir Book"/>
              </a:rPr>
              <a:t>That’s $94,390 </a:t>
            </a:r>
            <a:r>
              <a:rPr lang="en-US" sz="2200" dirty="0">
                <a:solidFill>
                  <a:srgbClr val="3366FF"/>
                </a:solidFill>
                <a:latin typeface="Avenir Book"/>
                <a:cs typeface="Avenir Book"/>
              </a:rPr>
              <a:t>of savings going back to students to offset other living </a:t>
            </a:r>
            <a:r>
              <a:rPr lang="en-US" sz="2200" dirty="0" smtClean="0">
                <a:solidFill>
                  <a:srgbClr val="3366FF"/>
                </a:solidFill>
                <a:latin typeface="Avenir Book"/>
                <a:cs typeface="Avenir Book"/>
              </a:rPr>
              <a:t>expenses 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>
                <a:latin typeface="Avenir Book"/>
                <a:cs typeface="Avenir Book"/>
              </a:rPr>
              <a:t>SparkPoint </a:t>
            </a:r>
            <a:r>
              <a:rPr lang="en-US" sz="2400" dirty="0">
                <a:latin typeface="Avenir Book"/>
                <a:cs typeface="Avenir Book"/>
              </a:rPr>
              <a:t>has funded salaries, benefits and general expenditures for the pantry for the past four years using a </a:t>
            </a:r>
            <a:r>
              <a:rPr lang="en-US" sz="2400" dirty="0" smtClean="0">
                <a:latin typeface="Avenir Book"/>
                <a:cs typeface="Avenir Book"/>
              </a:rPr>
              <a:t>soft money </a:t>
            </a:r>
            <a:r>
              <a:rPr lang="en-US" sz="2400" dirty="0">
                <a:latin typeface="Avenir Book"/>
                <a:cs typeface="Avenir Book"/>
              </a:rPr>
              <a:t>that </a:t>
            </a:r>
            <a:r>
              <a:rPr lang="en-US" sz="2400" dirty="0" smtClean="0">
                <a:latin typeface="Avenir Book"/>
                <a:cs typeface="Avenir Book"/>
              </a:rPr>
              <a:t>has ended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 err="1" smtClean="0">
                <a:latin typeface="Avenir Book"/>
                <a:cs typeface="Avenir Book"/>
              </a:rPr>
              <a:t>SparkPoint’s</a:t>
            </a:r>
            <a:r>
              <a:rPr lang="en-US" sz="2400" dirty="0" smtClean="0">
                <a:latin typeface="Avenir Book"/>
                <a:cs typeface="Avenir Book"/>
              </a:rPr>
              <a:t> </a:t>
            </a:r>
            <a:r>
              <a:rPr lang="en-US" sz="2400" dirty="0">
                <a:latin typeface="Avenir Book"/>
                <a:cs typeface="Avenir Book"/>
              </a:rPr>
              <a:t>current discretionary funding for pantry expenditures has decreased and will not be able to cover the entire current annual </a:t>
            </a:r>
            <a:r>
              <a:rPr lang="en-US" sz="2400" dirty="0" smtClean="0">
                <a:latin typeface="Avenir Book"/>
                <a:cs typeface="Avenir Book"/>
              </a:rPr>
              <a:t>cost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>
                <a:latin typeface="Avenir Book"/>
                <a:cs typeface="Avenir Book"/>
              </a:rPr>
              <a:t>Student Assistants are not a good fit to staff the pantry because of their need to have flexible schedules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endParaRPr lang="en-US" dirty="0">
              <a:latin typeface="Avenir Book"/>
              <a:cs typeface="Avenir Book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dirty="0" smtClean="0"/>
          </a:p>
          <a:p>
            <a:pPr marL="914400" lvl="2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2400" dirty="0" smtClean="0">
              <a:solidFill>
                <a:srgbClr val="7F7F7F"/>
              </a:solidFill>
            </a:endParaRP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dirty="0" smtClean="0">
              <a:solidFill>
                <a:srgbClr val="7F7F7F"/>
              </a:solidFill>
            </a:endParaRPr>
          </a:p>
          <a:p>
            <a:pPr lvl="2">
              <a:lnSpc>
                <a:spcPct val="120000"/>
              </a:lnSpc>
            </a:pPr>
            <a:endParaRPr lang="en-US" dirty="0" smtClean="0">
              <a:solidFill>
                <a:srgbClr val="7F7F7F"/>
              </a:solidFill>
            </a:endParaRPr>
          </a:p>
        </p:txBody>
      </p:sp>
      <p:pic>
        <p:nvPicPr>
          <p:cNvPr id="12" name="Picture 11" descr="sp_canada_college_logo_white(1).pd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261" y="6063589"/>
            <a:ext cx="2113968" cy="50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076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616" y="5915660"/>
            <a:ext cx="1618732" cy="7267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53"/>
          <a:stretch/>
        </p:blipFill>
        <p:spPr>
          <a:xfrm>
            <a:off x="0" y="5052061"/>
            <a:ext cx="12192000" cy="1805939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4485" y="92099"/>
            <a:ext cx="10823029" cy="163541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600" b="1" dirty="0" smtClean="0">
                <a:latin typeface="Avenir Book"/>
                <a:cs typeface="Avenir Book"/>
              </a:rPr>
              <a:t>2018 SMCCCD Food and Housing Insecurity Survey</a:t>
            </a:r>
            <a:endParaRPr lang="en-US" sz="3600" b="1" dirty="0">
              <a:solidFill>
                <a:srgbClr val="843C0C"/>
              </a:solidFill>
              <a:latin typeface="Avenir Book"/>
              <a:cs typeface="Avenir Book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777766" y="1727509"/>
            <a:ext cx="10857186" cy="4260173"/>
          </a:xfrm>
        </p:spPr>
        <p:txBody>
          <a:bodyPr>
            <a:normAutofit/>
          </a:bodyPr>
          <a:lstStyle/>
          <a:p>
            <a:pPr marL="0" lvl="0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Survey results revealed the following challenges experienced by students with regard to their basic food needs due to income limitations: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>
                <a:solidFill>
                  <a:srgbClr val="000000"/>
                </a:solidFill>
              </a:rPr>
              <a:t>55% indicated that the food they purchased, 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“just didn’t last and I didn’t have money to get more.”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1800" dirty="0" smtClean="0">
                <a:solidFill>
                  <a:srgbClr val="000000"/>
                </a:solidFill>
              </a:rPr>
              <a:t>12% reported this as “often true”; 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1800" dirty="0" smtClean="0">
                <a:solidFill>
                  <a:srgbClr val="000000"/>
                </a:solidFill>
              </a:rPr>
              <a:t>33% reported this as “sometimes true”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000" dirty="0" smtClean="0">
                <a:solidFill>
                  <a:srgbClr val="000000"/>
                </a:solidFill>
              </a:rPr>
              <a:t>28% of students reported, </a:t>
            </a:r>
            <a:r>
              <a:rPr lang="en-US" sz="2000" dirty="0" smtClean="0">
                <a:solidFill>
                  <a:srgbClr val="843C0C"/>
                </a:solidFill>
              </a:rPr>
              <a:t>“cutting the size or meals or skipping meals” </a:t>
            </a:r>
            <a:r>
              <a:rPr lang="en-US" sz="2000" dirty="0" smtClean="0">
                <a:solidFill>
                  <a:srgbClr val="000000"/>
                </a:solidFill>
              </a:rPr>
              <a:t>because there wasn’t enough money for food.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dirty="0" smtClean="0">
                <a:solidFill>
                  <a:srgbClr val="000000"/>
                </a:solidFill>
              </a:rPr>
              <a:t>Beyond the literal lack of food, the level of psychological insecurity is high: 41% of students report that, </a:t>
            </a:r>
            <a:r>
              <a:rPr lang="en-US" sz="2000" dirty="0" smtClean="0">
                <a:solidFill>
                  <a:srgbClr val="843C0C"/>
                </a:solidFill>
              </a:rPr>
              <a:t>“I am worried whether my food would run out before I got money to buy more.”</a:t>
            </a:r>
            <a:endParaRPr lang="en-US" sz="2000" dirty="0">
              <a:solidFill>
                <a:srgbClr val="843C0C"/>
              </a:solidFill>
            </a:endParaRPr>
          </a:p>
        </p:txBody>
      </p:sp>
      <p:pic>
        <p:nvPicPr>
          <p:cNvPr id="12" name="Picture 11" descr="sp_canada_college_logo_white(1).pd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261" y="6063589"/>
            <a:ext cx="2113968" cy="50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629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616" y="5915660"/>
            <a:ext cx="1618732" cy="7267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53"/>
          <a:stretch/>
        </p:blipFill>
        <p:spPr>
          <a:xfrm>
            <a:off x="0" y="5052061"/>
            <a:ext cx="12192000" cy="1805939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4485" y="92099"/>
            <a:ext cx="10823029" cy="163541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4000" b="1" dirty="0" smtClean="0">
                <a:latin typeface="Avenir Book"/>
                <a:cs typeface="Avenir Book"/>
              </a:rPr>
              <a:t>Day to Day Duties of the Food Pantry</a:t>
            </a:r>
            <a:endParaRPr lang="en-US" sz="2800" b="1" dirty="0">
              <a:solidFill>
                <a:srgbClr val="843C0C"/>
              </a:solidFill>
              <a:latin typeface="Avenir Book"/>
              <a:cs typeface="Avenir Book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777766" y="1727509"/>
            <a:ext cx="10857186" cy="4522278"/>
          </a:xfrm>
        </p:spPr>
        <p:txBody>
          <a:bodyPr>
            <a:normAutofit fontScale="92500"/>
          </a:bodyPr>
          <a:lstStyle/>
          <a:p>
            <a:pPr marL="461772" indent="-342900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2400" dirty="0">
                <a:solidFill>
                  <a:srgbClr val="000000"/>
                </a:solidFill>
                <a:latin typeface="Avenir Book"/>
                <a:cs typeface="Avenir Book"/>
              </a:rPr>
              <a:t>Provides food pantry support </a:t>
            </a:r>
            <a:r>
              <a:rPr lang="en-US" sz="2400" dirty="0" smtClean="0">
                <a:solidFill>
                  <a:srgbClr val="616161"/>
                </a:solidFill>
                <a:latin typeface="Avenir Book"/>
                <a:cs typeface="Avenir Book"/>
              </a:rPr>
              <a:t>(customer </a:t>
            </a:r>
            <a:r>
              <a:rPr lang="en-US" sz="2400" dirty="0">
                <a:solidFill>
                  <a:srgbClr val="616161"/>
                </a:solidFill>
                <a:latin typeface="Avenir Book"/>
                <a:cs typeface="Avenir Book"/>
              </a:rPr>
              <a:t>service, ordering, stocking, inventory control, food rotation, outreach, screening for public benefits, tabling, maintaining the pantry and assisting with </a:t>
            </a:r>
            <a:r>
              <a:rPr lang="en-US" sz="2400" dirty="0" smtClean="0">
                <a:solidFill>
                  <a:srgbClr val="616161"/>
                </a:solidFill>
                <a:latin typeface="Avenir Book"/>
                <a:cs typeface="Avenir Book"/>
              </a:rPr>
              <a:t>workshops)</a:t>
            </a:r>
            <a:endParaRPr lang="en-US" sz="2400" dirty="0">
              <a:solidFill>
                <a:srgbClr val="616161"/>
              </a:solidFill>
              <a:latin typeface="Avenir Book"/>
              <a:cs typeface="Avenir Book"/>
            </a:endParaRPr>
          </a:p>
          <a:p>
            <a:pPr marL="461772" indent="-342900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2400" dirty="0">
                <a:latin typeface="Avenir Book"/>
                <a:cs typeface="Avenir Book"/>
              </a:rPr>
              <a:t>Manages data entry by entering food pantry efforts into the SparkPoint database, running reports and submitting monthly reports to Second Harvest Food Bank. </a:t>
            </a:r>
          </a:p>
          <a:p>
            <a:pPr marL="461772" indent="-342900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2400" dirty="0">
                <a:latin typeface="Avenir Book"/>
                <a:cs typeface="Avenir Book"/>
              </a:rPr>
              <a:t>Maintains the Food Pantry to California Food Safety Standards</a:t>
            </a:r>
          </a:p>
          <a:p>
            <a:pPr marL="461772" indent="-342900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2400" dirty="0">
                <a:latin typeface="Avenir Book"/>
                <a:cs typeface="Avenir Book"/>
              </a:rPr>
              <a:t>Trains and supervises the work of students assistants</a:t>
            </a:r>
          </a:p>
          <a:p>
            <a:pPr marL="461772" indent="-342900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2400" dirty="0">
                <a:latin typeface="Avenir Book"/>
                <a:cs typeface="Avenir Book"/>
              </a:rPr>
              <a:t>Refers students to campus and community </a:t>
            </a:r>
            <a:r>
              <a:rPr lang="en-US" sz="2400" dirty="0" smtClean="0">
                <a:latin typeface="Avenir Book"/>
                <a:cs typeface="Avenir Book"/>
              </a:rPr>
              <a:t>resources</a:t>
            </a:r>
          </a:p>
          <a:p>
            <a:pPr marL="461772" indent="-342900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2400" dirty="0" smtClean="0">
                <a:latin typeface="Avenir Book"/>
                <a:cs typeface="Avenir Book"/>
              </a:rPr>
              <a:t>Makes referrals to SparkPoint for financial coaching</a:t>
            </a:r>
          </a:p>
          <a:p>
            <a:pPr lvl="2">
              <a:lnSpc>
                <a:spcPct val="120000"/>
              </a:lnSpc>
            </a:pPr>
            <a:endParaRPr lang="en-US" dirty="0" smtClean="0">
              <a:solidFill>
                <a:srgbClr val="7F7F7F"/>
              </a:solidFill>
            </a:endParaRPr>
          </a:p>
        </p:txBody>
      </p:sp>
      <p:pic>
        <p:nvPicPr>
          <p:cNvPr id="12" name="Picture 11" descr="sp_canada_college_logo_white(1).pd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261" y="6063589"/>
            <a:ext cx="2113968" cy="50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24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616" y="5915660"/>
            <a:ext cx="1618732" cy="7267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53"/>
          <a:stretch/>
        </p:blipFill>
        <p:spPr>
          <a:xfrm>
            <a:off x="0" y="5052061"/>
            <a:ext cx="12192000" cy="1805939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5799" y="182880"/>
            <a:ext cx="11244430" cy="13255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1" dirty="0" smtClean="0">
                <a:latin typeface="Avenir Book"/>
                <a:cs typeface="Avenir Book"/>
              </a:rPr>
              <a:t>Alignment with Mission &amp; Strategic Goals</a:t>
            </a:r>
            <a:endParaRPr lang="en-US" b="1" dirty="0">
              <a:solidFill>
                <a:srgbClr val="843C0C"/>
              </a:solidFill>
              <a:latin typeface="Avenir Book"/>
              <a:cs typeface="Avenir Book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57578" y="1687689"/>
            <a:ext cx="10972291" cy="4206240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Avenir Book"/>
                <a:cs typeface="Avenir Book"/>
              </a:rPr>
              <a:t>Mission Statement</a:t>
            </a:r>
          </a:p>
          <a:p>
            <a:pPr lvl="1">
              <a:lnSpc>
                <a:spcPct val="13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dirty="0" smtClean="0">
                <a:solidFill>
                  <a:srgbClr val="000000"/>
                </a:solidFill>
                <a:latin typeface="Avenir Book"/>
                <a:cs typeface="Avenir Book"/>
              </a:rPr>
              <a:t>Provides healthy </a:t>
            </a:r>
            <a:r>
              <a:rPr lang="en-US" dirty="0">
                <a:solidFill>
                  <a:srgbClr val="000000"/>
                </a:solidFill>
                <a:latin typeface="Avenir Book"/>
                <a:cs typeface="Avenir Book"/>
              </a:rPr>
              <a:t>and nutritious food to students, </a:t>
            </a:r>
            <a:r>
              <a:rPr lang="en-US" dirty="0" smtClean="0">
                <a:solidFill>
                  <a:srgbClr val="000000"/>
                </a:solidFill>
                <a:latin typeface="Avenir Book"/>
                <a:cs typeface="Avenir Book"/>
              </a:rPr>
              <a:t>access </a:t>
            </a:r>
            <a:r>
              <a:rPr lang="en-US" dirty="0">
                <a:solidFill>
                  <a:srgbClr val="000000"/>
                </a:solidFill>
                <a:latin typeface="Avenir Book"/>
                <a:cs typeface="Avenir Book"/>
              </a:rPr>
              <a:t>to SparkPoint services, and equitable opportunities for them to achieve their transfer, career education, and lifelong learning educational </a:t>
            </a:r>
            <a:r>
              <a:rPr lang="en-US" dirty="0" smtClean="0">
                <a:solidFill>
                  <a:srgbClr val="000000"/>
                </a:solidFill>
                <a:latin typeface="Avenir Book"/>
                <a:cs typeface="Avenir Book"/>
              </a:rPr>
              <a:t>goals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Avenir Book"/>
                <a:cs typeface="Avenir Book"/>
              </a:rPr>
              <a:t>Strategic Goals </a:t>
            </a:r>
            <a:r>
              <a:rPr lang="en-US" sz="2000" b="1" dirty="0" smtClean="0">
                <a:solidFill>
                  <a:srgbClr val="000000"/>
                </a:solidFill>
                <a:latin typeface="Avenir Book"/>
                <a:cs typeface="Avenir Book"/>
              </a:rPr>
              <a:t>(Goal #1)</a:t>
            </a:r>
          </a:p>
          <a:p>
            <a:pPr lvl="1">
              <a:lnSpc>
                <a:spcPct val="13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dirty="0">
                <a:solidFill>
                  <a:srgbClr val="000000"/>
                </a:solidFill>
                <a:latin typeface="Avenir Book"/>
                <a:cs typeface="Avenir Book"/>
              </a:rPr>
              <a:t>M</a:t>
            </a:r>
            <a:r>
              <a:rPr lang="en-US" dirty="0" smtClean="0">
                <a:solidFill>
                  <a:srgbClr val="000000"/>
                </a:solidFill>
                <a:latin typeface="Avenir Book"/>
                <a:cs typeface="Avenir Book"/>
              </a:rPr>
              <a:t>inimizes </a:t>
            </a:r>
            <a:r>
              <a:rPr lang="en-US" dirty="0">
                <a:solidFill>
                  <a:srgbClr val="000000"/>
                </a:solidFill>
                <a:latin typeface="Avenir Book"/>
                <a:cs typeface="Avenir Book"/>
              </a:rPr>
              <a:t>financial barriers to success </a:t>
            </a:r>
            <a:r>
              <a:rPr lang="en-US" dirty="0" smtClean="0">
                <a:solidFill>
                  <a:srgbClr val="000000"/>
                </a:solidFill>
                <a:latin typeface="Avenir Book"/>
                <a:cs typeface="Avenir Book"/>
              </a:rPr>
              <a:t>which leads students towards </a:t>
            </a:r>
            <a:r>
              <a:rPr lang="en-US" dirty="0">
                <a:solidFill>
                  <a:srgbClr val="000000"/>
                </a:solidFill>
                <a:latin typeface="Avenir Book"/>
                <a:cs typeface="Avenir Book"/>
              </a:rPr>
              <a:t/>
            </a:r>
            <a:br>
              <a:rPr lang="en-US" dirty="0">
                <a:solidFill>
                  <a:srgbClr val="000000"/>
                </a:solidFill>
                <a:latin typeface="Avenir Book"/>
                <a:cs typeface="Avenir Book"/>
              </a:rPr>
            </a:br>
            <a:r>
              <a:rPr lang="en-US" dirty="0" smtClean="0">
                <a:solidFill>
                  <a:srgbClr val="000000"/>
                </a:solidFill>
                <a:latin typeface="Avenir Book"/>
                <a:cs typeface="Avenir Book"/>
              </a:rPr>
              <a:t>increased retention rates </a:t>
            </a:r>
            <a:endParaRPr lang="en-US" dirty="0">
              <a:solidFill>
                <a:srgbClr val="000000"/>
              </a:solidFill>
              <a:latin typeface="Avenir Book"/>
              <a:cs typeface="Avenir Book"/>
            </a:endParaRPr>
          </a:p>
        </p:txBody>
      </p:sp>
      <p:pic>
        <p:nvPicPr>
          <p:cNvPr id="12" name="Picture 11" descr="sp_canada_college_logo_white(1).pd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261" y="6063589"/>
            <a:ext cx="2113968" cy="50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285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616" y="5915660"/>
            <a:ext cx="1618732" cy="7267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53"/>
          <a:stretch/>
        </p:blipFill>
        <p:spPr>
          <a:xfrm>
            <a:off x="0" y="5052061"/>
            <a:ext cx="12192000" cy="1805939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4485" y="92099"/>
            <a:ext cx="10823029" cy="163541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1" dirty="0" smtClean="0">
                <a:latin typeface="Avenir Book"/>
                <a:cs typeface="Avenir Book"/>
              </a:rPr>
              <a:t>Strengthening </a:t>
            </a:r>
            <a:r>
              <a:rPr lang="en-US" b="1" dirty="0" smtClean="0">
                <a:solidFill>
                  <a:srgbClr val="843C0C"/>
                </a:solidFill>
                <a:latin typeface="Avenir Book"/>
                <a:cs typeface="Avenir Book"/>
              </a:rPr>
              <a:t>ALL </a:t>
            </a:r>
            <a:r>
              <a:rPr lang="en-US" b="1" dirty="0" smtClean="0">
                <a:latin typeface="Avenir Book"/>
                <a:cs typeface="Avenir Book"/>
              </a:rPr>
              <a:t>Departments/Divisions</a:t>
            </a:r>
            <a:endParaRPr lang="en-US" b="1" dirty="0">
              <a:solidFill>
                <a:srgbClr val="843C0C"/>
              </a:solidFill>
              <a:latin typeface="Avenir Book"/>
              <a:cs typeface="Avenir Book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777765" y="1727509"/>
            <a:ext cx="10609759" cy="460789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>
                <a:latin typeface="Avenir Book"/>
                <a:cs typeface="Avenir Book"/>
              </a:rPr>
              <a:t>This </a:t>
            </a:r>
            <a:r>
              <a:rPr lang="en-US" sz="2400" dirty="0">
                <a:latin typeface="Avenir Book"/>
                <a:cs typeface="Avenir Book"/>
              </a:rPr>
              <a:t>position will increase students’ access to healthy </a:t>
            </a:r>
            <a:r>
              <a:rPr lang="en-US" sz="2400" dirty="0" smtClean="0">
                <a:latin typeface="Avenir Book"/>
                <a:cs typeface="Avenir Book"/>
              </a:rPr>
              <a:t>&amp; nutritious </a:t>
            </a:r>
            <a:r>
              <a:rPr lang="en-US" sz="2400" dirty="0">
                <a:latin typeface="Avenir Book"/>
                <a:cs typeface="Avenir Book"/>
              </a:rPr>
              <a:t>food.  </a:t>
            </a:r>
            <a:endParaRPr lang="en-US" sz="2400" dirty="0" smtClean="0">
              <a:latin typeface="Avenir Book"/>
              <a:cs typeface="Avenir Book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>
                <a:latin typeface="Avenir Book"/>
                <a:cs typeface="Avenir Book"/>
              </a:rPr>
              <a:t>Clients will </a:t>
            </a:r>
            <a:r>
              <a:rPr lang="en-US" sz="2400" dirty="0">
                <a:latin typeface="Avenir Book"/>
                <a:cs typeface="Avenir Book"/>
              </a:rPr>
              <a:t>benefit from increased food pantry hours, expanded CalFresh enrollment efforts, </a:t>
            </a:r>
            <a:r>
              <a:rPr lang="en-US" sz="2400" dirty="0" smtClean="0">
                <a:latin typeface="Avenir Book"/>
                <a:cs typeface="Avenir Book"/>
              </a:rPr>
              <a:t>&amp; increased </a:t>
            </a:r>
            <a:r>
              <a:rPr lang="en-US" sz="2400" dirty="0">
                <a:latin typeface="Avenir Book"/>
                <a:cs typeface="Avenir Book"/>
              </a:rPr>
              <a:t>connection to SparkPoint </a:t>
            </a:r>
            <a:r>
              <a:rPr lang="en-US" sz="2400" dirty="0" smtClean="0">
                <a:latin typeface="Avenir Book"/>
                <a:cs typeface="Avenir Book"/>
              </a:rPr>
              <a:t>services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>
                <a:latin typeface="Avenir Book"/>
                <a:cs typeface="Avenir Book"/>
              </a:rPr>
              <a:t>SparkPoint is experiencing an increase in panty use by student athletes, international students, evening students and staff and faculty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Avenir Book"/>
                <a:cs typeface="Avenir Book"/>
              </a:rPr>
              <a:t>Increased and sustainable staffing means increased access to food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>
                <a:latin typeface="Avenir Book"/>
                <a:cs typeface="Avenir Book"/>
              </a:rPr>
              <a:t>These </a:t>
            </a:r>
            <a:r>
              <a:rPr lang="en-US" sz="2400" dirty="0">
                <a:latin typeface="Avenir Book"/>
                <a:cs typeface="Avenir Book"/>
              </a:rPr>
              <a:t>expanded services will increase student retention by reducing student hunger and food insecurity as a barrier to student success</a:t>
            </a:r>
            <a:r>
              <a:rPr lang="en-US" sz="2400" dirty="0" smtClean="0">
                <a:latin typeface="Avenir Book"/>
                <a:cs typeface="Avenir Book"/>
              </a:rPr>
              <a:t>.</a:t>
            </a:r>
            <a:endParaRPr lang="en-US" sz="2400" dirty="0">
              <a:latin typeface="Avenir Book"/>
              <a:cs typeface="Avenir Book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dirty="0">
              <a:latin typeface="Avenir Book"/>
              <a:cs typeface="Avenir Book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dirty="0" smtClean="0"/>
          </a:p>
          <a:p>
            <a:pPr marL="914400" lvl="2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2400" dirty="0" smtClean="0">
              <a:solidFill>
                <a:srgbClr val="7F7F7F"/>
              </a:solidFill>
            </a:endParaRP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dirty="0" smtClean="0">
              <a:solidFill>
                <a:srgbClr val="7F7F7F"/>
              </a:solidFill>
            </a:endParaRPr>
          </a:p>
          <a:p>
            <a:pPr lvl="2">
              <a:lnSpc>
                <a:spcPct val="120000"/>
              </a:lnSpc>
            </a:pPr>
            <a:endParaRPr lang="en-US" dirty="0" smtClean="0">
              <a:solidFill>
                <a:srgbClr val="7F7F7F"/>
              </a:solidFill>
            </a:endParaRPr>
          </a:p>
        </p:txBody>
      </p:sp>
      <p:pic>
        <p:nvPicPr>
          <p:cNvPr id="12" name="Picture 11" descr="sp_canada_college_logo_white(1).pd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261" y="6063589"/>
            <a:ext cx="2113968" cy="50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963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616" y="5915660"/>
            <a:ext cx="1618732" cy="7267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53"/>
          <a:stretch/>
        </p:blipFill>
        <p:spPr>
          <a:xfrm>
            <a:off x="0" y="5052061"/>
            <a:ext cx="12192000" cy="1805939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5799" y="182880"/>
            <a:ext cx="11244430" cy="13255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4800" b="1" dirty="0" smtClean="0">
                <a:latin typeface="Avenir Book"/>
                <a:cs typeface="Avenir Book"/>
              </a:rPr>
              <a:t>If This Position is Not Filled</a:t>
            </a:r>
            <a:endParaRPr lang="en-US" sz="2700" b="1" dirty="0">
              <a:solidFill>
                <a:srgbClr val="843C0C"/>
              </a:solidFill>
              <a:latin typeface="Avenir Book"/>
              <a:cs typeface="Avenir Book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57580" y="1687689"/>
            <a:ext cx="9888010" cy="4206240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>
                <a:latin typeface="Avenir Book"/>
                <a:cs typeface="Avenir Book"/>
              </a:rPr>
              <a:t>Food </a:t>
            </a:r>
            <a:r>
              <a:rPr lang="en-US" sz="2400" dirty="0">
                <a:latin typeface="Avenir Book"/>
                <a:cs typeface="Avenir Book"/>
              </a:rPr>
              <a:t>pantry efforts will </a:t>
            </a:r>
            <a:r>
              <a:rPr lang="en-US" sz="2400" dirty="0" smtClean="0">
                <a:latin typeface="Avenir Book"/>
                <a:cs typeface="Avenir Book"/>
              </a:rPr>
              <a:t>be </a:t>
            </a:r>
            <a:r>
              <a:rPr lang="en-US" sz="2400" dirty="0">
                <a:latin typeface="Avenir Book"/>
                <a:cs typeface="Avenir Book"/>
              </a:rPr>
              <a:t>decreased from current levels </a:t>
            </a:r>
            <a:endParaRPr lang="en-US" sz="2400" dirty="0" smtClean="0">
              <a:latin typeface="Avenir Book"/>
              <a:cs typeface="Avenir Book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latin typeface="Avenir Book"/>
                <a:cs typeface="Avenir Book"/>
              </a:rPr>
              <a:t>Qualified individuals may not enroll in CalFresh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>
                <a:latin typeface="Avenir Book"/>
                <a:cs typeface="Avenir Book"/>
              </a:rPr>
              <a:t>The bulk </a:t>
            </a:r>
            <a:r>
              <a:rPr lang="en-US" sz="2400" dirty="0">
                <a:latin typeface="Avenir Book"/>
                <a:cs typeface="Avenir Book"/>
              </a:rPr>
              <a:t>of hours needed to schedule, stock, bring in deliveries, clean and maintain the Pantry </a:t>
            </a:r>
            <a:r>
              <a:rPr lang="en-US" sz="2400" dirty="0" smtClean="0">
                <a:latin typeface="Avenir Book"/>
                <a:cs typeface="Avenir Book"/>
              </a:rPr>
              <a:t>will be covered </a:t>
            </a:r>
            <a:r>
              <a:rPr lang="en-US" sz="2400" dirty="0">
                <a:latin typeface="Avenir Book"/>
                <a:cs typeface="Avenir Book"/>
              </a:rPr>
              <a:t>by a short-term </a:t>
            </a:r>
            <a:r>
              <a:rPr lang="en-US" sz="2400" dirty="0" smtClean="0">
                <a:latin typeface="Avenir Book"/>
                <a:cs typeface="Avenir Book"/>
              </a:rPr>
              <a:t>OAII and students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>
                <a:latin typeface="Avenir Book"/>
                <a:cs typeface="Avenir Book"/>
              </a:rPr>
              <a:t>We may be </a:t>
            </a:r>
            <a:r>
              <a:rPr lang="en-US" sz="2400" dirty="0">
                <a:latin typeface="Avenir Book"/>
                <a:cs typeface="Avenir Book"/>
              </a:rPr>
              <a:t>prevented from re-hiring </a:t>
            </a:r>
            <a:r>
              <a:rPr lang="en-US" sz="2400" dirty="0" smtClean="0">
                <a:latin typeface="Avenir Book"/>
                <a:cs typeface="Avenir Book"/>
              </a:rPr>
              <a:t>short</a:t>
            </a:r>
            <a:r>
              <a:rPr lang="en-US" sz="2400" dirty="0">
                <a:latin typeface="Avenir Book"/>
                <a:cs typeface="Avenir Book"/>
              </a:rPr>
              <a:t>-term staff </a:t>
            </a:r>
            <a:r>
              <a:rPr lang="en-US" sz="2400" dirty="0" smtClean="0">
                <a:latin typeface="Avenir Book"/>
                <a:cs typeface="Avenir Book"/>
              </a:rPr>
              <a:t>because </a:t>
            </a:r>
            <a:r>
              <a:rPr lang="en-US" sz="2400" dirty="0">
                <a:latin typeface="Avenir Book"/>
                <a:cs typeface="Avenir Book"/>
              </a:rPr>
              <a:t>we will exceed the number of semesters that we can request </a:t>
            </a:r>
            <a:r>
              <a:rPr lang="en-US" sz="2400" dirty="0" smtClean="0">
                <a:latin typeface="Avenir Book"/>
                <a:cs typeface="Avenir Book"/>
              </a:rPr>
              <a:t>this position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Avenir Book"/>
                <a:cs typeface="Avenir Book"/>
              </a:rPr>
              <a:t>Cañada College will be unable to adequately address food insecurity for our own students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Avenir Book"/>
              <a:cs typeface="Avenir Book"/>
            </a:endParaRPr>
          </a:p>
          <a:p>
            <a:pPr marL="0" indent="0">
              <a:buNone/>
            </a:pPr>
            <a:endParaRPr lang="en-US" dirty="0" smtClean="0">
              <a:solidFill>
                <a:srgbClr val="7F7F7F"/>
              </a:solidFill>
              <a:latin typeface="Avenir Book"/>
              <a:cs typeface="Avenir Book"/>
            </a:endParaRPr>
          </a:p>
        </p:txBody>
      </p:sp>
      <p:pic>
        <p:nvPicPr>
          <p:cNvPr id="12" name="Picture 11" descr="sp_canada_college_logo_white(1).pd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261" y="6063589"/>
            <a:ext cx="2113968" cy="50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500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616" y="5915660"/>
            <a:ext cx="1618732" cy="7267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53"/>
          <a:stretch/>
        </p:blipFill>
        <p:spPr>
          <a:xfrm>
            <a:off x="0" y="5052061"/>
            <a:ext cx="12192000" cy="1805939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5799" y="182880"/>
            <a:ext cx="11244430" cy="13255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4800" b="1" dirty="0" smtClean="0">
                <a:latin typeface="Avenir Book"/>
                <a:cs typeface="Avenir Book"/>
              </a:rPr>
              <a:t>Visit the Cañada College Food Pantry!</a:t>
            </a:r>
            <a:endParaRPr lang="en-US" sz="2700" b="1" dirty="0">
              <a:solidFill>
                <a:srgbClr val="843C0C"/>
              </a:solidFill>
              <a:latin typeface="Avenir Book"/>
              <a:cs typeface="Avenir Book"/>
            </a:endParaRPr>
          </a:p>
        </p:txBody>
      </p:sp>
      <p:pic>
        <p:nvPicPr>
          <p:cNvPr id="12" name="Picture 11" descr="sp_canada_college_logo_white(1).pd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261" y="6063589"/>
            <a:ext cx="2113968" cy="502920"/>
          </a:xfrm>
          <a:prstGeom prst="rect">
            <a:avLst/>
          </a:prstGeom>
        </p:spPr>
      </p:pic>
      <p:pic>
        <p:nvPicPr>
          <p:cNvPr id="3" name="Picture 2" descr="GDG ©2016-CC-395.JP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3" t="22054" r="9013"/>
          <a:stretch/>
        </p:blipFill>
        <p:spPr>
          <a:xfrm>
            <a:off x="699234" y="1760303"/>
            <a:ext cx="6533208" cy="3947264"/>
          </a:xfrm>
          <a:prstGeom prst="rect">
            <a:avLst/>
          </a:prstGeom>
          <a:ln w="28575" cmpd="sng">
            <a:solidFill>
              <a:srgbClr val="005433"/>
            </a:solidFill>
          </a:ln>
        </p:spPr>
      </p:pic>
      <p:pic>
        <p:nvPicPr>
          <p:cNvPr id="9" name="Picture 8" descr="C:\Users\watsonw.SMCNET.000\AppData\Local\Microsoft\Windows\Temporary Internet Files\Content.Outlook\3TSDEF71\SHFB logo color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30744" y="2437973"/>
            <a:ext cx="2743200" cy="211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30621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6659</TotalTime>
  <Words>797</Words>
  <Application>Microsoft Office PowerPoint</Application>
  <PresentationFormat>Widescreen</PresentationFormat>
  <Paragraphs>131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ＭＳ 明朝</vt:lpstr>
      <vt:lpstr>Arial</vt:lpstr>
      <vt:lpstr>Avenir Book</vt:lpstr>
      <vt:lpstr>Calibri</vt:lpstr>
      <vt:lpstr>Calibri Light</vt:lpstr>
      <vt:lpstr>Times New Roman</vt:lpstr>
      <vt:lpstr>Office Theme</vt:lpstr>
      <vt:lpstr>PowerPoint Presentation</vt:lpstr>
      <vt:lpstr>About the Cañada College Food Pantry</vt:lpstr>
      <vt:lpstr>Specific Needs</vt:lpstr>
      <vt:lpstr>2018 SMCCCD Food and Housing Insecurity Survey</vt:lpstr>
      <vt:lpstr>Day to Day Duties of the Food Pantry</vt:lpstr>
      <vt:lpstr>Alignment with Mission &amp; Strategic Goals</vt:lpstr>
      <vt:lpstr>Strengthening ALL Departments/Divisions</vt:lpstr>
      <vt:lpstr>If This Position is Not Filled</vt:lpstr>
      <vt:lpstr>Visit the Cañada College Food Pantry!</vt:lpstr>
    </vt:vector>
  </TitlesOfParts>
  <Company>SMCCD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Rodriguez, Megan</dc:creator>
  <cp:lastModifiedBy>Bucton, Barbara</cp:lastModifiedBy>
  <cp:revision>314</cp:revision>
  <cp:lastPrinted>2018-10-26T10:09:35Z</cp:lastPrinted>
  <dcterms:created xsi:type="dcterms:W3CDTF">2015-08-26T22:52:00Z</dcterms:created>
  <dcterms:modified xsi:type="dcterms:W3CDTF">2018-10-29T16:04:52Z</dcterms:modified>
</cp:coreProperties>
</file>