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5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10/26/2018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Transfer Counselor</a:t>
            </a:r>
            <a:br>
              <a:rPr lang="en-US" dirty="0" smtClean="0"/>
            </a:br>
            <a:r>
              <a:rPr lang="en-US" dirty="0" smtClean="0"/>
              <a:t>Tenure Track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</a:t>
            </a:r>
            <a:r>
              <a:rPr lang="en-US" dirty="0" err="1" smtClean="0"/>
              <a:t>Aganon</a:t>
            </a:r>
            <a:r>
              <a:rPr lang="en-US" dirty="0" smtClean="0"/>
              <a:t> and Soraya </a:t>
            </a:r>
            <a:r>
              <a:rPr lang="en-US" dirty="0" err="1" smtClean="0"/>
              <a:t>Sohrabi</a:t>
            </a:r>
            <a:endParaRPr lang="en-US" dirty="0" smtClean="0"/>
          </a:p>
          <a:p>
            <a:r>
              <a:rPr lang="en-US" dirty="0" smtClean="0"/>
              <a:t>Fall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88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</a:t>
            </a:r>
            <a:r>
              <a:rPr lang="en-US" dirty="0"/>
              <a:t>S</a:t>
            </a:r>
            <a:r>
              <a:rPr lang="en-US" dirty="0" smtClean="0"/>
              <a:t>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2152650"/>
            <a:ext cx="9679103" cy="4536014"/>
          </a:xfrm>
        </p:spPr>
        <p:txBody>
          <a:bodyPr>
            <a:normAutofit/>
          </a:bodyPr>
          <a:lstStyle/>
          <a:p>
            <a:r>
              <a:rPr lang="en-US" dirty="0" smtClean="0"/>
              <a:t>2478 student with a transfer goal</a:t>
            </a:r>
          </a:p>
          <a:p>
            <a:r>
              <a:rPr lang="en-US" dirty="0" smtClean="0"/>
              <a:t>2311 appointments from Fall 2017 until now</a:t>
            </a:r>
          </a:p>
          <a:p>
            <a:pPr lvl="1"/>
            <a:r>
              <a:rPr lang="en-US" dirty="0" smtClean="0"/>
              <a:t>All filled</a:t>
            </a:r>
          </a:p>
          <a:p>
            <a:pPr lvl="1"/>
            <a:r>
              <a:rPr lang="en-US" dirty="0" smtClean="0"/>
              <a:t>Most students need multiple appointments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2 half-time counselors</a:t>
            </a:r>
          </a:p>
          <a:p>
            <a:pPr lvl="1"/>
            <a:r>
              <a:rPr lang="en-US" dirty="0" smtClean="0"/>
              <a:t>Committees</a:t>
            </a:r>
          </a:p>
          <a:p>
            <a:pPr lvl="1"/>
            <a:r>
              <a:rPr lang="en-US" dirty="0" smtClean="0"/>
              <a:t>Appointments</a:t>
            </a:r>
          </a:p>
          <a:p>
            <a:pPr lvl="1"/>
            <a:r>
              <a:rPr lang="en-US" dirty="0" smtClean="0"/>
              <a:t>Workshops</a:t>
            </a:r>
          </a:p>
          <a:p>
            <a:pPr lvl="1"/>
            <a:r>
              <a:rPr lang="en-US" dirty="0" smtClean="0"/>
              <a:t>Collaboration with other department</a:t>
            </a:r>
          </a:p>
          <a:p>
            <a:pPr lvl="1"/>
            <a:r>
              <a:rPr lang="en-US" dirty="0" smtClean="0"/>
              <a:t>In Fall 2017 we lost 50% of counseling time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9232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247900"/>
            <a:ext cx="9901954" cy="4086225"/>
          </a:xfrm>
        </p:spPr>
        <p:txBody>
          <a:bodyPr/>
          <a:lstStyle/>
          <a:p>
            <a:r>
              <a:rPr lang="en-US" dirty="0" smtClean="0"/>
              <a:t>Not able to support student throughout every step of transfer process</a:t>
            </a:r>
          </a:p>
          <a:p>
            <a:r>
              <a:rPr lang="en-US" dirty="0" smtClean="0"/>
              <a:t>68% of students with a transfer goal are not part of any programs</a:t>
            </a:r>
          </a:p>
          <a:p>
            <a:r>
              <a:rPr lang="en-US" dirty="0" smtClean="0"/>
              <a:t>About 700 students enter every semester </a:t>
            </a:r>
          </a:p>
          <a:p>
            <a:r>
              <a:rPr lang="en-US" dirty="0" smtClean="0"/>
              <a:t>New initiatives:</a:t>
            </a:r>
          </a:p>
          <a:p>
            <a:pPr lvl="1"/>
            <a:r>
              <a:rPr lang="en-US" dirty="0" smtClean="0"/>
              <a:t>AB 705</a:t>
            </a:r>
          </a:p>
          <a:p>
            <a:pPr lvl="1"/>
            <a:r>
              <a:rPr lang="en-US" dirty="0" smtClean="0"/>
              <a:t>Guided Pathway</a:t>
            </a:r>
          </a:p>
          <a:p>
            <a:r>
              <a:rPr lang="en-US" dirty="0" smtClean="0"/>
              <a:t>Limited counseling hours and high demand to support other programs and </a:t>
            </a:r>
            <a:r>
              <a:rPr lang="en-US" dirty="0"/>
              <a:t>C</a:t>
            </a:r>
            <a:r>
              <a:rPr lang="en-US" dirty="0" smtClean="0"/>
              <a:t>ounseling Department </a:t>
            </a:r>
          </a:p>
        </p:txBody>
      </p:sp>
    </p:spTree>
    <p:extLst>
      <p:ext uri="{BB962C8B-B14F-4D97-AF65-F5344CB8AC3E}">
        <p14:creationId xmlns:p14="http://schemas.microsoft.com/office/powerpoint/2010/main" val="170384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Needs Aligning with EMP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10454404" cy="4102027"/>
          </a:xfrm>
        </p:spPr>
        <p:txBody>
          <a:bodyPr/>
          <a:lstStyle/>
          <a:p>
            <a:r>
              <a:rPr lang="en-US" dirty="0"/>
              <a:t>Increase retention, persistence, and completion</a:t>
            </a:r>
          </a:p>
          <a:p>
            <a:pPr lvl="1"/>
            <a:r>
              <a:rPr lang="en-US" dirty="0" smtClean="0"/>
              <a:t>Follow up with the students’ transfer needs </a:t>
            </a:r>
          </a:p>
          <a:p>
            <a:pPr lvl="1"/>
            <a:r>
              <a:rPr lang="en-US" dirty="0" smtClean="0"/>
              <a:t>Contacting students who are not reaching out for counseling</a:t>
            </a:r>
          </a:p>
          <a:p>
            <a:pPr lvl="1"/>
            <a:r>
              <a:rPr lang="en-US" dirty="0" smtClean="0"/>
              <a:t>Provide guidance and advise at each stage of the education path to complete the complicated transfer process</a:t>
            </a:r>
          </a:p>
          <a:p>
            <a:pPr lvl="1"/>
            <a:endParaRPr lang="en-US" dirty="0"/>
          </a:p>
          <a:p>
            <a:r>
              <a:rPr lang="en-US" dirty="0" smtClean="0"/>
              <a:t>To provide support to newly developed programs based on EMP, such as Promise program </a:t>
            </a:r>
          </a:p>
          <a:p>
            <a:r>
              <a:rPr lang="en-US" dirty="0" smtClean="0"/>
              <a:t>To enhance the relations with four-year universities to provide greater opportunities for our students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01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questions image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266" y="385152"/>
            <a:ext cx="9558734" cy="588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31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327</TotalTime>
  <Words>177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Berlin</vt:lpstr>
      <vt:lpstr>Transfer Counselor Tenure Track</vt:lpstr>
      <vt:lpstr>Current Status</vt:lpstr>
      <vt:lpstr>Challenges</vt:lpstr>
      <vt:lpstr>Needs Aligning with EMP</vt:lpstr>
      <vt:lpstr>PowerPoint Presentation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 Counselor Tenure Track</dc:title>
  <dc:creator>Sohrabi, Soraya</dc:creator>
  <cp:lastModifiedBy>Bucton, Barbara</cp:lastModifiedBy>
  <cp:revision>12</cp:revision>
  <dcterms:created xsi:type="dcterms:W3CDTF">2018-10-26T17:10:26Z</dcterms:created>
  <dcterms:modified xsi:type="dcterms:W3CDTF">2018-10-26T23:18:16Z</dcterms:modified>
</cp:coreProperties>
</file>