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65" r:id="rId11"/>
    <p:sldId id="266" r:id="rId12"/>
    <p:sldId id="267" r:id="rId13"/>
    <p:sldId id="268" r:id="rId14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520" cy="367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A31DB-013D-441E-AF7D-3C46AB236ABD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7748"/>
            <a:ext cx="4160520" cy="367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1F8E1-58A7-4D3A-B577-8089C2041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4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F8E1-58A7-4D3A-B577-8089C2041F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PERS going up somewhat differently than originally projected; STRS is in law and less likely to be changed.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F8E1-58A7-4D3A-B577-8089C2041F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45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63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3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9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3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6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0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4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1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8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mccd.sharepoint.com/sites/can/adminservices/SitePages/Home.aspx?RootFolder=%2Fsites%2Fcan%2Fadminservices%2FShared%20Documents%2FFY%202018%2D2019%20Budget%20Information&amp;FolderCTID=0x012000F4B4D292E5561F45828DDD7BCB4118F6&amp;View=%7B5083A1AA%2DF2D1%2D43DB%2D89D7%2D221735458F34%7D" TargetMode="External"/><Relationship Id="rId3" Type="http://schemas.openxmlformats.org/officeDocument/2006/relationships/hyperlink" Target="http://canadacollege.edu/adminservices/budgetoffice.php" TargetMode="External"/><Relationship Id="rId7" Type="http://schemas.openxmlformats.org/officeDocument/2006/relationships/hyperlink" Target="https://smccd.sharepoint.com/sites/can/adminservices/SitePages/Home.aspx" TargetMode="External"/><Relationship Id="rId2" Type="http://schemas.openxmlformats.org/officeDocument/2006/relationships/hyperlink" Target="http://canadacollege.edu/adminservi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nadacollege.edu/adminservices/safety.php" TargetMode="External"/><Relationship Id="rId5" Type="http://schemas.openxmlformats.org/officeDocument/2006/relationships/hyperlink" Target="http://canadacollege.edu/adminservices/facilities.php" TargetMode="External"/><Relationship Id="rId4" Type="http://schemas.openxmlformats.org/officeDocument/2006/relationships/hyperlink" Target="http://canadacollege.edu/adminservices/businessoffice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anadacollege.edu/adminservices/resources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4543" y="3048000"/>
            <a:ext cx="414292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5B676F"/>
                </a:solidFill>
                <a:latin typeface="Franklin Gothic Book"/>
                <a:cs typeface="Franklin Gothic Book"/>
              </a:rPr>
              <a:t>Adopted</a:t>
            </a:r>
            <a:r>
              <a:rPr sz="4800" spc="-45" dirty="0">
                <a:solidFill>
                  <a:srgbClr val="5B676F"/>
                </a:solidFill>
                <a:latin typeface="Franklin Gothic Book"/>
                <a:cs typeface="Franklin Gothic Book"/>
              </a:rPr>
              <a:t> </a:t>
            </a:r>
            <a:r>
              <a:rPr sz="4800" spc="-10" dirty="0">
                <a:solidFill>
                  <a:srgbClr val="5B676F"/>
                </a:solidFill>
                <a:latin typeface="Franklin Gothic Book"/>
                <a:cs typeface="Franklin Gothic Book"/>
              </a:rPr>
              <a:t>Budget</a:t>
            </a:r>
            <a:endParaRPr sz="4800" dirty="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7200" y="3657600"/>
            <a:ext cx="3625977" cy="1844736"/>
          </a:xfrm>
          <a:prstGeom prst="rect">
            <a:avLst/>
          </a:prstGeom>
        </p:spPr>
        <p:txBody>
          <a:bodyPr vert="horz" wrap="square" lIns="0" tIns="27495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2165"/>
              </a:spcBef>
            </a:pPr>
            <a:r>
              <a:rPr sz="3600" dirty="0">
                <a:solidFill>
                  <a:srgbClr val="5B676F"/>
                </a:solidFill>
                <a:latin typeface="Franklin Gothic Book"/>
                <a:cs typeface="Franklin Gothic Book"/>
              </a:rPr>
              <a:t>FY</a:t>
            </a:r>
            <a:r>
              <a:rPr sz="3600" spc="-20" dirty="0">
                <a:solidFill>
                  <a:srgbClr val="5B676F"/>
                </a:solidFill>
                <a:latin typeface="Franklin Gothic Book"/>
                <a:cs typeface="Franklin Gothic Book"/>
              </a:rPr>
              <a:t> </a:t>
            </a:r>
            <a:r>
              <a:rPr sz="3600" spc="-65" dirty="0" smtClean="0">
                <a:solidFill>
                  <a:srgbClr val="5B676F"/>
                </a:solidFill>
                <a:latin typeface="Franklin Gothic Book"/>
                <a:cs typeface="Franklin Gothic Book"/>
              </a:rPr>
              <a:t>201</a:t>
            </a:r>
            <a:r>
              <a:rPr lang="en-US" sz="3600" spc="-65" dirty="0" smtClean="0">
                <a:solidFill>
                  <a:srgbClr val="5B676F"/>
                </a:solidFill>
                <a:latin typeface="Franklin Gothic Book"/>
                <a:cs typeface="Franklin Gothic Book"/>
              </a:rPr>
              <a:t>8</a:t>
            </a:r>
            <a:r>
              <a:rPr sz="3600" spc="-65" dirty="0" smtClean="0">
                <a:solidFill>
                  <a:srgbClr val="5B676F"/>
                </a:solidFill>
                <a:latin typeface="Franklin Gothic Book"/>
                <a:cs typeface="Franklin Gothic Book"/>
              </a:rPr>
              <a:t>/201</a:t>
            </a:r>
            <a:r>
              <a:rPr lang="en-US" sz="3600" spc="-65" dirty="0" smtClean="0">
                <a:solidFill>
                  <a:srgbClr val="5B676F"/>
                </a:solidFill>
                <a:latin typeface="Franklin Gothic Book"/>
                <a:cs typeface="Franklin Gothic Book"/>
              </a:rPr>
              <a:t>9</a:t>
            </a:r>
            <a:endParaRPr sz="3600" dirty="0">
              <a:latin typeface="Franklin Gothic Book"/>
              <a:cs typeface="Franklin Gothic Book"/>
            </a:endParaRPr>
          </a:p>
          <a:p>
            <a:pPr marL="12700" marR="5080" algn="ctr">
              <a:lnSpc>
                <a:spcPct val="124600"/>
              </a:lnSpc>
              <a:spcBef>
                <a:spcPts val="670"/>
              </a:spcBef>
            </a:pPr>
            <a:r>
              <a:rPr sz="2400" spc="-5" dirty="0">
                <a:solidFill>
                  <a:srgbClr val="5B676F"/>
                </a:solidFill>
                <a:latin typeface="Franklin Gothic Medium Cond"/>
                <a:cs typeface="Franklin Gothic Medium Cond"/>
              </a:rPr>
              <a:t>Planning </a:t>
            </a:r>
            <a:r>
              <a:rPr sz="2400" dirty="0">
                <a:solidFill>
                  <a:srgbClr val="5B676F"/>
                </a:solidFill>
                <a:latin typeface="Franklin Gothic Medium Cond"/>
                <a:cs typeface="Franklin Gothic Medium Cond"/>
              </a:rPr>
              <a:t>and </a:t>
            </a:r>
            <a:r>
              <a:rPr sz="2400" spc="-5" dirty="0">
                <a:solidFill>
                  <a:srgbClr val="5B676F"/>
                </a:solidFill>
                <a:latin typeface="Franklin Gothic Medium Cond"/>
                <a:cs typeface="Franklin Gothic Medium Cond"/>
              </a:rPr>
              <a:t>Budgeting</a:t>
            </a:r>
            <a:r>
              <a:rPr sz="2400" spc="-45" dirty="0">
                <a:solidFill>
                  <a:srgbClr val="5B676F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dirty="0">
                <a:solidFill>
                  <a:srgbClr val="5B676F"/>
                </a:solidFill>
                <a:latin typeface="Franklin Gothic Medium Cond"/>
                <a:cs typeface="Franklin Gothic Medium Cond"/>
              </a:rPr>
              <a:t>Council  </a:t>
            </a:r>
            <a:r>
              <a:rPr sz="2400" spc="-30" dirty="0" smtClean="0">
                <a:solidFill>
                  <a:srgbClr val="5B676F"/>
                </a:solidFill>
                <a:latin typeface="Franklin Gothic Medium Cond"/>
                <a:cs typeface="Franklin Gothic Medium Cond"/>
              </a:rPr>
              <a:t>09/</a:t>
            </a:r>
            <a:r>
              <a:rPr lang="en-US" sz="2400" spc="-30" dirty="0" smtClean="0">
                <a:solidFill>
                  <a:srgbClr val="5B676F"/>
                </a:solidFill>
                <a:latin typeface="Franklin Gothic Medium Cond"/>
                <a:cs typeface="Franklin Gothic Medium Cond"/>
              </a:rPr>
              <a:t>19</a:t>
            </a:r>
            <a:r>
              <a:rPr sz="2400" spc="-30" dirty="0" smtClean="0">
                <a:solidFill>
                  <a:srgbClr val="5B676F"/>
                </a:solidFill>
                <a:latin typeface="Franklin Gothic Medium Cond"/>
                <a:cs typeface="Franklin Gothic Medium Cond"/>
              </a:rPr>
              <a:t>/201</a:t>
            </a:r>
            <a:r>
              <a:rPr lang="en-US" sz="2400" spc="-30" dirty="0" smtClean="0">
                <a:solidFill>
                  <a:srgbClr val="5B676F"/>
                </a:solidFill>
                <a:latin typeface="Franklin Gothic Medium Cond"/>
                <a:cs typeface="Franklin Gothic Medium Cond"/>
              </a:rPr>
              <a:t>8</a:t>
            </a:r>
            <a:endParaRPr sz="2400" dirty="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4145" y="527847"/>
            <a:ext cx="1819655" cy="1271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14947" y="594360"/>
            <a:ext cx="1911096" cy="1272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4543" y="152400"/>
            <a:ext cx="3819144" cy="17144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5277" y="5879693"/>
            <a:ext cx="346852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Presented</a:t>
            </a:r>
            <a:r>
              <a:rPr sz="1600" spc="5" dirty="0">
                <a:latin typeface="Franklin Gothic Medium Cond"/>
                <a:cs typeface="Franklin Gothic Medium Cond"/>
              </a:rPr>
              <a:t> </a:t>
            </a:r>
            <a:r>
              <a:rPr sz="1600" spc="-10" dirty="0">
                <a:latin typeface="Franklin Gothic Medium Cond"/>
                <a:cs typeface="Franklin Gothic Medium Cond"/>
              </a:rPr>
              <a:t>by:</a:t>
            </a:r>
            <a:endParaRPr sz="1600" dirty="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spc="-10" dirty="0" smtClean="0">
                <a:latin typeface="Franklin Gothic Medium Cond"/>
                <a:cs typeface="Franklin Gothic Medium Cond"/>
              </a:rPr>
              <a:t>Mary Chries Concha Thia</a:t>
            </a:r>
            <a:endParaRPr sz="1600" dirty="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latin typeface="Franklin Gothic Medium Cond"/>
                <a:cs typeface="Franklin Gothic Medium Cond"/>
              </a:rPr>
              <a:t>Interim </a:t>
            </a:r>
            <a:r>
              <a:rPr sz="1600" spc="-5" dirty="0" smtClean="0">
                <a:latin typeface="Franklin Gothic Medium Cond"/>
                <a:cs typeface="Franklin Gothic Medium Cond"/>
              </a:rPr>
              <a:t>Vice </a:t>
            </a:r>
            <a:r>
              <a:rPr sz="1600" spc="-5" dirty="0">
                <a:latin typeface="Franklin Gothic Medium Cond"/>
                <a:cs typeface="Franklin Gothic Medium Cond"/>
              </a:rPr>
              <a:t>President, Administrative</a:t>
            </a:r>
            <a:r>
              <a:rPr sz="1600" spc="40" dirty="0">
                <a:latin typeface="Franklin Gothic Medium Cond"/>
                <a:cs typeface="Franklin Gothic Medium Cond"/>
              </a:rPr>
              <a:t> </a:t>
            </a:r>
            <a:r>
              <a:rPr sz="1600" dirty="0">
                <a:latin typeface="Franklin Gothic Medium Cond"/>
                <a:cs typeface="Franklin Gothic Medium Cond"/>
              </a:rPr>
              <a:t>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4706"/>
            <a:ext cx="5375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Budget</a:t>
            </a:r>
            <a:r>
              <a:rPr spc="-45" dirty="0"/>
              <a:t> </a:t>
            </a:r>
            <a:r>
              <a:rPr spc="-5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27858"/>
            <a:ext cx="10285095" cy="287899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Franklin Gothic Medium Cond"/>
                <a:cs typeface="Franklin Gothic Medium Cond"/>
              </a:rPr>
              <a:t>Impact of COLAs on this year’s</a:t>
            </a:r>
            <a:r>
              <a:rPr sz="2800" spc="75" dirty="0">
                <a:latin typeface="Franklin Gothic Medium Cond"/>
                <a:cs typeface="Franklin Gothic Medium Cond"/>
              </a:rPr>
              <a:t> </a:t>
            </a:r>
            <a:r>
              <a:rPr sz="2800" spc="-10" dirty="0">
                <a:latin typeface="Franklin Gothic Medium Cond"/>
                <a:cs typeface="Franklin Gothic Medium Cond"/>
              </a:rPr>
              <a:t>budget</a:t>
            </a:r>
            <a:endParaRPr sz="2800" dirty="0">
              <a:latin typeface="Franklin Gothic Medium Cond"/>
              <a:cs typeface="Franklin Gothic Medium Cond"/>
            </a:endParaRPr>
          </a:p>
          <a:p>
            <a:pPr marL="698500" lvl="1" indent="-22860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0" dirty="0">
                <a:latin typeface="Franklin Gothic Medium Cond"/>
                <a:cs typeface="Franklin Gothic Medium Cond"/>
              </a:rPr>
              <a:t>Timing </a:t>
            </a:r>
            <a:r>
              <a:rPr sz="2400" dirty="0">
                <a:latin typeface="Franklin Gothic Medium Cond"/>
                <a:cs typeface="Franklin Gothic Medium Cond"/>
              </a:rPr>
              <a:t>of retroactive COLAs, step increases, </a:t>
            </a:r>
            <a:endParaRPr lang="en-US" sz="2400" dirty="0" smtClean="0">
              <a:latin typeface="Franklin Gothic Medium Cond"/>
              <a:cs typeface="Franklin Gothic Medium Cond"/>
            </a:endParaRPr>
          </a:p>
          <a:p>
            <a:pPr marL="698500" lvl="1" indent="-22860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 smtClean="0">
                <a:latin typeface="Franklin Gothic Medium Cond"/>
                <a:cs typeface="Franklin Gothic Medium Cond"/>
              </a:rPr>
              <a:t>College </a:t>
            </a:r>
            <a:r>
              <a:rPr sz="2400" spc="-5" dirty="0">
                <a:latin typeface="Franklin Gothic Medium Cond"/>
                <a:cs typeface="Franklin Gothic Medium Cond"/>
              </a:rPr>
              <a:t>will </a:t>
            </a:r>
            <a:r>
              <a:rPr sz="2400" dirty="0">
                <a:latin typeface="Franklin Gothic Medium Cond"/>
                <a:cs typeface="Franklin Gothic Medium Cond"/>
              </a:rPr>
              <a:t>have </a:t>
            </a:r>
            <a:r>
              <a:rPr sz="2400" spc="-5" dirty="0">
                <a:latin typeface="Franklin Gothic Medium Cond"/>
                <a:cs typeface="Franklin Gothic Medium Cond"/>
              </a:rPr>
              <a:t>to cover the adjustment </a:t>
            </a:r>
            <a:r>
              <a:rPr sz="2400" dirty="0">
                <a:latin typeface="Franklin Gothic Medium Cond"/>
                <a:cs typeface="Franklin Gothic Medium Cond"/>
              </a:rPr>
              <a:t>for all </a:t>
            </a:r>
            <a:r>
              <a:rPr sz="2400" spc="-5" dirty="0">
                <a:latin typeface="Franklin Gothic Medium Cond"/>
                <a:cs typeface="Franklin Gothic Medium Cond"/>
              </a:rPr>
              <a:t>hourly </a:t>
            </a:r>
            <a:r>
              <a:rPr sz="2400" spc="-10" dirty="0">
                <a:latin typeface="Franklin Gothic Medium Cond"/>
                <a:cs typeface="Franklin Gothic Medium Cond"/>
              </a:rPr>
              <a:t>employees, special </a:t>
            </a:r>
            <a:r>
              <a:rPr sz="2400" dirty="0">
                <a:latin typeface="Franklin Gothic Medium Cond"/>
                <a:cs typeface="Franklin Gothic Medium Cond"/>
              </a:rPr>
              <a:t>projects,  and </a:t>
            </a:r>
            <a:r>
              <a:rPr sz="2400" spc="-10" dirty="0">
                <a:latin typeface="Franklin Gothic Medium Cond"/>
                <a:cs typeface="Franklin Gothic Medium Cond"/>
              </a:rPr>
              <a:t>employees </a:t>
            </a:r>
            <a:r>
              <a:rPr sz="2400" spc="-5" dirty="0">
                <a:latin typeface="Franklin Gothic Medium Cond"/>
                <a:cs typeface="Franklin Gothic Medium Cond"/>
              </a:rPr>
              <a:t>funded </a:t>
            </a:r>
            <a:r>
              <a:rPr sz="2400" spc="-15" dirty="0">
                <a:latin typeface="Franklin Gothic Medium Cond"/>
                <a:cs typeface="Franklin Gothic Medium Cond"/>
              </a:rPr>
              <a:t>by </a:t>
            </a:r>
            <a:r>
              <a:rPr sz="2400" dirty="0">
                <a:latin typeface="Franklin Gothic Medium Cond"/>
                <a:cs typeface="Franklin Gothic Medium Cond"/>
              </a:rPr>
              <a:t>federal </a:t>
            </a:r>
            <a:r>
              <a:rPr sz="2400" spc="0" dirty="0">
                <a:latin typeface="Franklin Gothic Medium Cond"/>
                <a:cs typeface="Franklin Gothic Medium Cond"/>
              </a:rPr>
              <a:t>grants </a:t>
            </a:r>
            <a:r>
              <a:rPr sz="2400" dirty="0">
                <a:latin typeface="Franklin Gothic Medium Cond"/>
                <a:cs typeface="Franklin Gothic Medium Cond"/>
              </a:rPr>
              <a:t>(federal </a:t>
            </a:r>
            <a:r>
              <a:rPr sz="2400" spc="0" dirty="0">
                <a:latin typeface="Franklin Gothic Medium Cond"/>
                <a:cs typeface="Franklin Gothic Medium Cond"/>
              </a:rPr>
              <a:t>fiscal </a:t>
            </a:r>
            <a:r>
              <a:rPr sz="2400" dirty="0">
                <a:latin typeface="Franklin Gothic Medium Cond"/>
                <a:cs typeface="Franklin Gothic Medium Cond"/>
              </a:rPr>
              <a:t>year ends </a:t>
            </a:r>
            <a:r>
              <a:rPr lang="en-US" sz="2400" dirty="0" smtClean="0">
                <a:latin typeface="Franklin Gothic Medium Cond"/>
                <a:cs typeface="Franklin Gothic Medium Cond"/>
              </a:rPr>
              <a:t>September</a:t>
            </a:r>
            <a:r>
              <a:rPr sz="2400" dirty="0" smtClean="0">
                <a:latin typeface="Franklin Gothic Medium Cond"/>
                <a:cs typeface="Franklin Gothic Medium Cond"/>
              </a:rPr>
              <a:t> 3</a:t>
            </a:r>
            <a:r>
              <a:rPr lang="en-US" sz="2400" dirty="0" smtClean="0">
                <a:latin typeface="Franklin Gothic Medium Cond"/>
                <a:cs typeface="Franklin Gothic Medium Cond"/>
              </a:rPr>
              <a:t>0</a:t>
            </a:r>
            <a:r>
              <a:rPr lang="en-US" sz="2400" baseline="30000" dirty="0" smtClean="0">
                <a:latin typeface="Franklin Gothic Medium Cond"/>
                <a:cs typeface="Franklin Gothic Medium Cond"/>
              </a:rPr>
              <a:t>th</a:t>
            </a:r>
            <a:r>
              <a:rPr sz="2400" dirty="0" smtClean="0">
                <a:latin typeface="Franklin Gothic Medium Cond"/>
                <a:cs typeface="Franklin Gothic Medium Cond"/>
              </a:rPr>
              <a:t>)</a:t>
            </a:r>
            <a:endParaRPr sz="2400" dirty="0">
              <a:latin typeface="Franklin Gothic Medium Cond"/>
              <a:cs typeface="Franklin Gothic Medium Cond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15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Franklin Gothic Medium Cond"/>
                <a:cs typeface="Franklin Gothic Medium Cond"/>
              </a:rPr>
              <a:t>Declining </a:t>
            </a:r>
            <a:r>
              <a:rPr sz="2800" dirty="0">
                <a:latin typeface="Franklin Gothic Medium Cond"/>
                <a:cs typeface="Franklin Gothic Medium Cond"/>
              </a:rPr>
              <a:t>enrollment </a:t>
            </a:r>
            <a:r>
              <a:rPr sz="2800" spc="-5" dirty="0">
                <a:latin typeface="Franklin Gothic Medium Cond"/>
                <a:cs typeface="Franklin Gothic Medium Cond"/>
              </a:rPr>
              <a:t>impacts </a:t>
            </a:r>
            <a:r>
              <a:rPr sz="2800" dirty="0">
                <a:latin typeface="Franklin Gothic Medium Cond"/>
                <a:cs typeface="Franklin Gothic Medium Cond"/>
              </a:rPr>
              <a:t>Prop </a:t>
            </a:r>
            <a:r>
              <a:rPr sz="2800" spc="-5" dirty="0">
                <a:latin typeface="Franklin Gothic Medium Cond"/>
                <a:cs typeface="Franklin Gothic Medium Cond"/>
              </a:rPr>
              <a:t>30 and </a:t>
            </a:r>
            <a:r>
              <a:rPr sz="2800" spc="10" dirty="0">
                <a:latin typeface="Franklin Gothic Medium Cond"/>
                <a:cs typeface="Franklin Gothic Medium Cond"/>
              </a:rPr>
              <a:t>certain </a:t>
            </a:r>
            <a:r>
              <a:rPr sz="2800" spc="-5" dirty="0">
                <a:latin typeface="Franklin Gothic Medium Cond"/>
                <a:cs typeface="Franklin Gothic Medium Cond"/>
              </a:rPr>
              <a:t>categorical </a:t>
            </a:r>
            <a:r>
              <a:rPr sz="2800" spc="0" dirty="0">
                <a:latin typeface="Franklin Gothic Medium Cond"/>
                <a:cs typeface="Franklin Gothic Medium Cond"/>
              </a:rPr>
              <a:t>programs </a:t>
            </a:r>
            <a:r>
              <a:rPr sz="2800" spc="-5" dirty="0">
                <a:latin typeface="Franklin Gothic Medium Cond"/>
                <a:cs typeface="Franklin Gothic Medium Cond"/>
              </a:rPr>
              <a:t>(e.g.,  SSSP)</a:t>
            </a:r>
            <a:endParaRPr sz="2800" dirty="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4706"/>
            <a:ext cx="37553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Moving</a:t>
            </a:r>
            <a:r>
              <a:rPr spc="-60" dirty="0"/>
              <a:t> </a:t>
            </a:r>
            <a:r>
              <a:rPr spc="-20" dirty="0"/>
              <a:t>Forward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5381"/>
            <a:ext cx="9011285" cy="14843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 smtClean="0">
                <a:latin typeface="Franklin Gothic Medium Cond"/>
                <a:cs typeface="Franklin Gothic Medium Cond"/>
              </a:rPr>
              <a:t>Regular </a:t>
            </a:r>
            <a:r>
              <a:rPr sz="2800" spc="-5" dirty="0">
                <a:latin typeface="Franklin Gothic Medium Cond"/>
                <a:cs typeface="Franklin Gothic Medium Cond"/>
              </a:rPr>
              <a:t>budget updates to </a:t>
            </a:r>
            <a:r>
              <a:rPr sz="2800" spc="-10" dirty="0">
                <a:latin typeface="Franklin Gothic Medium Cond"/>
                <a:cs typeface="Franklin Gothic Medium Cond"/>
              </a:rPr>
              <a:t>PBC </a:t>
            </a:r>
            <a:r>
              <a:rPr sz="2800" dirty="0">
                <a:latin typeface="Franklin Gothic Medium Cond"/>
                <a:cs typeface="Franklin Gothic Medium Cond"/>
              </a:rPr>
              <a:t>throughout </a:t>
            </a:r>
            <a:r>
              <a:rPr sz="2800" spc="-5" dirty="0">
                <a:latin typeface="Franklin Gothic Medium Cond"/>
                <a:cs typeface="Franklin Gothic Medium Cond"/>
              </a:rPr>
              <a:t>the </a:t>
            </a:r>
            <a:r>
              <a:rPr sz="2800" spc="0" dirty="0">
                <a:latin typeface="Franklin Gothic Medium Cond"/>
                <a:cs typeface="Franklin Gothic Medium Cond"/>
              </a:rPr>
              <a:t>fiscal</a:t>
            </a:r>
            <a:r>
              <a:rPr sz="2800" spc="180" dirty="0">
                <a:latin typeface="Franklin Gothic Medium Cond"/>
                <a:cs typeface="Franklin Gothic Medium Cond"/>
              </a:rPr>
              <a:t> </a:t>
            </a:r>
            <a:r>
              <a:rPr sz="2800" spc="-10" dirty="0" smtClean="0">
                <a:latin typeface="Franklin Gothic Medium Cond"/>
                <a:cs typeface="Franklin Gothic Medium Cond"/>
              </a:rPr>
              <a:t>year</a:t>
            </a:r>
            <a:endParaRPr lang="en-US" sz="2800" spc="-10" dirty="0" smtClean="0">
              <a:latin typeface="Franklin Gothic Medium Cond"/>
              <a:cs typeface="Franklin Gothic Medium Cond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10" dirty="0" smtClean="0">
                <a:latin typeface="Franklin Gothic Medium Cond"/>
                <a:cs typeface="Franklin Gothic Medium Cond"/>
              </a:rPr>
              <a:t>Long Range Budget Projections</a:t>
            </a:r>
            <a:endParaRPr sz="2800" dirty="0">
              <a:latin typeface="Franklin Gothic Medium Cond"/>
              <a:cs typeface="Franklin Gothic Medium Cond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 smtClean="0">
                <a:latin typeface="Franklin Gothic Medium Cond"/>
                <a:cs typeface="Franklin Gothic Medium Cond"/>
              </a:rPr>
              <a:t>201</a:t>
            </a:r>
            <a:r>
              <a:rPr lang="en-US" sz="2800" spc="-40" dirty="0" smtClean="0">
                <a:latin typeface="Franklin Gothic Medium Cond"/>
                <a:cs typeface="Franklin Gothic Medium Cond"/>
              </a:rPr>
              <a:t>9</a:t>
            </a:r>
            <a:r>
              <a:rPr sz="2800" spc="-40" dirty="0" smtClean="0">
                <a:latin typeface="Franklin Gothic Medium Cond"/>
                <a:cs typeface="Franklin Gothic Medium Cond"/>
              </a:rPr>
              <a:t>/20</a:t>
            </a:r>
            <a:r>
              <a:rPr lang="en-US" sz="2800" spc="-40" dirty="0" smtClean="0">
                <a:latin typeface="Franklin Gothic Medium Cond"/>
                <a:cs typeface="Franklin Gothic Medium Cond"/>
              </a:rPr>
              <a:t>20</a:t>
            </a:r>
            <a:r>
              <a:rPr sz="2800" spc="-40" dirty="0" smtClean="0">
                <a:latin typeface="Franklin Gothic Medium Cond"/>
                <a:cs typeface="Franklin Gothic Medium Cond"/>
              </a:rPr>
              <a:t> </a:t>
            </a:r>
            <a:r>
              <a:rPr sz="2800" spc="-10" dirty="0">
                <a:latin typeface="Franklin Gothic Medium Cond"/>
                <a:cs typeface="Franklin Gothic Medium Cond"/>
              </a:rPr>
              <a:t>budget planning </a:t>
            </a:r>
            <a:r>
              <a:rPr sz="2800" spc="15" dirty="0">
                <a:latin typeface="Franklin Gothic Medium Cond"/>
                <a:cs typeface="Franklin Gothic Medium Cond"/>
              </a:rPr>
              <a:t>starts </a:t>
            </a:r>
            <a:r>
              <a:rPr sz="2800" spc="-5" dirty="0">
                <a:latin typeface="Franklin Gothic Medium Cond"/>
                <a:cs typeface="Franklin Gothic Medium Cond"/>
              </a:rPr>
              <a:t>in late </a:t>
            </a:r>
            <a:r>
              <a:rPr sz="2800" dirty="0">
                <a:latin typeface="Franklin Gothic Medium Cond"/>
                <a:cs typeface="Franklin Gothic Medium Cond"/>
              </a:rPr>
              <a:t>fall/early</a:t>
            </a:r>
            <a:r>
              <a:rPr sz="2800" spc="185" dirty="0">
                <a:latin typeface="Franklin Gothic Medium Cond"/>
                <a:cs typeface="Franklin Gothic Medium Cond"/>
              </a:rPr>
              <a:t> </a:t>
            </a:r>
            <a:r>
              <a:rPr sz="2800" spc="-10" dirty="0">
                <a:latin typeface="Franklin Gothic Medium Cond"/>
                <a:cs typeface="Franklin Gothic Medium Cond"/>
              </a:rPr>
              <a:t>spring</a:t>
            </a:r>
            <a:endParaRPr sz="2800" dirty="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14122"/>
            <a:ext cx="74847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Interested </a:t>
            </a:r>
            <a:r>
              <a:rPr spc="-5" dirty="0"/>
              <a:t>in More</a:t>
            </a:r>
            <a:r>
              <a:rPr spc="-25" dirty="0"/>
              <a:t> </a:t>
            </a:r>
            <a:r>
              <a:rPr spc="-10" dirty="0"/>
              <a:t>Information?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7219" y="1127406"/>
            <a:ext cx="7896859" cy="376385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Franklin Gothic Medium Cond"/>
                <a:cs typeface="Franklin Gothic Medium Cond"/>
              </a:rPr>
              <a:t>Visit </a:t>
            </a:r>
            <a:r>
              <a:rPr sz="2800" spc="-10" dirty="0">
                <a:latin typeface="Franklin Gothic Medium Cond"/>
                <a:cs typeface="Franklin Gothic Medium Cond"/>
              </a:rPr>
              <a:t>the </a:t>
            </a:r>
            <a:r>
              <a:rPr sz="2800" spc="-5" dirty="0">
                <a:latin typeface="Franklin Gothic Medium Cond"/>
                <a:cs typeface="Franklin Gothic Medium Cond"/>
              </a:rPr>
              <a:t>Administrative </a:t>
            </a:r>
            <a:r>
              <a:rPr sz="2800" spc="5" dirty="0">
                <a:latin typeface="Franklin Gothic Medium Cond"/>
                <a:cs typeface="Franklin Gothic Medium Cond"/>
              </a:rPr>
              <a:t>Services</a:t>
            </a:r>
            <a:r>
              <a:rPr sz="2800" spc="5" dirty="0">
                <a:solidFill>
                  <a:srgbClr val="0462C1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2"/>
              </a:rPr>
              <a:t>webpage</a:t>
            </a:r>
            <a:r>
              <a:rPr sz="2800" spc="-10" dirty="0">
                <a:solidFill>
                  <a:srgbClr val="0462C1"/>
                </a:solidFill>
                <a:latin typeface="Franklin Gothic Medium Cond"/>
                <a:cs typeface="Franklin Gothic Medium Cond"/>
                <a:hlinkClick r:id="rId2"/>
              </a:rPr>
              <a:t> </a:t>
            </a:r>
            <a:r>
              <a:rPr sz="2800" dirty="0">
                <a:latin typeface="Franklin Gothic Medium Cond"/>
                <a:cs typeface="Franklin Gothic Medium Cond"/>
              </a:rPr>
              <a:t>for info</a:t>
            </a:r>
            <a:r>
              <a:rPr sz="2800" spc="175" dirty="0"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latin typeface="Franklin Gothic Medium Cond"/>
                <a:cs typeface="Franklin Gothic Medium Cond"/>
              </a:rPr>
              <a:t>about:</a:t>
            </a:r>
            <a:endParaRPr sz="2800" dirty="0">
              <a:latin typeface="Franklin Gothic Medium Cond"/>
              <a:cs typeface="Franklin Gothic Medium Cond"/>
            </a:endParaRPr>
          </a:p>
          <a:p>
            <a:pPr marL="698500" lvl="1" indent="-228600">
              <a:lnSpc>
                <a:spcPct val="100000"/>
              </a:lnSpc>
              <a:spcBef>
                <a:spcPts val="235"/>
              </a:spcBef>
              <a:buClr>
                <a:srgbClr val="000000"/>
              </a:buClr>
              <a:buFont typeface="Arial"/>
              <a:buChar char="•"/>
              <a:tabLst>
                <a:tab pos="699135" algn="l"/>
              </a:tabLst>
            </a:pP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3"/>
              </a:rPr>
              <a:t>Budget </a:t>
            </a:r>
            <a:r>
              <a:rPr sz="24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3"/>
              </a:rPr>
              <a:t>Office</a:t>
            </a:r>
            <a:r>
              <a:rPr sz="2400" spc="10" dirty="0">
                <a:solidFill>
                  <a:srgbClr val="0462C1"/>
                </a:solidFill>
                <a:latin typeface="Franklin Gothic Medium Cond"/>
                <a:cs typeface="Franklin Gothic Medium Cond"/>
                <a:hlinkClick r:id="rId3"/>
              </a:rPr>
              <a:t> </a:t>
            </a:r>
            <a:r>
              <a:rPr sz="2400" dirty="0">
                <a:latin typeface="Franklin Gothic Medium Cond"/>
                <a:cs typeface="Franklin Gothic Medium Cond"/>
              </a:rPr>
              <a:t>(resources,</a:t>
            </a:r>
            <a:r>
              <a:rPr sz="2400" spc="-55" dirty="0">
                <a:latin typeface="Franklin Gothic Medium Cond"/>
                <a:cs typeface="Franklin Gothic Medium Cond"/>
              </a:rPr>
              <a:t> </a:t>
            </a:r>
            <a:r>
              <a:rPr sz="2400" dirty="0">
                <a:latin typeface="Franklin Gothic Medium Cond"/>
                <a:cs typeface="Franklin Gothic Medium Cond"/>
              </a:rPr>
              <a:t>trainings)</a:t>
            </a: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Font typeface="Arial"/>
              <a:buChar char="•"/>
              <a:tabLst>
                <a:tab pos="699135" algn="l"/>
              </a:tabLst>
            </a:pPr>
            <a:r>
              <a:rPr sz="2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4"/>
              </a:rPr>
              <a:t>Business </a:t>
            </a:r>
            <a:r>
              <a:rPr sz="24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4"/>
              </a:rPr>
              <a:t>Office</a:t>
            </a:r>
            <a:r>
              <a:rPr sz="2400" spc="10" dirty="0">
                <a:solidFill>
                  <a:srgbClr val="0462C1"/>
                </a:solidFill>
                <a:latin typeface="Franklin Gothic Medium Cond"/>
                <a:cs typeface="Franklin Gothic Medium Cond"/>
                <a:hlinkClick r:id="rId4"/>
              </a:rPr>
              <a:t> </a:t>
            </a:r>
            <a:r>
              <a:rPr sz="2400" dirty="0">
                <a:latin typeface="Franklin Gothic Medium Cond"/>
                <a:cs typeface="Franklin Gothic Medium Cond"/>
              </a:rPr>
              <a:t>(cashiers</a:t>
            </a:r>
            <a:r>
              <a:rPr sz="2400" dirty="0" smtClean="0">
                <a:latin typeface="Franklin Gothic Medium Cond"/>
                <a:cs typeface="Franklin Gothic Medium Cond"/>
              </a:rPr>
              <a:t>,</a:t>
            </a:r>
            <a:r>
              <a:rPr lang="en-US" sz="2400" dirty="0" smtClean="0">
                <a:latin typeface="Franklin Gothic Medium Cond"/>
                <a:cs typeface="Franklin Gothic Medium Cond"/>
              </a:rPr>
              <a:t> mail room,</a:t>
            </a:r>
            <a:r>
              <a:rPr sz="2400" dirty="0" smtClean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facility use)</a:t>
            </a:r>
            <a:endParaRPr sz="2400" dirty="0">
              <a:latin typeface="Franklin Gothic Medium Cond"/>
              <a:cs typeface="Franklin Gothic Medium Cond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Clr>
                <a:srgbClr val="000000"/>
              </a:buClr>
              <a:buFont typeface="Arial"/>
              <a:buChar char="•"/>
              <a:tabLst>
                <a:tab pos="699135" algn="l"/>
              </a:tabLst>
            </a:pPr>
            <a:r>
              <a:rPr sz="2400" u="heavy" spc="-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5"/>
              </a:rPr>
              <a:t>Facilities</a:t>
            </a:r>
            <a:endParaRPr sz="2400" dirty="0">
              <a:latin typeface="Franklin Gothic Medium Cond"/>
              <a:cs typeface="Franklin Gothic Medium Cond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Font typeface="Arial"/>
              <a:buChar char="•"/>
              <a:tabLst>
                <a:tab pos="699135" algn="l"/>
              </a:tabLst>
            </a:pPr>
            <a:r>
              <a:rPr sz="2400" u="heavy" spc="-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6"/>
              </a:rPr>
              <a:t>Safety</a:t>
            </a:r>
            <a:endParaRPr sz="2400" dirty="0">
              <a:latin typeface="Franklin Gothic Medium Cond"/>
              <a:cs typeface="Franklin Gothic Medium Cond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Franklin Gothic Medium Cond"/>
                <a:cs typeface="Franklin Gothic Medium Cond"/>
              </a:rPr>
              <a:t>Visit </a:t>
            </a:r>
            <a:r>
              <a:rPr sz="2800" spc="-10" dirty="0">
                <a:latin typeface="Franklin Gothic Medium Cond"/>
                <a:cs typeface="Franklin Gothic Medium Cond"/>
              </a:rPr>
              <a:t>the </a:t>
            </a:r>
            <a:r>
              <a:rPr sz="2800" spc="-5" dirty="0">
                <a:latin typeface="Franklin Gothic Medium Cond"/>
                <a:cs typeface="Franklin Gothic Medium Cond"/>
              </a:rPr>
              <a:t>Admin </a:t>
            </a:r>
            <a:r>
              <a:rPr sz="2800" spc="5" dirty="0">
                <a:latin typeface="Franklin Gothic Medium Cond"/>
                <a:cs typeface="Franklin Gothic Medium Cond"/>
              </a:rPr>
              <a:t>Services</a:t>
            </a:r>
            <a:r>
              <a:rPr sz="2800" spc="5" dirty="0">
                <a:solidFill>
                  <a:srgbClr val="0462C1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7"/>
              </a:rPr>
              <a:t>SharePoint</a:t>
            </a:r>
            <a:r>
              <a:rPr sz="2800" spc="-10" dirty="0">
                <a:solidFill>
                  <a:srgbClr val="0462C1"/>
                </a:solidFill>
                <a:latin typeface="Franklin Gothic Medium Cond"/>
                <a:cs typeface="Franklin Gothic Medium Cond"/>
                <a:hlinkClick r:id="rId7"/>
              </a:rPr>
              <a:t> </a:t>
            </a:r>
            <a:r>
              <a:rPr sz="2800" spc="-5" dirty="0">
                <a:latin typeface="Franklin Gothic Medium Cond"/>
                <a:cs typeface="Franklin Gothic Medium Cond"/>
              </a:rPr>
              <a:t>site </a:t>
            </a:r>
            <a:r>
              <a:rPr sz="2800" dirty="0">
                <a:latin typeface="Franklin Gothic Medium Cond"/>
                <a:cs typeface="Franklin Gothic Medium Cond"/>
              </a:rPr>
              <a:t>for </a:t>
            </a:r>
            <a:r>
              <a:rPr sz="2800" spc="-5" dirty="0">
                <a:latin typeface="Franklin Gothic Medium Cond"/>
                <a:cs typeface="Franklin Gothic Medium Cond"/>
              </a:rPr>
              <a:t>even more</a:t>
            </a:r>
            <a:r>
              <a:rPr sz="2800" spc="225" dirty="0">
                <a:latin typeface="Franklin Gothic Medium Cond"/>
                <a:cs typeface="Franklin Gothic Medium Cond"/>
              </a:rPr>
              <a:t> </a:t>
            </a:r>
            <a:r>
              <a:rPr sz="2800" dirty="0">
                <a:latin typeface="Franklin Gothic Medium Cond"/>
                <a:cs typeface="Franklin Gothic Medium Cond"/>
              </a:rPr>
              <a:t>info</a:t>
            </a:r>
            <a:r>
              <a:rPr sz="2800" dirty="0" smtClean="0">
                <a:latin typeface="Franklin Gothic Medium Cond"/>
                <a:cs typeface="Franklin Gothic Medium Cond"/>
              </a:rPr>
              <a:t>:</a:t>
            </a:r>
            <a:endParaRPr lang="en-US" sz="2800" dirty="0" smtClean="0">
              <a:latin typeface="Franklin Gothic Medium Cond"/>
              <a:cs typeface="Franklin Gothic Medium Cond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Clr>
                <a:srgbClr val="000000"/>
              </a:buClr>
              <a:buFont typeface="Arial"/>
              <a:buChar char="•"/>
              <a:tabLst>
                <a:tab pos="699135" algn="l"/>
              </a:tabLst>
            </a:pPr>
            <a:r>
              <a:rPr sz="2400" u="heavy" spc="-4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1</a:t>
            </a:r>
            <a:r>
              <a:rPr lang="en-US" sz="2400" u="heavy" spc="-4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8</a:t>
            </a:r>
            <a:r>
              <a:rPr sz="2400" u="heavy" spc="-4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-1</a:t>
            </a:r>
            <a:r>
              <a:rPr lang="en-US" sz="2400" u="heavy" spc="-4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9</a:t>
            </a:r>
            <a:r>
              <a:rPr sz="2400" u="heavy" spc="-4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Tentative</a:t>
            </a:r>
            <a:r>
              <a:rPr sz="2400" u="heavy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 </a:t>
            </a:r>
            <a:r>
              <a:rPr sz="24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Budget</a:t>
            </a:r>
            <a:endParaRPr sz="2400" dirty="0">
              <a:latin typeface="Franklin Gothic Medium Cond"/>
              <a:cs typeface="Franklin Gothic Medium Cond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Clr>
                <a:srgbClr val="000000"/>
              </a:buClr>
              <a:buFont typeface="Arial"/>
              <a:buChar char="•"/>
              <a:tabLst>
                <a:tab pos="699135" algn="l"/>
              </a:tabLst>
            </a:pPr>
            <a:r>
              <a:rPr sz="2400" u="heavy" spc="-4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1</a:t>
            </a:r>
            <a:r>
              <a:rPr lang="en-US" sz="2400" u="heavy" spc="-4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8</a:t>
            </a:r>
            <a:r>
              <a:rPr sz="2400" u="heavy" spc="-4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-1</a:t>
            </a:r>
            <a:r>
              <a:rPr lang="en-US" sz="2400" u="heavy" spc="-4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9</a:t>
            </a:r>
            <a:r>
              <a:rPr sz="2400" u="heavy" spc="-45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 </a:t>
            </a:r>
            <a:r>
              <a:rPr sz="24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Adopted</a:t>
            </a:r>
            <a:r>
              <a:rPr sz="2400" u="heavy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 </a:t>
            </a:r>
            <a:r>
              <a:rPr sz="2400" u="heavy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Budge</a:t>
            </a:r>
            <a:r>
              <a:rPr lang="en-US" sz="2400" u="heavy" dirty="0" smtClean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8"/>
              </a:rPr>
              <a:t>t</a:t>
            </a:r>
            <a:endParaRPr lang="en-US" sz="2400" u="heavy" dirty="0" smtClean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Franklin Gothic Medium Cond"/>
              <a:cs typeface="Franklin Gothic Medium Cond"/>
            </a:endParaRPr>
          </a:p>
          <a:p>
            <a:pPr marL="469900" lvl="1">
              <a:lnSpc>
                <a:spcPct val="100000"/>
              </a:lnSpc>
              <a:spcBef>
                <a:spcPts val="219"/>
              </a:spcBef>
              <a:buClr>
                <a:srgbClr val="000000"/>
              </a:buClr>
              <a:tabLst>
                <a:tab pos="699135" algn="l"/>
              </a:tabLst>
            </a:pPr>
            <a:endParaRPr lang="en-US" sz="2400" u="heavy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057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4706"/>
            <a:ext cx="2144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spc="-70" dirty="0"/>
              <a:t>v</a:t>
            </a:r>
            <a:r>
              <a:rPr dirty="0"/>
              <a:t>e</a:t>
            </a:r>
            <a:r>
              <a:rPr spc="100" dirty="0"/>
              <a:t>r</a:t>
            </a:r>
            <a:r>
              <a:rPr spc="-5" dirty="0"/>
              <a:t>vi</a:t>
            </a:r>
            <a:r>
              <a:rPr spc="-75" dirty="0"/>
              <a:t>e</a:t>
            </a:r>
            <a:r>
              <a:rPr dirty="0"/>
              <a:t>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9034"/>
            <a:ext cx="5349240" cy="2092239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Franklin Gothic Medium Cond"/>
                <a:cs typeface="Franklin Gothic Medium Cond"/>
              </a:rPr>
              <a:t>Budget Process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 smtClean="0">
                <a:latin typeface="Franklin Gothic Medium Cond"/>
                <a:cs typeface="Franklin Gothic Medium Cond"/>
              </a:rPr>
              <a:t>Budget Assumptions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 smtClean="0">
                <a:latin typeface="Franklin Gothic Medium Cond"/>
                <a:cs typeface="Franklin Gothic Medium Cond"/>
              </a:rPr>
              <a:t>Budget </a:t>
            </a:r>
            <a:r>
              <a:rPr sz="2800" spc="-5" dirty="0">
                <a:latin typeface="Franklin Gothic Medium Cond"/>
                <a:cs typeface="Franklin Gothic Medium Cond"/>
              </a:rPr>
              <a:t>goals/priorities </a:t>
            </a:r>
            <a:r>
              <a:rPr sz="2800" dirty="0">
                <a:latin typeface="Franklin Gothic Medium Cond"/>
                <a:cs typeface="Franklin Gothic Medium Cond"/>
              </a:rPr>
              <a:t>for</a:t>
            </a:r>
            <a:r>
              <a:rPr sz="2800" spc="100" dirty="0">
                <a:latin typeface="Franklin Gothic Medium Cond"/>
                <a:cs typeface="Franklin Gothic Medium Cond"/>
              </a:rPr>
              <a:t> </a:t>
            </a:r>
            <a:r>
              <a:rPr sz="2800" spc="-55" dirty="0" smtClean="0">
                <a:latin typeface="Franklin Gothic Medium Cond"/>
                <a:cs typeface="Franklin Gothic Medium Cond"/>
              </a:rPr>
              <a:t>201</a:t>
            </a:r>
            <a:r>
              <a:rPr lang="en-US" sz="2800" spc="-55" dirty="0" smtClean="0">
                <a:latin typeface="Franklin Gothic Medium Cond"/>
                <a:cs typeface="Franklin Gothic Medium Cond"/>
              </a:rPr>
              <a:t>8</a:t>
            </a:r>
            <a:r>
              <a:rPr sz="2800" spc="-55" dirty="0" smtClean="0">
                <a:latin typeface="Franklin Gothic Medium Cond"/>
                <a:cs typeface="Franklin Gothic Medium Cond"/>
              </a:rPr>
              <a:t>/201</a:t>
            </a:r>
            <a:r>
              <a:rPr lang="en-US" sz="2800" spc="-55" dirty="0" smtClean="0">
                <a:latin typeface="Franklin Gothic Medium Cond"/>
                <a:cs typeface="Franklin Gothic Medium Cond"/>
              </a:rPr>
              <a:t>9</a:t>
            </a:r>
            <a:endParaRPr sz="2800" dirty="0">
              <a:latin typeface="Franklin Gothic Medium Cond"/>
              <a:cs typeface="Franklin Gothic Medium Cond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5" dirty="0" smtClean="0">
                <a:latin typeface="Franklin Gothic Medium Cond"/>
                <a:cs typeface="Franklin Gothic Medium Cond"/>
              </a:rPr>
              <a:t>201</a:t>
            </a:r>
            <a:r>
              <a:rPr lang="en-US" sz="2800" spc="-55" dirty="0" smtClean="0">
                <a:latin typeface="Franklin Gothic Medium Cond"/>
                <a:cs typeface="Franklin Gothic Medium Cond"/>
              </a:rPr>
              <a:t>8</a:t>
            </a:r>
            <a:r>
              <a:rPr sz="2800" spc="-55" dirty="0" smtClean="0">
                <a:latin typeface="Franklin Gothic Medium Cond"/>
                <a:cs typeface="Franklin Gothic Medium Cond"/>
              </a:rPr>
              <a:t>/201</a:t>
            </a:r>
            <a:r>
              <a:rPr lang="en-US" sz="2800" spc="-55" dirty="0" smtClean="0">
                <a:latin typeface="Franklin Gothic Medium Cond"/>
                <a:cs typeface="Franklin Gothic Medium Cond"/>
              </a:rPr>
              <a:t>9</a:t>
            </a:r>
            <a:r>
              <a:rPr sz="2800" spc="-5" dirty="0" smtClean="0"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latin typeface="Franklin Gothic Medium Cond"/>
                <a:cs typeface="Franklin Gothic Medium Cond"/>
              </a:rPr>
              <a:t>budget</a:t>
            </a:r>
            <a:endParaRPr sz="2800" dirty="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4706"/>
            <a:ext cx="87833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0235" algn="l"/>
              </a:tabLst>
            </a:pPr>
            <a:r>
              <a:rPr spc="-5" dirty="0"/>
              <a:t>College	Budgeting </a:t>
            </a:r>
            <a:r>
              <a:rPr spc="-10" dirty="0"/>
              <a:t>Process, </a:t>
            </a:r>
            <a:r>
              <a:rPr dirty="0"/>
              <a:t>FY</a:t>
            </a:r>
            <a:r>
              <a:rPr spc="-45" dirty="0"/>
              <a:t> </a:t>
            </a:r>
            <a:r>
              <a:rPr spc="-65" dirty="0" smtClean="0"/>
              <a:t>1</a:t>
            </a:r>
            <a:r>
              <a:rPr lang="en-US" spc="-65" dirty="0" smtClean="0"/>
              <a:t>8</a:t>
            </a:r>
            <a:r>
              <a:rPr spc="-65" dirty="0" smtClean="0"/>
              <a:t>/1</a:t>
            </a:r>
            <a:r>
              <a:rPr lang="en-US" spc="-65" dirty="0" smtClean="0"/>
              <a:t>9</a:t>
            </a:r>
            <a:endParaRPr spc="-65" dirty="0"/>
          </a:p>
        </p:txBody>
      </p:sp>
      <p:sp>
        <p:nvSpPr>
          <p:cNvPr id="3" name="object 3"/>
          <p:cNvSpPr/>
          <p:nvPr/>
        </p:nvSpPr>
        <p:spPr>
          <a:xfrm>
            <a:off x="280033" y="1690114"/>
            <a:ext cx="5847970" cy="5049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4288" y="1636776"/>
            <a:ext cx="5990844" cy="293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49390" y="6074765"/>
            <a:ext cx="50596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Franklin Gothic Medium Cond"/>
                <a:cs typeface="Franklin Gothic Medium Cond"/>
              </a:rPr>
              <a:t>More </a:t>
            </a:r>
            <a:r>
              <a:rPr sz="1600" spc="-5" dirty="0">
                <a:latin typeface="Franklin Gothic Medium Cond"/>
                <a:cs typeface="Franklin Gothic Medium Cond"/>
              </a:rPr>
              <a:t>information </a:t>
            </a:r>
            <a:r>
              <a:rPr sz="1600" spc="-10" dirty="0">
                <a:latin typeface="Franklin Gothic Medium Cond"/>
                <a:cs typeface="Franklin Gothic Medium Cond"/>
              </a:rPr>
              <a:t>available </a:t>
            </a:r>
            <a:r>
              <a:rPr sz="1600" spc="-5" dirty="0">
                <a:latin typeface="Franklin Gothic Medium Cond"/>
                <a:cs typeface="Franklin Gothic Medium Cond"/>
              </a:rPr>
              <a:t>on the Administrative </a:t>
            </a:r>
            <a:r>
              <a:rPr sz="1600" dirty="0">
                <a:latin typeface="Franklin Gothic Medium Cond"/>
                <a:cs typeface="Franklin Gothic Medium Cond"/>
              </a:rPr>
              <a:t>Services </a:t>
            </a:r>
            <a:r>
              <a:rPr sz="1600" spc="-5" dirty="0">
                <a:latin typeface="Franklin Gothic Medium Cond"/>
                <a:cs typeface="Franklin Gothic Medium Cond"/>
              </a:rPr>
              <a:t>webpage:  </a:t>
            </a:r>
            <a:r>
              <a:rPr sz="16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Franklin Gothic Medium Cond"/>
                <a:cs typeface="Franklin Gothic Medium Cond"/>
                <a:hlinkClick r:id="rId4"/>
              </a:rPr>
              <a:t>http://canadacollege.edu/adminservices/resources.php</a:t>
            </a:r>
            <a:endParaRPr sz="1600" dirty="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85115"/>
            <a:ext cx="95986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" dirty="0" smtClean="0"/>
              <a:t>Budget Assumptions – General Fund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524000"/>
            <a:ext cx="10191750" cy="293798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600" dirty="0">
                <a:latin typeface="Franklin Gothic Medium Cond"/>
                <a:cs typeface="Franklin Gothic Medium Cond"/>
              </a:rPr>
              <a:t>Our </a:t>
            </a:r>
            <a:r>
              <a:rPr lang="en-US" sz="2600" spc="10" dirty="0">
                <a:latin typeface="Franklin Gothic Medium Cond"/>
                <a:cs typeface="Franklin Gothic Medium Cond"/>
              </a:rPr>
              <a:t>primary </a:t>
            </a:r>
            <a:r>
              <a:rPr lang="en-US" sz="2600" dirty="0">
                <a:latin typeface="Franklin Gothic Medium Cond"/>
                <a:cs typeface="Franklin Gothic Medium Cond"/>
              </a:rPr>
              <a:t>source of unrestricted funds is our Site</a:t>
            </a:r>
            <a:r>
              <a:rPr lang="en-US" sz="2600" spc="5" dirty="0">
                <a:latin typeface="Franklin Gothic Medium Cond"/>
                <a:cs typeface="Franklin Gothic Medium Cond"/>
              </a:rPr>
              <a:t> </a:t>
            </a:r>
            <a:r>
              <a:rPr lang="en-US" sz="2600" spc="-5" dirty="0">
                <a:latin typeface="Franklin Gothic Medium Cond"/>
                <a:cs typeface="Franklin Gothic Medium Cond"/>
              </a:rPr>
              <a:t>Allocation</a:t>
            </a:r>
            <a:endParaRPr lang="en-US" sz="2600" dirty="0">
              <a:latin typeface="Franklin Gothic Medium Cond"/>
              <a:cs typeface="Franklin Gothic Medium Cond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600" spc="-5" dirty="0">
                <a:latin typeface="Franklin Gothic Medium Cond"/>
                <a:cs typeface="Franklin Gothic Medium Cond"/>
              </a:rPr>
              <a:t>Site </a:t>
            </a:r>
            <a:r>
              <a:rPr lang="en-US" sz="2600" dirty="0">
                <a:latin typeface="Franklin Gothic Medium Cond"/>
                <a:cs typeface="Franklin Gothic Medium Cond"/>
              </a:rPr>
              <a:t>allocation determined through the District Resource </a:t>
            </a:r>
            <a:r>
              <a:rPr lang="en-US" sz="2600" spc="-5" dirty="0">
                <a:latin typeface="Franklin Gothic Medium Cond"/>
                <a:cs typeface="Franklin Gothic Medium Cond"/>
              </a:rPr>
              <a:t>Allocation</a:t>
            </a:r>
            <a:r>
              <a:rPr lang="en-US" sz="2600" spc="60" dirty="0">
                <a:latin typeface="Franklin Gothic Medium Cond"/>
                <a:cs typeface="Franklin Gothic Medium Cond"/>
              </a:rPr>
              <a:t> </a:t>
            </a:r>
            <a:r>
              <a:rPr lang="en-US" sz="2600" dirty="0">
                <a:latin typeface="Franklin Gothic Medium Cond"/>
                <a:cs typeface="Franklin Gothic Medium Cond"/>
              </a:rPr>
              <a:t>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Franklin Gothic Medium Cond"/>
              <a:cs typeface="Franklin Gothic Medium Con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Franklin Gothic Medium Cond"/>
                <a:cs typeface="Franklin Gothic Medium Cond"/>
              </a:rPr>
              <a:t>Property </a:t>
            </a:r>
            <a:r>
              <a:rPr lang="en-US" sz="2600" dirty="0">
                <a:latin typeface="Franklin Gothic Medium Cond"/>
                <a:cs typeface="Franklin Gothic Medium Cond"/>
              </a:rPr>
              <a:t>Tax Increase: 8.03%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Medium Cond"/>
                <a:cs typeface="Franklin Gothic Medium Cond"/>
              </a:rPr>
              <a:t>Enrollment Fees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Medium Cond"/>
                <a:cs typeface="Franklin Gothic Medium Cond"/>
              </a:rPr>
              <a:t>RDA: Continue ongoing, no one-time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Medium Cond"/>
                <a:cs typeface="Franklin Gothic Medium Cond"/>
              </a:rPr>
              <a:t>EPA: Ongoing $</a:t>
            </a:r>
            <a:r>
              <a:rPr lang="en-US" sz="2600" dirty="0" smtClean="0">
                <a:latin typeface="Franklin Gothic Medium Cond"/>
                <a:cs typeface="Franklin Gothic Medium Cond"/>
              </a:rPr>
              <a:t>100/FTES</a:t>
            </a:r>
            <a:endParaRPr lang="en-US" sz="2600" dirty="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4706"/>
            <a:ext cx="88722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Budget </a:t>
            </a:r>
            <a:r>
              <a:rPr dirty="0"/>
              <a:t>Goals and </a:t>
            </a:r>
            <a:r>
              <a:rPr spc="-5" dirty="0"/>
              <a:t>Priorities </a:t>
            </a:r>
            <a:r>
              <a:rPr spc="-35" dirty="0"/>
              <a:t>for</a:t>
            </a:r>
            <a:r>
              <a:rPr spc="-30" dirty="0"/>
              <a:t> </a:t>
            </a:r>
            <a:r>
              <a:rPr spc="-70" dirty="0" smtClean="0"/>
              <a:t>1</a:t>
            </a:r>
            <a:r>
              <a:rPr lang="en-US" spc="-70" dirty="0" smtClean="0"/>
              <a:t>8</a:t>
            </a:r>
            <a:r>
              <a:rPr spc="-70" dirty="0" smtClean="0"/>
              <a:t>/1</a:t>
            </a:r>
            <a:r>
              <a:rPr lang="en-US" spc="-70" dirty="0" smtClean="0"/>
              <a:t>9</a:t>
            </a:r>
            <a:endParaRPr spc="-7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2229129"/>
            <a:ext cx="4188460" cy="30613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u="heavy" spc="10" dirty="0">
                <a:uFill>
                  <a:solidFill>
                    <a:srgbClr val="000000"/>
                  </a:solidFill>
                </a:uFill>
                <a:latin typeface="Franklin Gothic Medium Cond"/>
                <a:cs typeface="Franklin Gothic Medium Cond"/>
              </a:rPr>
              <a:t>Goals</a:t>
            </a:r>
            <a:endParaRPr sz="2800" dirty="0">
              <a:latin typeface="Franklin Gothic Medium Cond"/>
              <a:cs typeface="Franklin Gothic Medium Cond"/>
            </a:endParaRPr>
          </a:p>
          <a:p>
            <a:pPr marL="241300" marR="5080" indent="-228600">
              <a:lnSpc>
                <a:spcPct val="904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0" dirty="0">
                <a:latin typeface="Franklin Gothic Medium Cond"/>
                <a:cs typeface="Franklin Gothic Medium Cond"/>
              </a:rPr>
              <a:t>Effectiveness </a:t>
            </a:r>
            <a:r>
              <a:rPr sz="2400" dirty="0">
                <a:latin typeface="Franklin Gothic Medium Cond"/>
                <a:cs typeface="Franklin Gothic Medium Cond"/>
              </a:rPr>
              <a:t>(leveraging </a:t>
            </a:r>
            <a:r>
              <a:rPr sz="2400" spc="-5" dirty="0">
                <a:latin typeface="Franklin Gothic Medium Cond"/>
                <a:cs typeface="Franklin Gothic Medium Cond"/>
              </a:rPr>
              <a:t>existing  </a:t>
            </a:r>
            <a:r>
              <a:rPr sz="2400" dirty="0">
                <a:latin typeface="Franklin Gothic Medium Cond"/>
                <a:cs typeface="Franklin Gothic Medium Cond"/>
              </a:rPr>
              <a:t>resources)</a:t>
            </a:r>
          </a:p>
          <a:p>
            <a:pPr marL="241300" marR="462280" indent="-228600">
              <a:lnSpc>
                <a:spcPct val="90800"/>
              </a:lnSpc>
              <a:spcBef>
                <a:spcPts val="9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Franklin Gothic Medium Cond"/>
                <a:cs typeface="Franklin Gothic Medium Cond"/>
              </a:rPr>
              <a:t>Focused </a:t>
            </a:r>
            <a:r>
              <a:rPr sz="2800" dirty="0">
                <a:latin typeface="Franklin Gothic Medium Cond"/>
                <a:cs typeface="Franklin Gothic Medium Cond"/>
              </a:rPr>
              <a:t>Growth </a:t>
            </a:r>
            <a:r>
              <a:rPr sz="2400" spc="-5" dirty="0">
                <a:latin typeface="Franklin Gothic Medium Cond"/>
                <a:cs typeface="Franklin Gothic Medium Cond"/>
              </a:rPr>
              <a:t>(building </a:t>
            </a:r>
            <a:r>
              <a:rPr sz="2400" dirty="0">
                <a:latin typeface="Franklin Gothic Medium Cond"/>
                <a:cs typeface="Franklin Gothic Medium Cond"/>
              </a:rPr>
              <a:t>on  </a:t>
            </a:r>
            <a:r>
              <a:rPr sz="2400" spc="-5" dirty="0">
                <a:latin typeface="Franklin Gothic Medium Cond"/>
                <a:cs typeface="Franklin Gothic Medium Cond"/>
              </a:rPr>
              <a:t>what </a:t>
            </a:r>
            <a:r>
              <a:rPr sz="2400" dirty="0">
                <a:latin typeface="Franklin Gothic Medium Cond"/>
                <a:cs typeface="Franklin Gothic Medium Cond"/>
              </a:rPr>
              <a:t>works)</a:t>
            </a:r>
          </a:p>
          <a:p>
            <a:pPr marL="241300" indent="-228600">
              <a:lnSpc>
                <a:spcPts val="3225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0" dirty="0">
                <a:latin typeface="Franklin Gothic Medium Cond"/>
                <a:cs typeface="Franklin Gothic Medium Cond"/>
              </a:rPr>
              <a:t>Supportive </a:t>
            </a:r>
            <a:r>
              <a:rPr sz="2800" dirty="0">
                <a:latin typeface="Franklin Gothic Medium Cond"/>
                <a:cs typeface="Franklin Gothic Medium Cond"/>
              </a:rPr>
              <a:t>Energy</a:t>
            </a:r>
            <a:r>
              <a:rPr sz="2800" spc="15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(creating</a:t>
            </a:r>
            <a:endParaRPr sz="2400" dirty="0">
              <a:latin typeface="Franklin Gothic Medium Cond"/>
              <a:cs typeface="Franklin Gothic Medium Cond"/>
            </a:endParaRPr>
          </a:p>
          <a:p>
            <a:pPr marL="241300">
              <a:lnSpc>
                <a:spcPts val="2745"/>
              </a:lnSpc>
            </a:pPr>
            <a:r>
              <a:rPr sz="2400" spc="0" dirty="0">
                <a:latin typeface="Franklin Gothic Medium Cond"/>
                <a:cs typeface="Franklin Gothic Medium Cond"/>
              </a:rPr>
              <a:t>room </a:t>
            </a:r>
            <a:r>
              <a:rPr sz="2400" spc="-5" dirty="0">
                <a:latin typeface="Franklin Gothic Medium Cond"/>
                <a:cs typeface="Franklin Gothic Medium Cond"/>
              </a:rPr>
              <a:t>for ideas </a:t>
            </a:r>
            <a:r>
              <a:rPr sz="2400" dirty="0">
                <a:latin typeface="Franklin Gothic Medium Cond"/>
                <a:cs typeface="Franklin Gothic Medium Cond"/>
              </a:rPr>
              <a:t>and </a:t>
            </a:r>
            <a:r>
              <a:rPr sz="2400" spc="-5" dirty="0">
                <a:latin typeface="Franklin Gothic Medium Cond"/>
                <a:cs typeface="Franklin Gothic Medium Cond"/>
              </a:rPr>
              <a:t>innovation)</a:t>
            </a:r>
            <a:endParaRPr sz="2400" dirty="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0" y="2229129"/>
            <a:ext cx="3857625" cy="20713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u="heavy" spc="15" dirty="0">
                <a:uFill>
                  <a:solidFill>
                    <a:srgbClr val="000000"/>
                  </a:solidFill>
                </a:uFill>
                <a:latin typeface="Franklin Gothic Medium Cond"/>
                <a:cs typeface="Franklin Gothic Medium Cond"/>
              </a:rPr>
              <a:t>Priorities</a:t>
            </a:r>
            <a:endParaRPr sz="2800" dirty="0">
              <a:latin typeface="Franklin Gothic Medium Cond"/>
              <a:cs typeface="Franklin Gothic Medium Cond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Franklin Gothic Medium Cond"/>
                <a:cs typeface="Franklin Gothic Medium Cond"/>
              </a:rPr>
              <a:t>Transparency </a:t>
            </a:r>
            <a:r>
              <a:rPr sz="2800" spc="-5" dirty="0">
                <a:latin typeface="Franklin Gothic Medium Cond"/>
                <a:cs typeface="Franklin Gothic Medium Cond"/>
              </a:rPr>
              <a:t>in</a:t>
            </a:r>
            <a:r>
              <a:rPr sz="2800" spc="35" dirty="0">
                <a:latin typeface="Franklin Gothic Medium Cond"/>
                <a:cs typeface="Franklin Gothic Medium Cond"/>
              </a:rPr>
              <a:t> </a:t>
            </a:r>
            <a:r>
              <a:rPr sz="2800" dirty="0">
                <a:latin typeface="Franklin Gothic Medium Cond"/>
                <a:cs typeface="Franklin Gothic Medium Cond"/>
              </a:rPr>
              <a:t>process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Franklin Gothic Medium Cond"/>
                <a:cs typeface="Franklin Gothic Medium Cond"/>
              </a:rPr>
              <a:t>Resource</a:t>
            </a:r>
            <a:r>
              <a:rPr sz="2800" spc="5" dirty="0"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latin typeface="Franklin Gothic Medium Cond"/>
                <a:cs typeface="Franklin Gothic Medium Cond"/>
              </a:rPr>
              <a:t>optimization</a:t>
            </a:r>
            <a:endParaRPr sz="2800" dirty="0">
              <a:latin typeface="Franklin Gothic Medium Cond"/>
              <a:cs typeface="Franklin Gothic Medium Cond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Franklin Gothic Medium Cond"/>
                <a:cs typeface="Franklin Gothic Medium Cond"/>
              </a:rPr>
              <a:t>Efficiency </a:t>
            </a:r>
            <a:r>
              <a:rPr sz="2800" spc="-5" dirty="0">
                <a:latin typeface="Franklin Gothic Medium Cond"/>
                <a:cs typeface="Franklin Gothic Medium Cond"/>
              </a:rPr>
              <a:t>and</a:t>
            </a:r>
            <a:r>
              <a:rPr sz="2800" dirty="0">
                <a:latin typeface="Franklin Gothic Medium Cond"/>
                <a:cs typeface="Franklin Gothic Medium Cond"/>
              </a:rPr>
              <a:t> effectiveness</a:t>
            </a:r>
          </a:p>
        </p:txBody>
      </p:sp>
      <p:sp>
        <p:nvSpPr>
          <p:cNvPr id="5" name="object 5"/>
          <p:cNvSpPr/>
          <p:nvPr/>
        </p:nvSpPr>
        <p:spPr>
          <a:xfrm>
            <a:off x="838200" y="1236343"/>
            <a:ext cx="8610600" cy="930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200" y="1236344"/>
            <a:ext cx="845820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Franklin Gothic Medium Cond"/>
                <a:cs typeface="Franklin Gothic Medium Cond"/>
              </a:rPr>
              <a:t>Our college </a:t>
            </a:r>
            <a:r>
              <a:rPr sz="2800" spc="-10" dirty="0">
                <a:latin typeface="Franklin Gothic Medium Cond"/>
                <a:cs typeface="Franklin Gothic Medium Cond"/>
              </a:rPr>
              <a:t>budget </a:t>
            </a:r>
            <a:r>
              <a:rPr sz="2800" spc="-5" dirty="0">
                <a:latin typeface="Franklin Gothic Medium Cond"/>
                <a:cs typeface="Franklin Gothic Medium Cond"/>
              </a:rPr>
              <a:t>is a tool to </a:t>
            </a:r>
            <a:r>
              <a:rPr lang="en-US" sz="2800" spc="-5" dirty="0" smtClean="0">
                <a:latin typeface="Franklin Gothic Medium Cond"/>
                <a:cs typeface="Franklin Gothic Medium Cond"/>
              </a:rPr>
              <a:t>support</a:t>
            </a:r>
            <a:r>
              <a:rPr sz="2800" dirty="0" smtClean="0"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latin typeface="Franklin Gothic Medium Cond"/>
                <a:cs typeface="Franklin Gothic Medium Cond"/>
              </a:rPr>
              <a:t>our </a:t>
            </a:r>
            <a:r>
              <a:rPr sz="2800" spc="-10" dirty="0">
                <a:latin typeface="Franklin Gothic Medium Cond"/>
                <a:cs typeface="Franklin Gothic Medium Cond"/>
              </a:rPr>
              <a:t>plans </a:t>
            </a:r>
            <a:r>
              <a:rPr sz="2800" spc="-5" dirty="0">
                <a:latin typeface="Franklin Gothic Medium Cond"/>
                <a:cs typeface="Franklin Gothic Medium Cond"/>
              </a:rPr>
              <a:t>into </a:t>
            </a:r>
            <a:r>
              <a:rPr sz="2800" dirty="0">
                <a:latin typeface="Franklin Gothic Medium Cond"/>
                <a:cs typeface="Franklin Gothic Medium Cond"/>
              </a:rPr>
              <a:t>specific,</a:t>
            </a:r>
            <a:r>
              <a:rPr sz="2800" spc="310" dirty="0">
                <a:latin typeface="Franklin Gothic Medium Cond"/>
                <a:cs typeface="Franklin Gothic Medium Cond"/>
              </a:rPr>
              <a:t> </a:t>
            </a:r>
            <a:endParaRPr lang="en-US" sz="2800" spc="310" dirty="0" smtClean="0">
              <a:latin typeface="Franklin Gothic Medium Cond"/>
              <a:cs typeface="Franklin Gothic Medium Cond"/>
            </a:endParaRPr>
          </a:p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2800" spc="-5" dirty="0" smtClean="0">
                <a:latin typeface="Franklin Gothic Medium Cond"/>
                <a:cs typeface="Franklin Gothic Medium Cond"/>
              </a:rPr>
              <a:t>action-oriented</a:t>
            </a:r>
            <a:r>
              <a:rPr lang="en-US" sz="2800" spc="-5" dirty="0" smtClean="0">
                <a:latin typeface="Franklin Gothic Medium Cond"/>
                <a:cs typeface="Franklin Gothic Medium Cond"/>
              </a:rPr>
              <a:t> </a:t>
            </a:r>
            <a:r>
              <a:rPr sz="2800" spc="-5" dirty="0" smtClean="0">
                <a:latin typeface="Franklin Gothic Medium Cond"/>
                <a:cs typeface="Franklin Gothic Medium Cond"/>
              </a:rPr>
              <a:t>goals </a:t>
            </a:r>
            <a:r>
              <a:rPr sz="2800" spc="-5" dirty="0">
                <a:latin typeface="Franklin Gothic Medium Cond"/>
                <a:cs typeface="Franklin Gothic Medium Cond"/>
              </a:rPr>
              <a:t>and</a:t>
            </a:r>
            <a:r>
              <a:rPr sz="2800" spc="10" dirty="0">
                <a:latin typeface="Franklin Gothic Medium Cond"/>
                <a:cs typeface="Franklin Gothic Medium Cond"/>
              </a:rPr>
              <a:t> </a:t>
            </a:r>
            <a:r>
              <a:rPr sz="2800" spc="-10" dirty="0">
                <a:latin typeface="Franklin Gothic Medium Cond"/>
                <a:cs typeface="Franklin Gothic Medium Cond"/>
              </a:rPr>
              <a:t>objectives</a:t>
            </a:r>
            <a:endParaRPr sz="2800" dirty="0">
              <a:latin typeface="Franklin Gothic Medium Cond"/>
              <a:cs typeface="Franklin Gothic Medium 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71703"/>
            <a:ext cx="59137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 smtClean="0"/>
              <a:t>201</a:t>
            </a:r>
            <a:r>
              <a:rPr lang="en-US" spc="-75" dirty="0" smtClean="0"/>
              <a:t>8</a:t>
            </a:r>
            <a:r>
              <a:rPr spc="-75" dirty="0" smtClean="0"/>
              <a:t>/201</a:t>
            </a:r>
            <a:r>
              <a:rPr lang="en-US" spc="-75" dirty="0" smtClean="0"/>
              <a:t>9</a:t>
            </a:r>
            <a:r>
              <a:rPr spc="-75" dirty="0" smtClean="0"/>
              <a:t> </a:t>
            </a:r>
            <a:r>
              <a:rPr dirty="0"/>
              <a:t>Final</a:t>
            </a:r>
            <a:r>
              <a:rPr spc="-30" dirty="0"/>
              <a:t> </a:t>
            </a:r>
            <a:r>
              <a:rPr spc="-5" dirty="0"/>
              <a:t>Budget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1297"/>
              </p:ext>
            </p:extLst>
          </p:nvPr>
        </p:nvGraphicFramePr>
        <p:xfrm>
          <a:off x="1562353" y="1369949"/>
          <a:ext cx="9055100" cy="1887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8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500" spc="25" dirty="0">
                          <a:latin typeface="Franklin Gothic Medium Cond"/>
                          <a:cs typeface="Franklin Gothic Medium Cond"/>
                        </a:rPr>
                        <a:t>General </a:t>
                      </a:r>
                      <a:r>
                        <a:rPr sz="2500" spc="10" dirty="0">
                          <a:latin typeface="Franklin Gothic Medium Cond"/>
                          <a:cs typeface="Franklin Gothic Medium Cond"/>
                        </a:rPr>
                        <a:t>Fund Revenue</a:t>
                      </a:r>
                      <a:r>
                        <a:rPr sz="2500" spc="75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2500" spc="25" dirty="0">
                          <a:latin typeface="Franklin Gothic Medium Cond"/>
                          <a:cs typeface="Franklin Gothic Medium Cond"/>
                        </a:rPr>
                        <a:t>Source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E999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500" spc="15" dirty="0">
                          <a:latin typeface="Franklin Gothic Medium Cond"/>
                          <a:cs typeface="Franklin Gothic Medium Cond"/>
                        </a:rPr>
                        <a:t>Amount</a:t>
                      </a:r>
                      <a:endParaRPr sz="25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195" marB="0">
                    <a:lnL w="9525">
                      <a:solidFill>
                        <a:srgbClr val="5B676F"/>
                      </a:solidFill>
                      <a:prstDash val="solid"/>
                    </a:lnL>
                    <a:lnR w="12700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E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500" spc="-5" dirty="0">
                          <a:latin typeface="Franklin Gothic Medium Cond"/>
                          <a:cs typeface="Franklin Gothic Medium Cond"/>
                        </a:rPr>
                        <a:t>SMCCCD Site </a:t>
                      </a:r>
                      <a:r>
                        <a:rPr sz="2500" spc="-10" dirty="0">
                          <a:latin typeface="Franklin Gothic Medium Cond"/>
                          <a:cs typeface="Franklin Gothic Medium Cond"/>
                        </a:rPr>
                        <a:t>Allocation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27,676,351</a:t>
                      </a:r>
                      <a:endParaRPr lang="en-US" sz="2500" spc="-15" dirty="0" smtClean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195" marB="0">
                    <a:lnL w="9525">
                      <a:solidFill>
                        <a:srgbClr val="5B676F"/>
                      </a:solidFill>
                      <a:prstDash val="solid"/>
                    </a:lnL>
                    <a:lnR w="12700">
                      <a:solidFill>
                        <a:srgbClr val="5B676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0" dirty="0">
                          <a:latin typeface="Franklin Gothic Medium Cond"/>
                          <a:cs typeface="Franklin Gothic Medium Cond"/>
                        </a:rPr>
                        <a:t>Prop</a:t>
                      </a:r>
                      <a:r>
                        <a:rPr sz="2500" spc="-5" dirty="0">
                          <a:latin typeface="Franklin Gothic Medium Cond"/>
                          <a:cs typeface="Franklin Gothic Medium Cond"/>
                        </a:rPr>
                        <a:t> 30</a:t>
                      </a:r>
                      <a:endParaRPr sz="25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25" dirty="0" smtClean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lang="en-US" sz="2500" spc="-25" dirty="0" smtClean="0">
                          <a:latin typeface="Franklin Gothic Medium Cond"/>
                          <a:cs typeface="Franklin Gothic Medium Cond"/>
                        </a:rPr>
                        <a:t>270,275</a:t>
                      </a: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12700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10" dirty="0">
                          <a:latin typeface="Franklin Gothic Medium Cond"/>
                          <a:cs typeface="Franklin Gothic Medium Cond"/>
                        </a:rPr>
                        <a:t>Total</a:t>
                      </a:r>
                      <a:endParaRPr sz="25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10" dirty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sz="2500" spc="-10" dirty="0" smtClean="0">
                          <a:latin typeface="Franklin Gothic Medium Cond"/>
                          <a:cs typeface="Franklin Gothic Medium Cond"/>
                        </a:rPr>
                        <a:t>2</a:t>
                      </a:r>
                      <a:r>
                        <a:rPr lang="en-US" sz="2500" spc="-10" dirty="0" smtClean="0">
                          <a:latin typeface="Franklin Gothic Medium Cond"/>
                          <a:cs typeface="Franklin Gothic Medium Cond"/>
                        </a:rPr>
                        <a:t>7</a:t>
                      </a:r>
                      <a:r>
                        <a:rPr sz="2500" spc="-10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10" dirty="0" smtClean="0">
                          <a:latin typeface="Franklin Gothic Medium Cond"/>
                          <a:cs typeface="Franklin Gothic Medium Cond"/>
                        </a:rPr>
                        <a:t>946</a:t>
                      </a:r>
                      <a:r>
                        <a:rPr sz="2500" spc="-10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10" dirty="0" smtClean="0">
                          <a:latin typeface="Franklin Gothic Medium Cond"/>
                          <a:cs typeface="Franklin Gothic Medium Cond"/>
                        </a:rPr>
                        <a:t>626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12700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92629"/>
              </p:ext>
            </p:extLst>
          </p:nvPr>
        </p:nvGraphicFramePr>
        <p:xfrm>
          <a:off x="929639" y="3759455"/>
          <a:ext cx="106807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3" imgW="10680823" imgH="2355762" progId="Excel.Sheet.12">
                  <p:embed/>
                </p:oleObj>
              </mc:Choice>
              <mc:Fallback>
                <p:oleObj name="Worksheet" r:id="rId3" imgW="10680823" imgH="23557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9639" y="3759455"/>
                        <a:ext cx="10680700" cy="235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4706"/>
            <a:ext cx="80416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Tentative </a:t>
            </a:r>
            <a:r>
              <a:rPr spc="-35" dirty="0"/>
              <a:t>to </a:t>
            </a:r>
            <a:r>
              <a:rPr dirty="0"/>
              <a:t>Final </a:t>
            </a:r>
            <a:r>
              <a:rPr spc="-5" dirty="0"/>
              <a:t>Budget</a:t>
            </a:r>
            <a:r>
              <a:rPr spc="25" dirty="0"/>
              <a:t> </a:t>
            </a:r>
            <a:r>
              <a:rPr spc="-5" dirty="0"/>
              <a:t>Changes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125145"/>
              </p:ext>
            </p:extLst>
          </p:nvPr>
        </p:nvGraphicFramePr>
        <p:xfrm>
          <a:off x="466877" y="2111629"/>
          <a:ext cx="11245849" cy="2835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15" dirty="0">
                          <a:latin typeface="Franklin Gothic Medium Cond"/>
                          <a:cs typeface="Franklin Gothic Medium Cond"/>
                        </a:rPr>
                        <a:t>Expense</a:t>
                      </a:r>
                      <a:r>
                        <a:rPr sz="2500" spc="5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2500" spc="30" dirty="0">
                          <a:latin typeface="Franklin Gothic Medium Cond"/>
                          <a:cs typeface="Franklin Gothic Medium Cond"/>
                        </a:rPr>
                        <a:t>Category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E999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10" dirty="0">
                          <a:latin typeface="Franklin Gothic Medium Cond"/>
                          <a:cs typeface="Franklin Gothic Medium Cond"/>
                        </a:rPr>
                        <a:t>Tentative</a:t>
                      </a:r>
                      <a:r>
                        <a:rPr sz="2500" spc="25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2500" spc="15" dirty="0">
                          <a:latin typeface="Franklin Gothic Medium Cond"/>
                          <a:cs typeface="Franklin Gothic Medium Cond"/>
                        </a:rPr>
                        <a:t>Budget</a:t>
                      </a:r>
                      <a:endParaRPr sz="25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E999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15" dirty="0">
                          <a:latin typeface="Franklin Gothic Medium Cond"/>
                          <a:cs typeface="Franklin Gothic Medium Cond"/>
                        </a:rPr>
                        <a:t>Final</a:t>
                      </a:r>
                      <a:r>
                        <a:rPr sz="2500" spc="5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2500" spc="15" dirty="0">
                          <a:latin typeface="Franklin Gothic Medium Cond"/>
                          <a:cs typeface="Franklin Gothic Medium Cond"/>
                        </a:rPr>
                        <a:t>Budget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E999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15" dirty="0">
                          <a:latin typeface="Franklin Gothic Medium Cond"/>
                          <a:cs typeface="Franklin Gothic Medium Cond"/>
                        </a:rPr>
                        <a:t>Change</a:t>
                      </a:r>
                      <a:endParaRPr sz="25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12700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1E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500" spc="-10" dirty="0">
                          <a:latin typeface="Franklin Gothic Medium Cond"/>
                          <a:cs typeface="Franklin Gothic Medium Cond"/>
                        </a:rPr>
                        <a:t>Salaries </a:t>
                      </a:r>
                      <a:r>
                        <a:rPr sz="2500" spc="-5" dirty="0">
                          <a:latin typeface="Franklin Gothic Medium Cond"/>
                          <a:cs typeface="Franklin Gothic Medium Cond"/>
                        </a:rPr>
                        <a:t>and</a:t>
                      </a:r>
                      <a:r>
                        <a:rPr sz="2500" spc="-2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2500" dirty="0">
                          <a:latin typeface="Franklin Gothic Medium Cond"/>
                          <a:cs typeface="Franklin Gothic Medium Cond"/>
                        </a:rPr>
                        <a:t>Benefits</a:t>
                      </a:r>
                    </a:p>
                  </a:txBody>
                  <a:tcPr marL="0" marR="0" marT="36195" marB="0">
                    <a:lnL w="12700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500" spc="-45" dirty="0" smtClean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lang="en-US" sz="2500" spc="-45" dirty="0" smtClean="0">
                          <a:latin typeface="Franklin Gothic Medium Cond"/>
                          <a:cs typeface="Franklin Gothic Medium Cond"/>
                        </a:rPr>
                        <a:t>20</a:t>
                      </a:r>
                      <a:r>
                        <a:rPr sz="2500" spc="-45" dirty="0" smtClean="0">
                          <a:latin typeface="Franklin Gothic Medium Cond"/>
                          <a:cs typeface="Franklin Gothic Medium Cond"/>
                        </a:rPr>
                        <a:t>,5</a:t>
                      </a:r>
                      <a:r>
                        <a:rPr lang="en-US" sz="2500" spc="-45" dirty="0" smtClean="0">
                          <a:latin typeface="Franklin Gothic Medium Cond"/>
                          <a:cs typeface="Franklin Gothic Medium Cond"/>
                        </a:rPr>
                        <a:t>84</a:t>
                      </a:r>
                      <a:r>
                        <a:rPr sz="2500" spc="-4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45" dirty="0" smtClean="0">
                          <a:latin typeface="Franklin Gothic Medium Cond"/>
                          <a:cs typeface="Franklin Gothic Medium Cond"/>
                        </a:rPr>
                        <a:t>817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195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500" spc="-35" dirty="0" smtClean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lang="en-US" sz="2500" spc="-35" dirty="0" smtClean="0">
                          <a:latin typeface="Franklin Gothic Medium Cond"/>
                          <a:cs typeface="Franklin Gothic Medium Cond"/>
                        </a:rPr>
                        <a:t>21</a:t>
                      </a:r>
                      <a:r>
                        <a:rPr sz="2500" spc="-3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35" dirty="0" smtClean="0">
                          <a:latin typeface="Franklin Gothic Medium Cond"/>
                          <a:cs typeface="Franklin Gothic Medium Cond"/>
                        </a:rPr>
                        <a:t>366</a:t>
                      </a:r>
                      <a:r>
                        <a:rPr sz="2500" spc="-3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35" dirty="0" smtClean="0">
                          <a:latin typeface="Franklin Gothic Medium Cond"/>
                          <a:cs typeface="Franklin Gothic Medium Cond"/>
                        </a:rPr>
                        <a:t>844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195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500" spc="-5" dirty="0" smtClean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lang="en-US" sz="2500" spc="-5" dirty="0" smtClean="0">
                          <a:latin typeface="Franklin Gothic Medium Cond"/>
                          <a:cs typeface="Franklin Gothic Medium Cond"/>
                        </a:rPr>
                        <a:t>782</a:t>
                      </a:r>
                      <a:r>
                        <a:rPr sz="2500" spc="-5" dirty="0" smtClean="0">
                          <a:latin typeface="Franklin Gothic Medium Cond"/>
                          <a:cs typeface="Franklin Gothic Medium Cond"/>
                        </a:rPr>
                        <a:t>,0</a:t>
                      </a:r>
                      <a:r>
                        <a:rPr lang="en-US" sz="2500" spc="-5" dirty="0" smtClean="0">
                          <a:latin typeface="Franklin Gothic Medium Cond"/>
                          <a:cs typeface="Franklin Gothic Medium Cond"/>
                        </a:rPr>
                        <a:t>27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195" marB="0">
                    <a:lnL w="9525">
                      <a:solidFill>
                        <a:srgbClr val="5B676F"/>
                      </a:solidFill>
                      <a:prstDash val="solid"/>
                    </a:lnL>
                    <a:lnR w="12700">
                      <a:solidFill>
                        <a:srgbClr val="5B676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5" dirty="0">
                          <a:latin typeface="Franklin Gothic Medium Cond"/>
                          <a:cs typeface="Franklin Gothic Medium Cond"/>
                        </a:rPr>
                        <a:t>Hourly Salaries and</a:t>
                      </a:r>
                      <a:r>
                        <a:rPr sz="2500" spc="-4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2500" dirty="0">
                          <a:latin typeface="Franklin Gothic Medium Cond"/>
                          <a:cs typeface="Franklin Gothic Medium Cond"/>
                        </a:rPr>
                        <a:t>Benefits</a:t>
                      </a:r>
                      <a:endParaRPr sz="25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15" dirty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4,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016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294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5" dirty="0" smtClean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lang="en-US" sz="2500" spc="-5" dirty="0" smtClean="0">
                          <a:latin typeface="Franklin Gothic Medium Cond"/>
                          <a:cs typeface="Franklin Gothic Medium Cond"/>
                        </a:rPr>
                        <a:t>5</a:t>
                      </a:r>
                      <a:r>
                        <a:rPr sz="2500" spc="-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5" dirty="0" smtClean="0">
                          <a:latin typeface="Franklin Gothic Medium Cond"/>
                          <a:cs typeface="Franklin Gothic Medium Cond"/>
                        </a:rPr>
                        <a:t>14</a:t>
                      </a:r>
                      <a:r>
                        <a:rPr sz="2500" spc="-5" dirty="0" smtClean="0">
                          <a:latin typeface="Franklin Gothic Medium Cond"/>
                          <a:cs typeface="Franklin Gothic Medium Cond"/>
                        </a:rPr>
                        <a:t>9,</a:t>
                      </a:r>
                      <a:r>
                        <a:rPr lang="en-US" sz="2500" spc="-5" dirty="0" smtClean="0">
                          <a:latin typeface="Franklin Gothic Medium Cond"/>
                          <a:cs typeface="Franklin Gothic Medium Cond"/>
                        </a:rPr>
                        <a:t>0</a:t>
                      </a:r>
                      <a:r>
                        <a:rPr sz="2500" spc="-5" dirty="0" smtClean="0">
                          <a:latin typeface="Franklin Gothic Medium Cond"/>
                          <a:cs typeface="Franklin Gothic Medium Cond"/>
                        </a:rPr>
                        <a:t>5</a:t>
                      </a:r>
                      <a:r>
                        <a:rPr lang="en-US" sz="2500" spc="-5" dirty="0" smtClean="0">
                          <a:latin typeface="Franklin Gothic Medium Cond"/>
                          <a:cs typeface="Franklin Gothic Medium Cond"/>
                        </a:rPr>
                        <a:t>7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5" dirty="0" smtClean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lang="en-US" sz="2500" spc="-5" dirty="0" smtClean="0">
                          <a:latin typeface="Franklin Gothic Medium Cond"/>
                          <a:cs typeface="Franklin Gothic Medium Cond"/>
                        </a:rPr>
                        <a:t>1</a:t>
                      </a:r>
                      <a:r>
                        <a:rPr sz="2500" spc="-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5" dirty="0" smtClean="0">
                          <a:latin typeface="Franklin Gothic Medium Cond"/>
                          <a:cs typeface="Franklin Gothic Medium Cond"/>
                        </a:rPr>
                        <a:t>132,</a:t>
                      </a:r>
                      <a:r>
                        <a:rPr sz="2500" spc="-5" dirty="0" smtClean="0">
                          <a:latin typeface="Franklin Gothic Medium Cond"/>
                          <a:cs typeface="Franklin Gothic Medium Cond"/>
                        </a:rPr>
                        <a:t>76</a:t>
                      </a:r>
                      <a:r>
                        <a:rPr lang="en-US" sz="2500" spc="-5" dirty="0" smtClean="0">
                          <a:latin typeface="Franklin Gothic Medium Cond"/>
                          <a:cs typeface="Franklin Gothic Medium Cond"/>
                        </a:rPr>
                        <a:t>3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12700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dirty="0">
                          <a:latin typeface="Franklin Gothic Medium Cond"/>
                          <a:cs typeface="Franklin Gothic Medium Cond"/>
                        </a:rPr>
                        <a:t>Discretionary</a:t>
                      </a:r>
                      <a:endParaRPr sz="25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60" dirty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sz="2500" spc="-60" dirty="0" smtClean="0">
                          <a:latin typeface="Franklin Gothic Medium Cond"/>
                          <a:cs typeface="Franklin Gothic Medium Cond"/>
                        </a:rPr>
                        <a:t>1,</a:t>
                      </a:r>
                      <a:r>
                        <a:rPr lang="en-US" sz="2500" spc="-60" dirty="0" smtClean="0">
                          <a:latin typeface="Franklin Gothic Medium Cond"/>
                          <a:cs typeface="Franklin Gothic Medium Cond"/>
                        </a:rPr>
                        <a:t>176</a:t>
                      </a:r>
                      <a:r>
                        <a:rPr sz="2500" spc="-60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60" dirty="0" smtClean="0">
                          <a:latin typeface="Franklin Gothic Medium Cond"/>
                          <a:cs typeface="Franklin Gothic Medium Cond"/>
                        </a:rPr>
                        <a:t>716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20" dirty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sz="2500" spc="-20" dirty="0" smtClean="0">
                          <a:latin typeface="Franklin Gothic Medium Cond"/>
                          <a:cs typeface="Franklin Gothic Medium Cond"/>
                        </a:rPr>
                        <a:t>1,</a:t>
                      </a:r>
                      <a:r>
                        <a:rPr lang="en-US" sz="2500" spc="-20" dirty="0" smtClean="0">
                          <a:latin typeface="Franklin Gothic Medium Cond"/>
                          <a:cs typeface="Franklin Gothic Medium Cond"/>
                        </a:rPr>
                        <a:t>4</a:t>
                      </a:r>
                      <a:r>
                        <a:rPr sz="2500" spc="-20" dirty="0" smtClean="0">
                          <a:latin typeface="Franklin Gothic Medium Cond"/>
                          <a:cs typeface="Franklin Gothic Medium Cond"/>
                        </a:rPr>
                        <a:t>30,</a:t>
                      </a:r>
                      <a:r>
                        <a:rPr lang="en-US" sz="2500" spc="-20" dirty="0" smtClean="0">
                          <a:latin typeface="Franklin Gothic Medium Cond"/>
                          <a:cs typeface="Franklin Gothic Medium Cond"/>
                        </a:rPr>
                        <a:t>725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25" dirty="0" smtClean="0">
                          <a:latin typeface="Franklin Gothic Medium Cond"/>
                          <a:cs typeface="Franklin Gothic Medium Cond"/>
                        </a:rPr>
                        <a:t>$2</a:t>
                      </a:r>
                      <a:r>
                        <a:rPr lang="en-US" sz="2500" spc="-25" dirty="0" smtClean="0">
                          <a:latin typeface="Franklin Gothic Medium Cond"/>
                          <a:cs typeface="Franklin Gothic Medium Cond"/>
                        </a:rPr>
                        <a:t>54</a:t>
                      </a:r>
                      <a:r>
                        <a:rPr sz="2500" spc="-2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25" dirty="0" smtClean="0">
                          <a:latin typeface="Franklin Gothic Medium Cond"/>
                          <a:cs typeface="Franklin Gothic Medium Cond"/>
                        </a:rPr>
                        <a:t>099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12700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15" dirty="0">
                          <a:latin typeface="Franklin Gothic Medium Cond"/>
                          <a:cs typeface="Franklin Gothic Medium Cond"/>
                        </a:rPr>
                        <a:t>Total </a:t>
                      </a:r>
                      <a:r>
                        <a:rPr sz="2500" spc="-5" dirty="0">
                          <a:latin typeface="Franklin Gothic Medium Cond"/>
                          <a:cs typeface="Franklin Gothic Medium Cond"/>
                        </a:rPr>
                        <a:t>Expenses</a:t>
                      </a:r>
                      <a:endParaRPr sz="25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28575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15" dirty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2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5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777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827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28575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15" dirty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2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7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946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,6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26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28575">
                      <a:solidFill>
                        <a:srgbClr val="5B67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2,168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799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6830" marB="0">
                    <a:lnL w="9525">
                      <a:solidFill>
                        <a:srgbClr val="5B676F"/>
                      </a:solidFill>
                      <a:prstDash val="solid"/>
                    </a:lnL>
                    <a:lnR w="12700">
                      <a:solidFill>
                        <a:srgbClr val="5B676F"/>
                      </a:solidFill>
                      <a:prstDash val="solid"/>
                    </a:lnR>
                    <a:lnT w="12700">
                      <a:solidFill>
                        <a:srgbClr val="5B676F"/>
                      </a:solidFill>
                      <a:prstDash val="solid"/>
                    </a:lnT>
                    <a:lnB w="28575">
                      <a:solidFill>
                        <a:srgbClr val="5B67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500" spc="-10" dirty="0">
                          <a:latin typeface="Franklin Gothic Medium Cond"/>
                          <a:cs typeface="Franklin Gothic Medium Cond"/>
                        </a:rPr>
                        <a:t>Revenue</a:t>
                      </a:r>
                      <a:endParaRPr sz="25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28575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spc="-15" dirty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2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5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777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,8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27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735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28575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spc="-15" dirty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2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7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946</a:t>
                      </a:r>
                      <a:r>
                        <a:rPr sz="2500" spc="-15" dirty="0" smtClean="0">
                          <a:latin typeface="Franklin Gothic Medium Cond"/>
                          <a:cs typeface="Franklin Gothic Medium Cond"/>
                        </a:rPr>
                        <a:t>,6</a:t>
                      </a:r>
                      <a:r>
                        <a:rPr lang="en-US" sz="2500" spc="-15" dirty="0" smtClean="0">
                          <a:latin typeface="Franklin Gothic Medium Cond"/>
                          <a:cs typeface="Franklin Gothic Medium Cond"/>
                        </a:rPr>
                        <a:t>26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735" marB="0">
                    <a:lnL w="9525">
                      <a:solidFill>
                        <a:srgbClr val="5B676F"/>
                      </a:solidFill>
                      <a:prstDash val="solid"/>
                    </a:lnL>
                    <a:lnR w="9525">
                      <a:solidFill>
                        <a:srgbClr val="5B676F"/>
                      </a:solidFill>
                      <a:prstDash val="solid"/>
                    </a:lnR>
                    <a:lnT w="28575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500" spc="-50" dirty="0" smtClean="0">
                          <a:latin typeface="Franklin Gothic Medium Cond"/>
                          <a:cs typeface="Franklin Gothic Medium Cond"/>
                        </a:rPr>
                        <a:t>$</a:t>
                      </a:r>
                      <a:r>
                        <a:rPr lang="en-US" sz="2500" spc="-50" dirty="0" smtClean="0">
                          <a:latin typeface="Franklin Gothic Medium Cond"/>
                          <a:cs typeface="Franklin Gothic Medium Cond"/>
                        </a:rPr>
                        <a:t>2</a:t>
                      </a:r>
                      <a:r>
                        <a:rPr sz="2500" spc="-50" dirty="0" smtClean="0">
                          <a:latin typeface="Franklin Gothic Medium Cond"/>
                          <a:cs typeface="Franklin Gothic Medium Cond"/>
                        </a:rPr>
                        <a:t>,</a:t>
                      </a:r>
                      <a:r>
                        <a:rPr lang="en-US" sz="2500" spc="-50" dirty="0" smtClean="0">
                          <a:latin typeface="Franklin Gothic Medium Cond"/>
                          <a:cs typeface="Franklin Gothic Medium Cond"/>
                        </a:rPr>
                        <a:t>168,799</a:t>
                      </a:r>
                      <a:endParaRPr sz="25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8735" marB="0">
                    <a:lnL w="9525">
                      <a:solidFill>
                        <a:srgbClr val="5B676F"/>
                      </a:solidFill>
                      <a:prstDash val="solid"/>
                    </a:lnL>
                    <a:lnR w="12700">
                      <a:solidFill>
                        <a:srgbClr val="5B676F"/>
                      </a:solidFill>
                      <a:prstDash val="solid"/>
                    </a:lnR>
                    <a:lnT w="28575">
                      <a:solidFill>
                        <a:srgbClr val="5B676F"/>
                      </a:solidFill>
                      <a:prstDash val="solid"/>
                    </a:lnT>
                    <a:lnB w="12700">
                      <a:solidFill>
                        <a:srgbClr val="5B676F"/>
                      </a:solidFill>
                      <a:prstDash val="soli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4706"/>
            <a:ext cx="66122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5" dirty="0" smtClean="0"/>
              <a:t>PERS &amp; STRS Increases</a:t>
            </a:r>
            <a:endParaRPr spc="-1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557343"/>
              </p:ext>
            </p:extLst>
          </p:nvPr>
        </p:nvGraphicFramePr>
        <p:xfrm>
          <a:off x="916939" y="2031858"/>
          <a:ext cx="7447244" cy="200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4" imgW="3181362" imgH="857250" progId="Excel.Sheet.12">
                  <p:embed/>
                </p:oleObj>
              </mc:Choice>
              <mc:Fallback>
                <p:oleObj name="Worksheet" r:id="rId4" imgW="3181362" imgH="857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6939" y="2031858"/>
                        <a:ext cx="7447244" cy="2006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3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4706"/>
            <a:ext cx="66122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5" dirty="0"/>
              <a:t>18/19 </a:t>
            </a:r>
            <a:r>
              <a:rPr lang="en-US" dirty="0"/>
              <a:t>Hourly </a:t>
            </a:r>
            <a:r>
              <a:rPr lang="en-US" spc="10" dirty="0"/>
              <a:t>Salary</a:t>
            </a:r>
            <a:r>
              <a:rPr lang="en-US" spc="-15" dirty="0"/>
              <a:t> </a:t>
            </a:r>
            <a:r>
              <a:rPr lang="en-US" spc="-10" dirty="0"/>
              <a:t>Budget</a:t>
            </a:r>
            <a:endParaRPr spc="-1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394519"/>
              </p:ext>
            </p:extLst>
          </p:nvPr>
        </p:nvGraphicFramePr>
        <p:xfrm>
          <a:off x="1125769" y="1905000"/>
          <a:ext cx="7711889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3" imgW="4228927" imgH="1295531" progId="Excel.Sheet.12">
                  <p:embed/>
                </p:oleObj>
              </mc:Choice>
              <mc:Fallback>
                <p:oleObj name="Worksheet" r:id="rId3" imgW="4228927" imgH="12955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769" y="1905000"/>
                        <a:ext cx="7711889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3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3363</TotalTime>
  <Words>475</Words>
  <Application>Microsoft Office PowerPoint</Application>
  <PresentationFormat>Widescreen</PresentationFormat>
  <Paragraphs>92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Franklin Gothic Book</vt:lpstr>
      <vt:lpstr>Franklin Gothic Medium Cond</vt:lpstr>
      <vt:lpstr>Times New Roman</vt:lpstr>
      <vt:lpstr>Trebuchet MS</vt:lpstr>
      <vt:lpstr>Wingdings 3</vt:lpstr>
      <vt:lpstr>Facet</vt:lpstr>
      <vt:lpstr>Worksheet</vt:lpstr>
      <vt:lpstr>PowerPoint Presentation</vt:lpstr>
      <vt:lpstr>Overview</vt:lpstr>
      <vt:lpstr>College Budgeting Process, FY 18/19</vt:lpstr>
      <vt:lpstr>Budget Assumptions – General Fund</vt:lpstr>
      <vt:lpstr>Budget Goals and Priorities for 18/19</vt:lpstr>
      <vt:lpstr>2018/2019 Final Budget</vt:lpstr>
      <vt:lpstr>Tentative to Final Budget Changes</vt:lpstr>
      <vt:lpstr>PERS &amp; STRS Increases</vt:lpstr>
      <vt:lpstr>18/19 Hourly Salary Budget</vt:lpstr>
      <vt:lpstr>Budget Considerations</vt:lpstr>
      <vt:lpstr>Moving Forward</vt:lpstr>
      <vt:lpstr>Interested in More Information?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Marquez</dc:creator>
  <cp:lastModifiedBy>Concha Thia, Mary Chries</cp:lastModifiedBy>
  <cp:revision>26</cp:revision>
  <cp:lastPrinted>2018-09-19T07:58:10Z</cp:lastPrinted>
  <dcterms:created xsi:type="dcterms:W3CDTF">2018-09-15T05:34:19Z</dcterms:created>
  <dcterms:modified xsi:type="dcterms:W3CDTF">2018-09-19T15:33:11Z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2018-09-15T00:00:00Z</vt:filetime>
  </property>
</Properties>
</file>