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65" r:id="rId2"/>
    <p:sldId id="352" r:id="rId3"/>
    <p:sldId id="366" r:id="rId4"/>
    <p:sldId id="379" r:id="rId5"/>
    <p:sldId id="380" r:id="rId6"/>
    <p:sldId id="369" r:id="rId7"/>
    <p:sldId id="381" r:id="rId8"/>
    <p:sldId id="353" r:id="rId9"/>
    <p:sldId id="364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12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005433"/>
    <a:srgbClr val="005423"/>
    <a:srgbClr val="ED7D31"/>
    <a:srgbClr val="6666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93" autoAdjust="0"/>
    <p:restoredTop sz="96291" autoAdjust="0"/>
  </p:normalViewPr>
  <p:slideViewPr>
    <p:cSldViewPr snapToGrid="0">
      <p:cViewPr varScale="1">
        <p:scale>
          <a:sx n="77" d="100"/>
          <a:sy n="77" d="100"/>
        </p:scale>
        <p:origin x="192" y="1152"/>
      </p:cViewPr>
      <p:guideLst>
        <p:guide pos="7512"/>
        <p:guide orient="horz" pos="2160"/>
      </p:guideLst>
    </p:cSldViewPr>
  </p:slideViewPr>
  <p:outlineViewPr>
    <p:cViewPr>
      <p:scale>
        <a:sx n="33" d="100"/>
        <a:sy n="33" d="100"/>
      </p:scale>
      <p:origin x="0" y="159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-3344" y="-1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782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27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418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58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24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73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62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41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----- Meeting Notes (2/20/17 01:53) -----</a:t>
            </a:r>
          </a:p>
          <a:p>
            <a:endParaRPr lang="en-US" dirty="0"/>
          </a:p>
          <a:p>
            <a:r>
              <a:rPr lang="en-US" dirty="0"/>
              <a:t>3 jobs are needed</a:t>
            </a:r>
          </a:p>
          <a:p>
            <a:r>
              <a:rPr lang="en-US" dirty="0"/>
              <a:t>survey = </a:t>
            </a:r>
          </a:p>
          <a:p>
            <a:r>
              <a:rPr lang="en-US" dirty="0"/>
              <a:t>	55% &gt; $1,000</a:t>
            </a:r>
          </a:p>
          <a:p>
            <a:r>
              <a:rPr lang="en-US" dirty="0"/>
              <a:t>	20% &gt; $10,000</a:t>
            </a:r>
          </a:p>
          <a:p>
            <a:r>
              <a:rPr lang="en-US" dirty="0"/>
              <a:t>3-4 years to complete an Assoc. Degree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10/27/19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ave 10"/>
          <p:cNvSpPr/>
          <p:nvPr/>
        </p:nvSpPr>
        <p:spPr>
          <a:xfrm>
            <a:off x="1" y="-2854873"/>
            <a:ext cx="12191999" cy="4561692"/>
          </a:xfrm>
          <a:prstGeom prst="wave">
            <a:avLst/>
          </a:prstGeom>
          <a:solidFill>
            <a:srgbClr val="005433"/>
          </a:solidFill>
          <a:ln w="38100" cmpd="sng">
            <a:solidFill>
              <a:srgbClr val="FF9900"/>
            </a:solidFill>
          </a:ln>
          <a:effectLst/>
          <a:extLst>
            <a:ext uri="{FAA26D3D-D897-4be2-8F04-BA451C77F1D7}">
              <ma14:placeholderFlag xmlns="" xmlns:ma14="http://schemas.microsoft.com/office/mac/drawingml/2011/main"/>
            </a:ex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ea typeface="ＭＳ 明朝"/>
                <a:cs typeface="Times New Roman"/>
              </a:rPr>
              <a:t>Mission</a:t>
            </a:r>
          </a:p>
        </p:txBody>
      </p:sp>
      <p:pic>
        <p:nvPicPr>
          <p:cNvPr id="8" name="Picture 7" descr="sp_canada_college_logo_white(1)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60" y="273639"/>
            <a:ext cx="3773774" cy="89779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04" y="5532730"/>
            <a:ext cx="1828800" cy="82140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61202" y="2232643"/>
            <a:ext cx="10060336" cy="250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4400" dirty="0">
                <a:solidFill>
                  <a:srgbClr val="005423"/>
                </a:solidFill>
                <a:latin typeface="Avenir Book"/>
                <a:cs typeface="Avenir Book"/>
              </a:rPr>
              <a:t>Program </a:t>
            </a:r>
            <a:r>
              <a:rPr lang="en-US" sz="4400" dirty="0" err="1">
                <a:solidFill>
                  <a:srgbClr val="005423"/>
                </a:solidFill>
                <a:latin typeface="Avenir Book"/>
                <a:cs typeface="Avenir Book"/>
              </a:rPr>
              <a:t>Servcies</a:t>
            </a:r>
            <a:r>
              <a:rPr lang="en-US" sz="4400" dirty="0">
                <a:solidFill>
                  <a:srgbClr val="005423"/>
                </a:solidFill>
                <a:latin typeface="Avenir Book"/>
                <a:cs typeface="Avenir Book"/>
              </a:rPr>
              <a:t> Coordinator (VROC)</a:t>
            </a:r>
            <a:endParaRPr lang="en-US" sz="3600" dirty="0">
              <a:solidFill>
                <a:srgbClr val="005423"/>
              </a:solidFill>
              <a:latin typeface="Avenir Book"/>
              <a:cs typeface="Avenir Book"/>
            </a:endParaRPr>
          </a:p>
          <a:p>
            <a:pPr algn="just">
              <a:lnSpc>
                <a:spcPct val="110000"/>
              </a:lnSpc>
            </a:pPr>
            <a:r>
              <a:rPr lang="en-US" sz="2400" dirty="0">
                <a:latin typeface="Avenir Book"/>
                <a:cs typeface="Avenir Book"/>
              </a:rPr>
              <a:t>2019 </a:t>
            </a:r>
            <a:r>
              <a:rPr lang="mr-IN" sz="2400" dirty="0">
                <a:latin typeface="Avenir Book"/>
                <a:cs typeface="Avenir Book"/>
              </a:rPr>
              <a:t>–</a:t>
            </a:r>
            <a:r>
              <a:rPr lang="en-US" sz="2400" dirty="0">
                <a:latin typeface="Avenir Book"/>
                <a:cs typeface="Avenir Book"/>
              </a:rPr>
              <a:t> 2020 New Position Proposals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Avenir Book"/>
              <a:cs typeface="Avenir Book"/>
            </a:endParaRPr>
          </a:p>
          <a:p>
            <a:pPr algn="just">
              <a:lnSpc>
                <a:spcPct val="110000"/>
              </a:lnSpc>
              <a:spcBef>
                <a:spcPts val="1800"/>
              </a:spcBef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/>
                <a:cs typeface="Avenir Book"/>
              </a:rPr>
              <a:t>Presentations and Discussions</a:t>
            </a:r>
          </a:p>
          <a:p>
            <a:pPr algn="just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/>
                <a:cs typeface="Avenir Book"/>
              </a:rPr>
              <a:t>October 31, 2019</a:t>
            </a:r>
          </a:p>
        </p:txBody>
      </p:sp>
    </p:spTree>
    <p:extLst>
      <p:ext uri="{BB962C8B-B14F-4D97-AF65-F5344CB8AC3E}">
        <p14:creationId xmlns:p14="http://schemas.microsoft.com/office/powerpoint/2010/main" val="235799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18351" y="182880"/>
            <a:ext cx="10775456" cy="13255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dirty="0">
                <a:latin typeface="Avenir Book"/>
                <a:cs typeface="Avenir Book"/>
              </a:rPr>
              <a:t>VROC at Cañada College</a:t>
            </a:r>
            <a:endParaRPr lang="en-US" b="1" dirty="0">
              <a:solidFill>
                <a:srgbClr val="843C0C"/>
              </a:solidFill>
              <a:latin typeface="Avenir Book"/>
              <a:cs typeface="Avenir Book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145717" y="1768924"/>
            <a:ext cx="10349597" cy="456537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000" b="1" dirty="0">
                <a:latin typeface="Avenir Book" panose="02000503020000020003" pitchFamily="2" charset="0"/>
              </a:rPr>
              <a:t>Services Available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Admission Assistance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Veteran Benefit Assistance </a:t>
            </a:r>
            <a:r>
              <a:rPr lang="en-US" sz="1900" dirty="0">
                <a:latin typeface="Avenir Book" panose="02000503020000020003" pitchFamily="2" charset="0"/>
              </a:rPr>
              <a:t>(Educational/Vocational, Medical, Psycho-social)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Academic Counseling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Vet Vouchers for books, supplies, and food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Mentorship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VROC sponsored Eat &amp; Greet Luncheon </a:t>
            </a:r>
          </a:p>
          <a:p>
            <a:pPr marL="50292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Avenir Book" panose="02000503020000020003" pitchFamily="2" charset="0"/>
              </a:rPr>
              <a:t>Veterans Day Community Observance</a:t>
            </a:r>
          </a:p>
          <a:p>
            <a:pPr marL="347472" lvl="1" indent="-342900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2400" dirty="0">
              <a:solidFill>
                <a:schemeClr val="accent5"/>
              </a:solidFill>
              <a:latin typeface="Avenir Book"/>
              <a:cs typeface="Avenir Book"/>
            </a:endParaRPr>
          </a:p>
          <a:p>
            <a:pPr marL="347472" lvl="1" indent="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lvl="2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rgbClr val="7F7F7F"/>
              </a:solidFill>
            </a:endParaRPr>
          </a:p>
          <a:p>
            <a:pPr lvl="2">
              <a:lnSpc>
                <a:spcPct val="140000"/>
              </a:lnSpc>
            </a:pP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22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82880"/>
            <a:ext cx="1105211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Avenir Book"/>
                <a:cs typeface="Avenir Book"/>
              </a:rPr>
              <a:t>VROC PSC Duties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Avenir Book"/>
              <a:cs typeface="Avenir Book"/>
            </a:endParaRP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685800" y="1656372"/>
            <a:ext cx="10785764" cy="459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Connecting veterans with County VA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Informing veterans on how to properly use:</a:t>
            </a:r>
          </a:p>
          <a:p>
            <a:pPr marL="75438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GI Bill (educational benefit) and</a:t>
            </a:r>
          </a:p>
          <a:p>
            <a:pPr marL="75438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Chapter 35 (Spousal GI Bill)</a:t>
            </a:r>
          </a:p>
          <a:p>
            <a:pPr marL="75438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Chapter 31 (Vocational Rehabilitation)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Increasing awareness of spousal and dependent benefits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Ensuring accuracy and completeness of VA forms for college certifier (Edith)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Enrolling students in Vet Vouchers</a:t>
            </a:r>
          </a:p>
        </p:txBody>
      </p:sp>
    </p:spTree>
    <p:extLst>
      <p:ext uri="{BB962C8B-B14F-4D97-AF65-F5344CB8AC3E}">
        <p14:creationId xmlns:p14="http://schemas.microsoft.com/office/powerpoint/2010/main" val="150196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82880"/>
            <a:ext cx="1105211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Avenir Book"/>
                <a:cs typeface="Avenir Book"/>
              </a:rPr>
              <a:t>VROC PSC Duties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Avenir Book"/>
              <a:cs typeface="Avenir Book"/>
            </a:endParaRP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685800" y="1656372"/>
            <a:ext cx="10785764" cy="4393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Scheduling academic counseling appointments (Nick)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Connecting veterans with DRC and PCC.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Working with SKY and CSM VROCs and external resources</a:t>
            </a:r>
          </a:p>
          <a:p>
            <a:pPr marL="342900" indent="-342900">
              <a:spcAft>
                <a:spcPts val="900"/>
              </a:spcAft>
              <a:buFont typeface="Arial"/>
              <a:buChar char="•"/>
            </a:pPr>
            <a:r>
              <a:rPr lang="en-US" altLang="en-US" sz="2600" dirty="0">
                <a:latin typeface="Avenir Book"/>
                <a:cs typeface="Avenir Book"/>
              </a:rPr>
              <a:t>Connecting students to campus programs and resources: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EOPS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Financial Aid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DRC, PCC, Health Center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SparkPoint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STEM</a:t>
            </a:r>
          </a:p>
          <a:p>
            <a:pPr marL="571500" lvl="1" indent="-342900">
              <a:spcAft>
                <a:spcPts val="900"/>
              </a:spcAft>
              <a:buFont typeface="Arial"/>
              <a:buChar char="•"/>
            </a:pPr>
            <a:r>
              <a:rPr lang="en-US" altLang="en-US" dirty="0">
                <a:latin typeface="Avenir Book"/>
                <a:cs typeface="Avenir Book"/>
              </a:rPr>
              <a:t>TRIO</a:t>
            </a:r>
          </a:p>
        </p:txBody>
      </p:sp>
    </p:spTree>
    <p:extLst>
      <p:ext uri="{BB962C8B-B14F-4D97-AF65-F5344CB8AC3E}">
        <p14:creationId xmlns:p14="http://schemas.microsoft.com/office/powerpoint/2010/main" val="261702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18351" y="182880"/>
            <a:ext cx="10775456" cy="13255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dirty="0">
                <a:latin typeface="Avenir Book"/>
                <a:cs typeface="Avenir Book"/>
              </a:rPr>
              <a:t>VROC at Cañada College</a:t>
            </a:r>
            <a:endParaRPr lang="en-US" b="1" dirty="0">
              <a:solidFill>
                <a:srgbClr val="843C0C"/>
              </a:solidFill>
              <a:latin typeface="Avenir Book"/>
              <a:cs typeface="Avenir Book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145717" y="1768925"/>
            <a:ext cx="6069729" cy="3656730"/>
          </a:xfrm>
        </p:spPr>
        <p:txBody>
          <a:bodyPr>
            <a:normAutofit/>
          </a:bodyPr>
          <a:lstStyle/>
          <a:p>
            <a:pPr marL="4572" lvl="1" indent="0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Avenir Book" panose="02000503020000020003" pitchFamily="2" charset="0"/>
                <a:cs typeface="Avenir Book"/>
              </a:rPr>
              <a:t>Mission Statement Alignment</a:t>
            </a:r>
          </a:p>
          <a:p>
            <a:pPr marL="0" indent="0">
              <a:buNone/>
            </a:pPr>
            <a:r>
              <a:rPr lang="en-US" sz="2600" dirty="0">
                <a:latin typeface="Avenir Book" panose="02000503020000020003" pitchFamily="2" charset="0"/>
              </a:rPr>
              <a:t>VROC supports a learning centered environment that ensures that </a:t>
            </a:r>
            <a:r>
              <a:rPr lang="en-US" sz="2600" dirty="0">
                <a:solidFill>
                  <a:srgbClr val="0070C0"/>
                </a:solidFill>
                <a:latin typeface="Avenir Book" panose="02000503020000020003" pitchFamily="2" charset="0"/>
              </a:rPr>
              <a:t>all veterans </a:t>
            </a:r>
            <a:r>
              <a:rPr lang="en-US" sz="2600" dirty="0">
                <a:latin typeface="Avenir Book" panose="02000503020000020003" pitchFamily="2" charset="0"/>
              </a:rPr>
              <a:t>and their dependents </a:t>
            </a:r>
            <a:r>
              <a:rPr lang="en-US" sz="2600" dirty="0">
                <a:solidFill>
                  <a:srgbClr val="0070C0"/>
                </a:solidFill>
                <a:latin typeface="Avenir Book" panose="02000503020000020003" pitchFamily="2" charset="0"/>
              </a:rPr>
              <a:t>have equitable opportunities </a:t>
            </a:r>
            <a:r>
              <a:rPr lang="en-US" sz="2600" dirty="0">
                <a:latin typeface="Avenir Book" panose="02000503020000020003" pitchFamily="2" charset="0"/>
              </a:rPr>
              <a:t>to achieve their transfer, career education, lifelong learning and educational goals.</a:t>
            </a:r>
          </a:p>
          <a:p>
            <a:pPr marL="4572" lvl="1" indent="0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2400" dirty="0">
              <a:solidFill>
                <a:srgbClr val="000000"/>
              </a:solidFill>
              <a:latin typeface="Avenir Book"/>
              <a:cs typeface="Avenir Book"/>
            </a:endParaRPr>
          </a:p>
          <a:p>
            <a:pPr marL="347472" lvl="1" indent="-342900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2400" dirty="0">
              <a:solidFill>
                <a:schemeClr val="accent5"/>
              </a:solidFill>
              <a:latin typeface="Avenir Book"/>
              <a:cs typeface="Avenir Book"/>
            </a:endParaRPr>
          </a:p>
          <a:p>
            <a:pPr marL="347472" lvl="1" indent="0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400" dirty="0"/>
          </a:p>
          <a:p>
            <a:pPr lvl="2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endParaRPr lang="en-US" dirty="0">
              <a:solidFill>
                <a:srgbClr val="7F7F7F"/>
              </a:solidFill>
            </a:endParaRPr>
          </a:p>
          <a:p>
            <a:pPr lvl="2">
              <a:lnSpc>
                <a:spcPct val="140000"/>
              </a:lnSpc>
            </a:pP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62900" y="1854200"/>
            <a:ext cx="3657600" cy="2973600"/>
          </a:xfrm>
          <a:prstGeom prst="rect">
            <a:avLst/>
          </a:prstGeom>
          <a:ln w="28575" cmpd="sng">
            <a:solidFill>
              <a:srgbClr val="005433"/>
            </a:solidFill>
          </a:ln>
        </p:spPr>
      </p:pic>
    </p:spTree>
    <p:extLst>
      <p:ext uri="{BB962C8B-B14F-4D97-AF65-F5344CB8AC3E}">
        <p14:creationId xmlns:p14="http://schemas.microsoft.com/office/powerpoint/2010/main" val="282984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82880"/>
            <a:ext cx="10781522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Avenir Book"/>
                <a:cs typeface="Avenir Book"/>
              </a:rPr>
              <a:t>How Will this Position Strengthen VROC</a:t>
            </a: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18589"/>
            <a:ext cx="10660224" cy="444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latin typeface="Avenir Book" panose="02000503020000020003" pitchFamily="2" charset="0"/>
              </a:rPr>
              <a:t>This will increase the quantity and quality of wrap-around services available to our Cañada College veterans and their dependents. </a:t>
            </a:r>
          </a:p>
          <a:p>
            <a:pPr>
              <a:spcBef>
                <a:spcPts val="2200"/>
              </a:spcBef>
            </a:pPr>
            <a:r>
              <a:rPr lang="en-US" sz="2600" dirty="0">
                <a:latin typeface="Avenir Book" panose="02000503020000020003" pitchFamily="2" charset="0"/>
              </a:rPr>
              <a:t>Provide VROC with staffing who has experience in addressing the array of mental, social and emotional challenges facing returning veterans </a:t>
            </a:r>
          </a:p>
          <a:p>
            <a:pPr lvl="0"/>
            <a:r>
              <a:rPr lang="en-US" sz="2600" dirty="0">
                <a:latin typeface="Avenir Book" panose="02000503020000020003" pitchFamily="2" charset="0"/>
              </a:rPr>
              <a:t>Increase the number of veterans certified, units that veterans are enrolled in and overall veteran enrollment at Cañada College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Avenir Roman" panose="02000503020000020003" pitchFamily="2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Avenir Roman" panose="02000503020000020003" pitchFamily="2" charset="0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dirty="0">
              <a:latin typeface="Avenir Roman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4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82880"/>
            <a:ext cx="10781522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Avenir Book"/>
                <a:cs typeface="Avenir Book"/>
              </a:rPr>
              <a:t>How Will this Position Strengthen VROC (continued)</a:t>
            </a: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746449" y="2033908"/>
            <a:ext cx="10660224" cy="4445000"/>
          </a:xfrm>
        </p:spPr>
        <p:txBody>
          <a:bodyPr>
            <a:normAutofit/>
          </a:bodyPr>
          <a:lstStyle/>
          <a:p>
            <a:pPr lvl="0"/>
            <a:r>
              <a:rPr lang="en-US" sz="2600" dirty="0">
                <a:latin typeface="Avenir Book" panose="02000503020000020003" pitchFamily="2" charset="0"/>
              </a:rPr>
              <a:t>Connect veterans to academic support programs and services designed to increase their retention, success and persistence</a:t>
            </a:r>
          </a:p>
          <a:p>
            <a:pPr lvl="0"/>
            <a:r>
              <a:rPr lang="en-US" sz="2600" dirty="0">
                <a:latin typeface="Avenir Book" panose="02000503020000020003" pitchFamily="2" charset="0"/>
              </a:rPr>
              <a:t>Connect veterans to necessary campus, Veterans Administration and community resources designed to ease the transition from the military back into civilian life</a:t>
            </a:r>
          </a:p>
          <a:p>
            <a:pPr lvl="0"/>
            <a:r>
              <a:rPr lang="en-US" sz="2600" dirty="0">
                <a:latin typeface="Avenir Book" panose="02000503020000020003" pitchFamily="2" charset="0"/>
              </a:rPr>
              <a:t>Expand the Vet Vouchers program to remove financial barriers for veterans pursuing higher education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27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799" y="182880"/>
            <a:ext cx="11244430" cy="13255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800" b="1" dirty="0">
                <a:latin typeface="Avenir Book"/>
                <a:cs typeface="Avenir Book"/>
              </a:rPr>
              <a:t>If This Position is Not Filled</a:t>
            </a:r>
            <a:endParaRPr lang="en-US" sz="2700" b="1" dirty="0">
              <a:solidFill>
                <a:srgbClr val="843C0C"/>
              </a:solidFill>
              <a:latin typeface="Avenir Book"/>
              <a:cs typeface="Avenir Book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57579" y="1687688"/>
            <a:ext cx="11075452" cy="4511087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400" dirty="0">
                <a:latin typeface="Avenir Book" panose="02000503020000020003" pitchFamily="2" charset="0"/>
                <a:cs typeface="Avenir Book"/>
              </a:rPr>
              <a:t>Veterans’ academic, social, emotional and financial needs will not be served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400" dirty="0">
                <a:latin typeface="Avenir Book" panose="02000503020000020003" pitchFamily="2" charset="0"/>
                <a:cs typeface="Avenir Book"/>
              </a:rPr>
              <a:t>Veterans will not select Cañada leading towards decreased veteran enrollment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400" dirty="0">
                <a:latin typeface="Avenir Book" panose="02000503020000020003" pitchFamily="2" charset="0"/>
                <a:cs typeface="Avenir Book"/>
              </a:rPr>
              <a:t>Veterans and their spouses will not receive eligible resources nor benefits while attending Cañada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400" dirty="0">
                <a:latin typeface="Avenir Book" panose="02000503020000020003" pitchFamily="2" charset="0"/>
                <a:cs typeface="Avenir Book"/>
              </a:rPr>
              <a:t>Available resources and services will be under-utilized and veterans who could have succeeded may not be given the chance to succeed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Avenir Book" panose="02000503020000020003" pitchFamily="2" charset="0"/>
                <a:cs typeface="Avenir Book"/>
              </a:rPr>
              <a:t>Veterans will not receive necessary supports unique to our veteran population.</a:t>
            </a: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50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799" y="182880"/>
            <a:ext cx="11244430" cy="1325563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4800" b="1" dirty="0">
                <a:latin typeface="Avenir Book"/>
                <a:cs typeface="Avenir Book"/>
              </a:rPr>
              <a:t>Questions?</a:t>
            </a:r>
            <a:endParaRPr lang="en-US" sz="2700" b="1" dirty="0">
              <a:solidFill>
                <a:srgbClr val="843C0C"/>
              </a:solidFill>
              <a:latin typeface="Avenir Book"/>
              <a:cs typeface="Avenir Book"/>
            </a:endParaRPr>
          </a:p>
        </p:txBody>
      </p:sp>
      <p:pic>
        <p:nvPicPr>
          <p:cNvPr id="12" name="Picture 11" descr="sp_canada_college_logo_white(1).pd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6261" y="6063589"/>
            <a:ext cx="2113968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2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11370</TotalTime>
  <Words>537</Words>
  <Application>Microsoft Macintosh PowerPoint</Application>
  <PresentationFormat>Widescreen</PresentationFormat>
  <Paragraphs>132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明朝</vt:lpstr>
      <vt:lpstr>ＭＳ Ｐゴシック</vt:lpstr>
      <vt:lpstr>Arial</vt:lpstr>
      <vt:lpstr>Avenir Book</vt:lpstr>
      <vt:lpstr>Avenir Roman</vt:lpstr>
      <vt:lpstr>Calibri</vt:lpstr>
      <vt:lpstr>Calibri Light</vt:lpstr>
      <vt:lpstr>Times New Roman</vt:lpstr>
      <vt:lpstr>Office Theme</vt:lpstr>
      <vt:lpstr>PowerPoint Presentation</vt:lpstr>
      <vt:lpstr>VROC at Cañada College</vt:lpstr>
      <vt:lpstr>VROC PSC Duties</vt:lpstr>
      <vt:lpstr>VROC PSC Duties</vt:lpstr>
      <vt:lpstr>VROC at Cañada College</vt:lpstr>
      <vt:lpstr>How Will this Position Strengthen VROC</vt:lpstr>
      <vt:lpstr>How Will this Position Strengthen VROC (continued)</vt:lpstr>
      <vt:lpstr>If This Position is Not Filled</vt:lpstr>
      <vt:lpstr>Questions?</vt:lpstr>
    </vt:vector>
  </TitlesOfParts>
  <Company>SMCCD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Ernesto Leiva</cp:lastModifiedBy>
  <cp:revision>349</cp:revision>
  <cp:lastPrinted>2019-10-27T23:55:21Z</cp:lastPrinted>
  <dcterms:created xsi:type="dcterms:W3CDTF">2015-08-26T22:52:00Z</dcterms:created>
  <dcterms:modified xsi:type="dcterms:W3CDTF">2019-10-30T23:38:28Z</dcterms:modified>
</cp:coreProperties>
</file>