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56" r:id="rId5"/>
    <p:sldId id="257" r:id="rId6"/>
    <p:sldId id="259" r:id="rId7"/>
    <p:sldId id="258" r:id="rId8"/>
    <p:sldId id="260" r:id="rId9"/>
    <p:sldId id="261" r:id="rId10"/>
    <p:sldId id="262" r:id="rId11"/>
    <p:sldId id="263" r:id="rId12"/>
    <p:sldId id="264"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111" d="100"/>
          <a:sy n="111" d="100"/>
        </p:scale>
        <p:origin x="510" y="11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viewProps" Target="viewProp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A6E7476C-F3C2-41FB-8901-32E2198E2F19}" type="datetimeFigureOut">
              <a:rPr lang="en-US" smtClean="0"/>
              <a:t>2/19/2019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164FB8C-020F-494A-BF4B-B22471910190}" type="slidenum">
              <a:rPr lang="en-US" smtClean="0"/>
              <a:t>‹#›</a:t>
            </a:fld>
            <a:endParaRPr lang="en-US"/>
          </a:p>
        </p:txBody>
      </p:sp>
    </p:spTree>
    <p:extLst>
      <p:ext uri="{BB962C8B-B14F-4D97-AF65-F5344CB8AC3E}">
        <p14:creationId xmlns:p14="http://schemas.microsoft.com/office/powerpoint/2010/main" val="12884747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6E7476C-F3C2-41FB-8901-32E2198E2F19}" type="datetimeFigureOut">
              <a:rPr lang="en-US" smtClean="0"/>
              <a:t>2/19/2019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164FB8C-020F-494A-BF4B-B22471910190}" type="slidenum">
              <a:rPr lang="en-US" smtClean="0"/>
              <a:t>‹#›</a:t>
            </a:fld>
            <a:endParaRPr lang="en-US"/>
          </a:p>
        </p:txBody>
      </p:sp>
    </p:spTree>
    <p:extLst>
      <p:ext uri="{BB962C8B-B14F-4D97-AF65-F5344CB8AC3E}">
        <p14:creationId xmlns:p14="http://schemas.microsoft.com/office/powerpoint/2010/main" val="248692908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6E7476C-F3C2-41FB-8901-32E2198E2F19}" type="datetimeFigureOut">
              <a:rPr lang="en-US" smtClean="0"/>
              <a:t>2/19/2019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164FB8C-020F-494A-BF4B-B22471910190}" type="slidenum">
              <a:rPr lang="en-US" smtClean="0"/>
              <a:t>‹#›</a:t>
            </a:fld>
            <a:endParaRPr lang="en-US"/>
          </a:p>
        </p:txBody>
      </p:sp>
    </p:spTree>
    <p:extLst>
      <p:ext uri="{BB962C8B-B14F-4D97-AF65-F5344CB8AC3E}">
        <p14:creationId xmlns:p14="http://schemas.microsoft.com/office/powerpoint/2010/main" val="19037353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6E7476C-F3C2-41FB-8901-32E2198E2F19}" type="datetimeFigureOut">
              <a:rPr lang="en-US" smtClean="0"/>
              <a:t>2/19/2019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164FB8C-020F-494A-BF4B-B22471910190}" type="slidenum">
              <a:rPr lang="en-US" smtClean="0"/>
              <a:t>‹#›</a:t>
            </a:fld>
            <a:endParaRPr lang="en-US"/>
          </a:p>
        </p:txBody>
      </p:sp>
    </p:spTree>
    <p:extLst>
      <p:ext uri="{BB962C8B-B14F-4D97-AF65-F5344CB8AC3E}">
        <p14:creationId xmlns:p14="http://schemas.microsoft.com/office/powerpoint/2010/main" val="24525697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A6E7476C-F3C2-41FB-8901-32E2198E2F19}" type="datetimeFigureOut">
              <a:rPr lang="en-US" smtClean="0"/>
              <a:t>2/19/2019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164FB8C-020F-494A-BF4B-B22471910190}" type="slidenum">
              <a:rPr lang="en-US" smtClean="0"/>
              <a:t>‹#›</a:t>
            </a:fld>
            <a:endParaRPr lang="en-US"/>
          </a:p>
        </p:txBody>
      </p:sp>
    </p:spTree>
    <p:extLst>
      <p:ext uri="{BB962C8B-B14F-4D97-AF65-F5344CB8AC3E}">
        <p14:creationId xmlns:p14="http://schemas.microsoft.com/office/powerpoint/2010/main" val="5644387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A6E7476C-F3C2-41FB-8901-32E2198E2F19}" type="datetimeFigureOut">
              <a:rPr lang="en-US" smtClean="0"/>
              <a:t>2/19/2019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164FB8C-020F-494A-BF4B-B22471910190}" type="slidenum">
              <a:rPr lang="en-US" smtClean="0"/>
              <a:t>‹#›</a:t>
            </a:fld>
            <a:endParaRPr lang="en-US"/>
          </a:p>
        </p:txBody>
      </p:sp>
    </p:spTree>
    <p:extLst>
      <p:ext uri="{BB962C8B-B14F-4D97-AF65-F5344CB8AC3E}">
        <p14:creationId xmlns:p14="http://schemas.microsoft.com/office/powerpoint/2010/main" val="14193010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A6E7476C-F3C2-41FB-8901-32E2198E2F19}" type="datetimeFigureOut">
              <a:rPr lang="en-US" smtClean="0"/>
              <a:t>2/19/2019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164FB8C-020F-494A-BF4B-B22471910190}" type="slidenum">
              <a:rPr lang="en-US" smtClean="0"/>
              <a:t>‹#›</a:t>
            </a:fld>
            <a:endParaRPr lang="en-US"/>
          </a:p>
        </p:txBody>
      </p:sp>
    </p:spTree>
    <p:extLst>
      <p:ext uri="{BB962C8B-B14F-4D97-AF65-F5344CB8AC3E}">
        <p14:creationId xmlns:p14="http://schemas.microsoft.com/office/powerpoint/2010/main" val="27533003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A6E7476C-F3C2-41FB-8901-32E2198E2F19}" type="datetimeFigureOut">
              <a:rPr lang="en-US" smtClean="0"/>
              <a:t>2/19/2019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164FB8C-020F-494A-BF4B-B22471910190}" type="slidenum">
              <a:rPr lang="en-US" smtClean="0"/>
              <a:t>‹#›</a:t>
            </a:fld>
            <a:endParaRPr lang="en-US"/>
          </a:p>
        </p:txBody>
      </p:sp>
    </p:spTree>
    <p:extLst>
      <p:ext uri="{BB962C8B-B14F-4D97-AF65-F5344CB8AC3E}">
        <p14:creationId xmlns:p14="http://schemas.microsoft.com/office/powerpoint/2010/main" val="36937114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6E7476C-F3C2-41FB-8901-32E2198E2F19}" type="datetimeFigureOut">
              <a:rPr lang="en-US" smtClean="0"/>
              <a:t>2/19/2019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164FB8C-020F-494A-BF4B-B22471910190}" type="slidenum">
              <a:rPr lang="en-US" smtClean="0"/>
              <a:t>‹#›</a:t>
            </a:fld>
            <a:endParaRPr lang="en-US"/>
          </a:p>
        </p:txBody>
      </p:sp>
    </p:spTree>
    <p:extLst>
      <p:ext uri="{BB962C8B-B14F-4D97-AF65-F5344CB8AC3E}">
        <p14:creationId xmlns:p14="http://schemas.microsoft.com/office/powerpoint/2010/main" val="19182784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A6E7476C-F3C2-41FB-8901-32E2198E2F19}" type="datetimeFigureOut">
              <a:rPr lang="en-US" smtClean="0"/>
              <a:t>2/19/2019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164FB8C-020F-494A-BF4B-B22471910190}" type="slidenum">
              <a:rPr lang="en-US" smtClean="0"/>
              <a:t>‹#›</a:t>
            </a:fld>
            <a:endParaRPr lang="en-US"/>
          </a:p>
        </p:txBody>
      </p:sp>
    </p:spTree>
    <p:extLst>
      <p:ext uri="{BB962C8B-B14F-4D97-AF65-F5344CB8AC3E}">
        <p14:creationId xmlns:p14="http://schemas.microsoft.com/office/powerpoint/2010/main" val="41406460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A6E7476C-F3C2-41FB-8901-32E2198E2F19}" type="datetimeFigureOut">
              <a:rPr lang="en-US" smtClean="0"/>
              <a:t>2/19/2019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164FB8C-020F-494A-BF4B-B22471910190}" type="slidenum">
              <a:rPr lang="en-US" smtClean="0"/>
              <a:t>‹#›</a:t>
            </a:fld>
            <a:endParaRPr lang="en-US"/>
          </a:p>
        </p:txBody>
      </p:sp>
    </p:spTree>
    <p:extLst>
      <p:ext uri="{BB962C8B-B14F-4D97-AF65-F5344CB8AC3E}">
        <p14:creationId xmlns:p14="http://schemas.microsoft.com/office/powerpoint/2010/main" val="81622789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6E7476C-F3C2-41FB-8901-32E2198E2F19}" type="datetimeFigureOut">
              <a:rPr lang="en-US" smtClean="0"/>
              <a:t>2/19/2019</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164FB8C-020F-494A-BF4B-B22471910190}" type="slidenum">
              <a:rPr lang="en-US" smtClean="0"/>
              <a:t>‹#›</a:t>
            </a:fld>
            <a:endParaRPr lang="en-US"/>
          </a:p>
        </p:txBody>
      </p:sp>
    </p:spTree>
    <p:extLst>
      <p:ext uri="{BB962C8B-B14F-4D97-AF65-F5344CB8AC3E}">
        <p14:creationId xmlns:p14="http://schemas.microsoft.com/office/powerpoint/2010/main" val="26898816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Planning &amp; Budging Council</a:t>
            </a:r>
            <a:endParaRPr lang="en-US" dirty="0"/>
          </a:p>
        </p:txBody>
      </p:sp>
      <p:sp>
        <p:nvSpPr>
          <p:cNvPr id="3" name="Subtitle 2"/>
          <p:cNvSpPr>
            <a:spLocks noGrp="1"/>
          </p:cNvSpPr>
          <p:nvPr>
            <p:ph type="subTitle" idx="1"/>
          </p:nvPr>
        </p:nvSpPr>
        <p:spPr>
          <a:xfrm>
            <a:off x="1524000" y="3602037"/>
            <a:ext cx="9144000" cy="2269373"/>
          </a:xfrm>
        </p:spPr>
        <p:txBody>
          <a:bodyPr>
            <a:normAutofit fontScale="92500" lnSpcReduction="10000"/>
          </a:bodyPr>
          <a:lstStyle/>
          <a:p>
            <a:r>
              <a:rPr lang="en-US" sz="4000" dirty="0" smtClean="0"/>
              <a:t>Technology, DEAC &amp; Instructional Technology Committee Comparison</a:t>
            </a:r>
            <a:endParaRPr lang="en-US" sz="4000" dirty="0" smtClean="0"/>
          </a:p>
          <a:p>
            <a:endParaRPr lang="en-US" dirty="0"/>
          </a:p>
          <a:p>
            <a:endParaRPr lang="en-US" dirty="0" smtClean="0"/>
          </a:p>
          <a:p>
            <a:r>
              <a:rPr lang="en-US" dirty="0" smtClean="0"/>
              <a:t>February </a:t>
            </a:r>
            <a:r>
              <a:rPr lang="en-US" dirty="0" smtClean="0"/>
              <a:t>20, </a:t>
            </a:r>
            <a:r>
              <a:rPr lang="en-US" dirty="0" smtClean="0"/>
              <a:t>2019</a:t>
            </a:r>
            <a:endParaRPr lang="en-US"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121667" y="658077"/>
            <a:ext cx="3953928" cy="1775537"/>
          </a:xfrm>
          <a:prstGeom prst="rect">
            <a:avLst/>
          </a:prstGeom>
        </p:spPr>
      </p:pic>
    </p:spTree>
    <p:extLst>
      <p:ext uri="{BB962C8B-B14F-4D97-AF65-F5344CB8AC3E}">
        <p14:creationId xmlns:p14="http://schemas.microsoft.com/office/powerpoint/2010/main" val="370718446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What We Currently Have – Missions &amp; Visions</a:t>
            </a:r>
            <a:endParaRPr lang="en-US" dirty="0"/>
          </a:p>
        </p:txBody>
      </p:sp>
      <p:sp>
        <p:nvSpPr>
          <p:cNvPr id="5" name="Text Placeholder 4"/>
          <p:cNvSpPr>
            <a:spLocks noGrp="1"/>
          </p:cNvSpPr>
          <p:nvPr>
            <p:ph type="body" idx="1"/>
          </p:nvPr>
        </p:nvSpPr>
        <p:spPr>
          <a:xfrm>
            <a:off x="839787" y="1620014"/>
            <a:ext cx="5157787" cy="477867"/>
          </a:xfrm>
        </p:spPr>
        <p:txBody>
          <a:bodyPr/>
          <a:lstStyle/>
          <a:p>
            <a:r>
              <a:rPr lang="en-US" dirty="0" smtClean="0"/>
              <a:t>The Technology Committee</a:t>
            </a:r>
            <a:endParaRPr lang="en-US" dirty="0"/>
          </a:p>
        </p:txBody>
      </p:sp>
      <p:sp>
        <p:nvSpPr>
          <p:cNvPr id="6" name="Content Placeholder 5"/>
          <p:cNvSpPr>
            <a:spLocks noGrp="1"/>
          </p:cNvSpPr>
          <p:nvPr>
            <p:ph sz="half" idx="2"/>
          </p:nvPr>
        </p:nvSpPr>
        <p:spPr>
          <a:xfrm>
            <a:off x="839788" y="2097881"/>
            <a:ext cx="5017547" cy="4091782"/>
          </a:xfrm>
        </p:spPr>
        <p:txBody>
          <a:bodyPr>
            <a:noAutofit/>
          </a:bodyPr>
          <a:lstStyle/>
          <a:p>
            <a:pPr marL="0" indent="0">
              <a:buNone/>
            </a:pPr>
            <a:r>
              <a:rPr lang="en-US" sz="1600" dirty="0"/>
              <a:t>The Cañada College Technology Committee is a subcommittee of the Planning and Budgeting Committee and is composed of representatives from every division of the college including staff, faculty, administrators, and the District Information Technology Services staff</a:t>
            </a:r>
            <a:r>
              <a:rPr lang="en-US" sz="1600" dirty="0" smtClean="0"/>
              <a:t>.</a:t>
            </a:r>
            <a:endParaRPr lang="en-US" sz="1600" dirty="0"/>
          </a:p>
          <a:p>
            <a:pPr marL="0" indent="0">
              <a:buNone/>
            </a:pPr>
            <a:r>
              <a:rPr lang="en-US" sz="1600" dirty="0"/>
              <a:t>The Technology Committee meets a minimum of two times per year and will provide an update to the Planning and Budgeting Committee on technology issues, such as</a:t>
            </a:r>
            <a:r>
              <a:rPr lang="en-US" sz="1600" dirty="0" smtClean="0"/>
              <a:t>:</a:t>
            </a:r>
            <a:endParaRPr lang="en-US" sz="1600" dirty="0"/>
          </a:p>
          <a:p>
            <a:pPr marL="342900" indent="-109538"/>
            <a:r>
              <a:rPr lang="en-US" sz="1600" dirty="0" smtClean="0"/>
              <a:t>Progress made regarding replacement and new technology implemented on campus</a:t>
            </a:r>
          </a:p>
          <a:p>
            <a:pPr marL="342900" indent="-109538"/>
            <a:r>
              <a:rPr lang="en-US" sz="1600" dirty="0" smtClean="0"/>
              <a:t>Changing technology needs for instruction, student services, and business operations</a:t>
            </a:r>
          </a:p>
          <a:p>
            <a:pPr marL="342900" indent="-109538"/>
            <a:r>
              <a:rPr lang="en-US" sz="1600" dirty="0" smtClean="0"/>
              <a:t>Consultation with the PRIE Department that assess the technology needs of the College</a:t>
            </a:r>
          </a:p>
          <a:p>
            <a:pPr marL="342900" indent="-109538"/>
            <a:r>
              <a:rPr lang="en-US" sz="1600" dirty="0" smtClean="0"/>
              <a:t>Review of the yearly allocation for technology</a:t>
            </a:r>
            <a:endParaRPr lang="en-US" sz="1600" dirty="0"/>
          </a:p>
        </p:txBody>
      </p:sp>
      <p:sp>
        <p:nvSpPr>
          <p:cNvPr id="7" name="Text Placeholder 6"/>
          <p:cNvSpPr>
            <a:spLocks noGrp="1"/>
          </p:cNvSpPr>
          <p:nvPr>
            <p:ph type="body" sz="quarter" idx="3"/>
          </p:nvPr>
        </p:nvSpPr>
        <p:spPr>
          <a:xfrm>
            <a:off x="6556074" y="1685925"/>
            <a:ext cx="5551098" cy="755350"/>
          </a:xfrm>
        </p:spPr>
        <p:txBody>
          <a:bodyPr>
            <a:normAutofit/>
          </a:bodyPr>
          <a:lstStyle/>
          <a:p>
            <a:r>
              <a:rPr lang="en-US" dirty="0" smtClean="0"/>
              <a:t>The Distance Education Advisory Committee (DEAC)</a:t>
            </a:r>
            <a:endParaRPr lang="en-US" dirty="0"/>
          </a:p>
        </p:txBody>
      </p:sp>
      <p:sp>
        <p:nvSpPr>
          <p:cNvPr id="8" name="Content Placeholder 7"/>
          <p:cNvSpPr>
            <a:spLocks noGrp="1"/>
          </p:cNvSpPr>
          <p:nvPr>
            <p:ph sz="quarter" idx="4"/>
          </p:nvPr>
        </p:nvSpPr>
        <p:spPr>
          <a:xfrm>
            <a:off x="6556074" y="2441275"/>
            <a:ext cx="5287993" cy="3753150"/>
          </a:xfrm>
        </p:spPr>
        <p:txBody>
          <a:bodyPr>
            <a:noAutofit/>
          </a:bodyPr>
          <a:lstStyle/>
          <a:p>
            <a:pPr marL="0" indent="0">
              <a:buNone/>
            </a:pPr>
            <a:r>
              <a:rPr lang="en-US" sz="1600" dirty="0"/>
              <a:t>The mission of the distance education initiative is to increase opportunities for our diverse student population by offering flexible and innovative instruction via technology. In keeping with the mission of the College, the distance education initiative is committed to meeting the changing needs of our community by developing distance learning opportunities that increase student access, support student success, and provide quality instruction in general, transfer, career, and basic skills education, while also fostering relationships between faculty, staff and students</a:t>
            </a:r>
            <a:r>
              <a:rPr lang="en-US" sz="1600" dirty="0" smtClean="0"/>
              <a:t>.</a:t>
            </a:r>
            <a:endParaRPr lang="en-US" sz="1600" dirty="0"/>
          </a:p>
        </p:txBody>
      </p:sp>
    </p:spTree>
    <p:extLst>
      <p:ext uri="{BB962C8B-B14F-4D97-AF65-F5344CB8AC3E}">
        <p14:creationId xmlns:p14="http://schemas.microsoft.com/office/powerpoint/2010/main" val="328544761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What We Currently Have – Membership</a:t>
            </a:r>
            <a:endParaRPr lang="en-US" dirty="0"/>
          </a:p>
        </p:txBody>
      </p:sp>
      <p:sp>
        <p:nvSpPr>
          <p:cNvPr id="5" name="Text Placeholder 4"/>
          <p:cNvSpPr>
            <a:spLocks noGrp="1"/>
          </p:cNvSpPr>
          <p:nvPr>
            <p:ph type="body" idx="1"/>
          </p:nvPr>
        </p:nvSpPr>
        <p:spPr>
          <a:xfrm>
            <a:off x="839787" y="1620014"/>
            <a:ext cx="5157787" cy="477867"/>
          </a:xfrm>
        </p:spPr>
        <p:txBody>
          <a:bodyPr/>
          <a:lstStyle/>
          <a:p>
            <a:r>
              <a:rPr lang="en-US" dirty="0" smtClean="0"/>
              <a:t>The Technology Committee</a:t>
            </a:r>
            <a:endParaRPr lang="en-US" dirty="0"/>
          </a:p>
        </p:txBody>
      </p:sp>
      <p:graphicFrame>
        <p:nvGraphicFramePr>
          <p:cNvPr id="2" name="Content Placeholder 1"/>
          <p:cNvGraphicFramePr>
            <a:graphicFrameLocks noGrp="1"/>
          </p:cNvGraphicFramePr>
          <p:nvPr>
            <p:ph sz="half" idx="2"/>
          </p:nvPr>
        </p:nvGraphicFramePr>
        <p:xfrm>
          <a:off x="839788" y="2151493"/>
          <a:ext cx="5018086" cy="3983764"/>
        </p:xfrm>
        <a:graphic>
          <a:graphicData uri="http://schemas.openxmlformats.org/drawingml/2006/table">
            <a:tbl>
              <a:tblPr/>
              <a:tblGrid>
                <a:gridCol w="2509043">
                  <a:extLst>
                    <a:ext uri="{9D8B030D-6E8A-4147-A177-3AD203B41FA5}">
                      <a16:colId xmlns:a16="http://schemas.microsoft.com/office/drawing/2014/main" val="2812718190"/>
                    </a:ext>
                  </a:extLst>
                </a:gridCol>
                <a:gridCol w="2509043">
                  <a:extLst>
                    <a:ext uri="{9D8B030D-6E8A-4147-A177-3AD203B41FA5}">
                      <a16:colId xmlns:a16="http://schemas.microsoft.com/office/drawing/2014/main" val="1724233485"/>
                    </a:ext>
                  </a:extLst>
                </a:gridCol>
              </a:tblGrid>
              <a:tr h="174542">
                <a:tc>
                  <a:txBody>
                    <a:bodyPr/>
                    <a:lstStyle/>
                    <a:p>
                      <a:r>
                        <a:rPr lang="en-US" sz="900" b="1"/>
                        <a:t>Committee Member</a:t>
                      </a:r>
                      <a:endParaRPr lang="en-US" sz="900"/>
                    </a:p>
                  </a:txBody>
                  <a:tcPr marL="43636" marR="43636" marT="21818" marB="21818" anchor="ctr">
                    <a:lnL>
                      <a:noFill/>
                    </a:lnL>
                    <a:lnR>
                      <a:noFill/>
                    </a:lnR>
                    <a:lnT>
                      <a:noFill/>
                    </a:lnT>
                    <a:lnB>
                      <a:noFill/>
                    </a:lnB>
                  </a:tcPr>
                </a:tc>
                <a:tc>
                  <a:txBody>
                    <a:bodyPr/>
                    <a:lstStyle/>
                    <a:p>
                      <a:r>
                        <a:rPr lang="en-US" sz="900" b="1"/>
                        <a:t>Classification &amp; Title</a:t>
                      </a:r>
                      <a:endParaRPr lang="en-US" sz="900"/>
                    </a:p>
                  </a:txBody>
                  <a:tcPr marL="43636" marR="43636" marT="21818" marB="21818" anchor="ctr">
                    <a:lnL>
                      <a:noFill/>
                    </a:lnL>
                    <a:lnR>
                      <a:noFill/>
                    </a:lnR>
                    <a:lnT>
                      <a:noFill/>
                    </a:lnT>
                    <a:lnB>
                      <a:noFill/>
                    </a:lnB>
                  </a:tcPr>
                </a:tc>
                <a:extLst>
                  <a:ext uri="{0D108BD9-81ED-4DB2-BD59-A6C34878D82A}">
                    <a16:rowId xmlns:a16="http://schemas.microsoft.com/office/drawing/2014/main" val="3820577413"/>
                  </a:ext>
                </a:extLst>
              </a:tr>
              <a:tr h="174542">
                <a:tc>
                  <a:txBody>
                    <a:bodyPr/>
                    <a:lstStyle/>
                    <a:p>
                      <a:r>
                        <a:rPr lang="en-US" sz="900">
                          <a:effectLst/>
                        </a:rPr>
                        <a:t>Dr. Tammy Robinson</a:t>
                      </a:r>
                    </a:p>
                  </a:txBody>
                  <a:tcPr marL="43636" marR="43636" marT="21818" marB="21818" anchor="ctr">
                    <a:lnL>
                      <a:noFill/>
                    </a:lnL>
                    <a:lnR>
                      <a:noFill/>
                    </a:lnR>
                    <a:lnT>
                      <a:noFill/>
                    </a:lnT>
                    <a:lnB>
                      <a:noFill/>
                    </a:lnB>
                  </a:tcPr>
                </a:tc>
                <a:tc>
                  <a:txBody>
                    <a:bodyPr/>
                    <a:lstStyle/>
                    <a:p>
                      <a:pPr rtl="0"/>
                      <a:r>
                        <a:rPr lang="en-US" sz="900"/>
                        <a:t>Vice President of Instruction</a:t>
                      </a:r>
                    </a:p>
                  </a:txBody>
                  <a:tcPr marL="43636" marR="43636" marT="21818" marB="21818" anchor="ctr">
                    <a:lnL>
                      <a:noFill/>
                    </a:lnL>
                    <a:lnR>
                      <a:noFill/>
                    </a:lnR>
                    <a:lnT>
                      <a:noFill/>
                    </a:lnT>
                    <a:lnB>
                      <a:noFill/>
                    </a:lnB>
                  </a:tcPr>
                </a:tc>
                <a:extLst>
                  <a:ext uri="{0D108BD9-81ED-4DB2-BD59-A6C34878D82A}">
                    <a16:rowId xmlns:a16="http://schemas.microsoft.com/office/drawing/2014/main" val="3140286564"/>
                  </a:ext>
                </a:extLst>
              </a:tr>
              <a:tr h="174542">
                <a:tc>
                  <a:txBody>
                    <a:bodyPr/>
                    <a:lstStyle/>
                    <a:p>
                      <a:r>
                        <a:rPr lang="en-US" sz="900" b="1">
                          <a:effectLst/>
                        </a:rPr>
                        <a:t>Leonor Cabrera</a:t>
                      </a:r>
                      <a:endParaRPr lang="en-US" sz="900">
                        <a:effectLst/>
                      </a:endParaRPr>
                    </a:p>
                  </a:txBody>
                  <a:tcPr marL="43636" marR="43636" marT="21818" marB="21818" anchor="ctr">
                    <a:lnL>
                      <a:noFill/>
                    </a:lnL>
                    <a:lnR>
                      <a:noFill/>
                    </a:lnR>
                    <a:lnT>
                      <a:noFill/>
                    </a:lnT>
                    <a:lnB>
                      <a:noFill/>
                    </a:lnB>
                  </a:tcPr>
                </a:tc>
                <a:tc>
                  <a:txBody>
                    <a:bodyPr/>
                    <a:lstStyle/>
                    <a:p>
                      <a:pPr rtl="0"/>
                      <a:r>
                        <a:rPr lang="en-US" sz="900" b="1"/>
                        <a:t>Dean, Business, Design and Workforce </a:t>
                      </a:r>
                      <a:r>
                        <a:rPr lang="en-US" sz="900" b="1" i="1"/>
                        <a:t>(Co-Chair)</a:t>
                      </a:r>
                      <a:endParaRPr lang="en-US" sz="900"/>
                    </a:p>
                  </a:txBody>
                  <a:tcPr marL="43636" marR="43636" marT="21818" marB="21818" anchor="ctr">
                    <a:lnL>
                      <a:noFill/>
                    </a:lnL>
                    <a:lnR>
                      <a:noFill/>
                    </a:lnR>
                    <a:lnT>
                      <a:noFill/>
                    </a:lnT>
                    <a:lnB>
                      <a:noFill/>
                    </a:lnB>
                  </a:tcPr>
                </a:tc>
                <a:extLst>
                  <a:ext uri="{0D108BD9-81ED-4DB2-BD59-A6C34878D82A}">
                    <a16:rowId xmlns:a16="http://schemas.microsoft.com/office/drawing/2014/main" val="1951007152"/>
                  </a:ext>
                </a:extLst>
              </a:tr>
              <a:tr h="174542">
                <a:tc>
                  <a:txBody>
                    <a:bodyPr/>
                    <a:lstStyle/>
                    <a:p>
                      <a:r>
                        <a:rPr lang="en-US" sz="900" b="1">
                          <a:effectLst/>
                        </a:rPr>
                        <a:t>Dr. Nathan Staples</a:t>
                      </a:r>
                      <a:endParaRPr lang="en-US" sz="900">
                        <a:effectLst/>
                      </a:endParaRPr>
                    </a:p>
                  </a:txBody>
                  <a:tcPr marL="43636" marR="43636" marT="21818" marB="21818" anchor="ctr">
                    <a:lnL>
                      <a:noFill/>
                    </a:lnL>
                    <a:lnR>
                      <a:noFill/>
                    </a:lnR>
                    <a:lnT>
                      <a:noFill/>
                    </a:lnT>
                    <a:lnB>
                      <a:noFill/>
                    </a:lnB>
                  </a:tcPr>
                </a:tc>
                <a:tc>
                  <a:txBody>
                    <a:bodyPr/>
                    <a:lstStyle/>
                    <a:p>
                      <a:pPr rtl="0"/>
                      <a:r>
                        <a:rPr lang="en-US" sz="900" b="1"/>
                        <a:t>Faculty, Biology </a:t>
                      </a:r>
                      <a:r>
                        <a:rPr lang="en-US" sz="900" b="1" i="1"/>
                        <a:t>(Co-Chair)</a:t>
                      </a:r>
                      <a:endParaRPr lang="en-US" sz="900"/>
                    </a:p>
                  </a:txBody>
                  <a:tcPr marL="43636" marR="43636" marT="21818" marB="21818" anchor="ctr">
                    <a:lnL>
                      <a:noFill/>
                    </a:lnL>
                    <a:lnR>
                      <a:noFill/>
                    </a:lnR>
                    <a:lnT>
                      <a:noFill/>
                    </a:lnT>
                    <a:lnB>
                      <a:noFill/>
                    </a:lnB>
                  </a:tcPr>
                </a:tc>
                <a:extLst>
                  <a:ext uri="{0D108BD9-81ED-4DB2-BD59-A6C34878D82A}">
                    <a16:rowId xmlns:a16="http://schemas.microsoft.com/office/drawing/2014/main" val="3160237643"/>
                  </a:ext>
                </a:extLst>
              </a:tr>
              <a:tr h="174542">
                <a:tc>
                  <a:txBody>
                    <a:bodyPr/>
                    <a:lstStyle/>
                    <a:p>
                      <a:r>
                        <a:rPr lang="en-US" sz="900" dirty="0">
                          <a:effectLst/>
                        </a:rPr>
                        <a:t>Carlos Luna</a:t>
                      </a:r>
                    </a:p>
                  </a:txBody>
                  <a:tcPr marL="43636" marR="43636" marT="21818" marB="21818" anchor="ctr">
                    <a:lnL>
                      <a:noFill/>
                    </a:lnL>
                    <a:lnR>
                      <a:noFill/>
                    </a:lnR>
                    <a:lnT>
                      <a:noFill/>
                    </a:lnT>
                    <a:lnB>
                      <a:noFill/>
                    </a:lnB>
                  </a:tcPr>
                </a:tc>
                <a:tc>
                  <a:txBody>
                    <a:bodyPr/>
                    <a:lstStyle/>
                    <a:p>
                      <a:pPr rtl="0"/>
                      <a:r>
                        <a:rPr lang="en-US" sz="900"/>
                        <a:t>Classified, Library Support Specialist</a:t>
                      </a:r>
                    </a:p>
                  </a:txBody>
                  <a:tcPr marL="43636" marR="43636" marT="21818" marB="21818" anchor="ctr">
                    <a:lnL>
                      <a:noFill/>
                    </a:lnL>
                    <a:lnR>
                      <a:noFill/>
                    </a:lnR>
                    <a:lnT>
                      <a:noFill/>
                    </a:lnT>
                    <a:lnB>
                      <a:noFill/>
                    </a:lnB>
                  </a:tcPr>
                </a:tc>
                <a:extLst>
                  <a:ext uri="{0D108BD9-81ED-4DB2-BD59-A6C34878D82A}">
                    <a16:rowId xmlns:a16="http://schemas.microsoft.com/office/drawing/2014/main" val="1895545132"/>
                  </a:ext>
                </a:extLst>
              </a:tr>
              <a:tr h="174542">
                <a:tc>
                  <a:txBody>
                    <a:bodyPr/>
                    <a:lstStyle/>
                    <a:p>
                      <a:r>
                        <a:rPr lang="en-US" sz="900">
                          <a:effectLst/>
                        </a:rPr>
                        <a:t>Jose Garcia</a:t>
                      </a:r>
                    </a:p>
                  </a:txBody>
                  <a:tcPr marL="43636" marR="43636" marT="21818" marB="21818" anchor="ctr">
                    <a:lnL>
                      <a:noFill/>
                    </a:lnL>
                    <a:lnR>
                      <a:noFill/>
                    </a:lnR>
                    <a:lnT>
                      <a:noFill/>
                    </a:lnT>
                    <a:lnB>
                      <a:noFill/>
                    </a:lnB>
                  </a:tcPr>
                </a:tc>
                <a:tc>
                  <a:txBody>
                    <a:bodyPr/>
                    <a:lstStyle/>
                    <a:p>
                      <a:pPr rtl="0"/>
                      <a:r>
                        <a:rPr lang="en-US" sz="900"/>
                        <a:t>Classified, Visual Communications Coordinator</a:t>
                      </a:r>
                    </a:p>
                  </a:txBody>
                  <a:tcPr marL="43636" marR="43636" marT="21818" marB="21818" anchor="ctr">
                    <a:lnL>
                      <a:noFill/>
                    </a:lnL>
                    <a:lnR>
                      <a:noFill/>
                    </a:lnR>
                    <a:lnT>
                      <a:noFill/>
                    </a:lnT>
                    <a:lnB>
                      <a:noFill/>
                    </a:lnB>
                  </a:tcPr>
                </a:tc>
                <a:extLst>
                  <a:ext uri="{0D108BD9-81ED-4DB2-BD59-A6C34878D82A}">
                    <a16:rowId xmlns:a16="http://schemas.microsoft.com/office/drawing/2014/main" val="2035956379"/>
                  </a:ext>
                </a:extLst>
              </a:tr>
              <a:tr h="305449">
                <a:tc>
                  <a:txBody>
                    <a:bodyPr/>
                    <a:lstStyle/>
                    <a:p>
                      <a:r>
                        <a:rPr lang="en-US" sz="900">
                          <a:effectLst/>
                        </a:rPr>
                        <a:t>Robert Haick</a:t>
                      </a:r>
                    </a:p>
                  </a:txBody>
                  <a:tcPr marL="43636" marR="43636" marT="21818" marB="21818" anchor="ctr">
                    <a:lnL>
                      <a:noFill/>
                    </a:lnL>
                    <a:lnR>
                      <a:noFill/>
                    </a:lnR>
                    <a:lnT>
                      <a:noFill/>
                    </a:lnT>
                    <a:lnB>
                      <a:noFill/>
                    </a:lnB>
                  </a:tcPr>
                </a:tc>
                <a:tc>
                  <a:txBody>
                    <a:bodyPr/>
                    <a:lstStyle/>
                    <a:p>
                      <a:pPr rtl="0"/>
                      <a:r>
                        <a:rPr lang="en-US" sz="900"/>
                        <a:t>Classified, Program Supervisor Career Center/Adjunct Faculty</a:t>
                      </a:r>
                    </a:p>
                  </a:txBody>
                  <a:tcPr marL="43636" marR="43636" marT="21818" marB="21818" anchor="ctr">
                    <a:lnL>
                      <a:noFill/>
                    </a:lnL>
                    <a:lnR>
                      <a:noFill/>
                    </a:lnR>
                    <a:lnT>
                      <a:noFill/>
                    </a:lnT>
                    <a:lnB>
                      <a:noFill/>
                    </a:lnB>
                  </a:tcPr>
                </a:tc>
                <a:extLst>
                  <a:ext uri="{0D108BD9-81ED-4DB2-BD59-A6C34878D82A}">
                    <a16:rowId xmlns:a16="http://schemas.microsoft.com/office/drawing/2014/main" val="2816441417"/>
                  </a:ext>
                </a:extLst>
              </a:tr>
              <a:tr h="174542">
                <a:tc>
                  <a:txBody>
                    <a:bodyPr/>
                    <a:lstStyle/>
                    <a:p>
                      <a:r>
                        <a:rPr lang="en-US" sz="900">
                          <a:effectLst/>
                        </a:rPr>
                        <a:t>Max Hartman</a:t>
                      </a:r>
                    </a:p>
                  </a:txBody>
                  <a:tcPr marL="43636" marR="43636" marT="21818" marB="21818" anchor="ctr">
                    <a:lnL>
                      <a:noFill/>
                    </a:lnL>
                    <a:lnR>
                      <a:noFill/>
                    </a:lnR>
                    <a:lnT>
                      <a:noFill/>
                    </a:lnT>
                    <a:lnB>
                      <a:noFill/>
                    </a:lnB>
                  </a:tcPr>
                </a:tc>
                <a:tc>
                  <a:txBody>
                    <a:bodyPr/>
                    <a:lstStyle/>
                    <a:p>
                      <a:pPr rtl="0"/>
                      <a:r>
                        <a:rPr lang="en-US" sz="900"/>
                        <a:t>Dean, Counseling</a:t>
                      </a:r>
                    </a:p>
                  </a:txBody>
                  <a:tcPr marL="43636" marR="43636" marT="21818" marB="21818" anchor="ctr">
                    <a:lnL>
                      <a:noFill/>
                    </a:lnL>
                    <a:lnR>
                      <a:noFill/>
                    </a:lnR>
                    <a:lnT>
                      <a:noFill/>
                    </a:lnT>
                    <a:lnB>
                      <a:noFill/>
                    </a:lnB>
                  </a:tcPr>
                </a:tc>
                <a:extLst>
                  <a:ext uri="{0D108BD9-81ED-4DB2-BD59-A6C34878D82A}">
                    <a16:rowId xmlns:a16="http://schemas.microsoft.com/office/drawing/2014/main" val="1659696251"/>
                  </a:ext>
                </a:extLst>
              </a:tr>
              <a:tr h="305449">
                <a:tc>
                  <a:txBody>
                    <a:bodyPr/>
                    <a:lstStyle/>
                    <a:p>
                      <a:r>
                        <a:rPr lang="en-US" sz="900">
                          <a:effectLst/>
                        </a:rPr>
                        <a:t>Dr. Karen Engel</a:t>
                      </a:r>
                    </a:p>
                  </a:txBody>
                  <a:tcPr marL="43636" marR="43636" marT="21818" marB="21818" anchor="ctr">
                    <a:lnL>
                      <a:noFill/>
                    </a:lnL>
                    <a:lnR>
                      <a:noFill/>
                    </a:lnR>
                    <a:lnT>
                      <a:noFill/>
                    </a:lnT>
                    <a:lnB>
                      <a:noFill/>
                    </a:lnB>
                  </a:tcPr>
                </a:tc>
                <a:tc>
                  <a:txBody>
                    <a:bodyPr/>
                    <a:lstStyle/>
                    <a:p>
                      <a:pPr rtl="0"/>
                      <a:r>
                        <a:rPr lang="en-US" sz="900"/>
                        <a:t>Dean of Planning, Research and Institutional Effectiveness</a:t>
                      </a:r>
                    </a:p>
                  </a:txBody>
                  <a:tcPr marL="43636" marR="43636" marT="21818" marB="21818" anchor="ctr">
                    <a:lnL>
                      <a:noFill/>
                    </a:lnL>
                    <a:lnR>
                      <a:noFill/>
                    </a:lnR>
                    <a:lnT>
                      <a:noFill/>
                    </a:lnT>
                    <a:lnB>
                      <a:noFill/>
                    </a:lnB>
                  </a:tcPr>
                </a:tc>
                <a:extLst>
                  <a:ext uri="{0D108BD9-81ED-4DB2-BD59-A6C34878D82A}">
                    <a16:rowId xmlns:a16="http://schemas.microsoft.com/office/drawing/2014/main" val="1471217775"/>
                  </a:ext>
                </a:extLst>
              </a:tr>
              <a:tr h="174542">
                <a:tc>
                  <a:txBody>
                    <a:bodyPr/>
                    <a:lstStyle/>
                    <a:p>
                      <a:r>
                        <a:rPr lang="en-US" sz="900">
                          <a:effectLst/>
                        </a:rPr>
                        <a:t>Maria Huning</a:t>
                      </a:r>
                    </a:p>
                  </a:txBody>
                  <a:tcPr marL="43636" marR="43636" marT="21818" marB="21818" anchor="ctr">
                    <a:lnL>
                      <a:noFill/>
                    </a:lnL>
                    <a:lnR>
                      <a:noFill/>
                    </a:lnR>
                    <a:lnT>
                      <a:noFill/>
                    </a:lnT>
                    <a:lnB>
                      <a:noFill/>
                    </a:lnB>
                  </a:tcPr>
                </a:tc>
                <a:tc>
                  <a:txBody>
                    <a:bodyPr/>
                    <a:lstStyle/>
                    <a:p>
                      <a:pPr rtl="0"/>
                      <a:r>
                        <a:rPr lang="en-US" sz="900"/>
                        <a:t>Director, TRIO Upward Bound</a:t>
                      </a:r>
                    </a:p>
                  </a:txBody>
                  <a:tcPr marL="43636" marR="43636" marT="21818" marB="21818" anchor="ctr">
                    <a:lnL>
                      <a:noFill/>
                    </a:lnL>
                    <a:lnR>
                      <a:noFill/>
                    </a:lnR>
                    <a:lnT>
                      <a:noFill/>
                    </a:lnT>
                    <a:lnB>
                      <a:noFill/>
                    </a:lnB>
                  </a:tcPr>
                </a:tc>
                <a:extLst>
                  <a:ext uri="{0D108BD9-81ED-4DB2-BD59-A6C34878D82A}">
                    <a16:rowId xmlns:a16="http://schemas.microsoft.com/office/drawing/2014/main" val="2714707598"/>
                  </a:ext>
                </a:extLst>
              </a:tr>
              <a:tr h="174542">
                <a:tc>
                  <a:txBody>
                    <a:bodyPr/>
                    <a:lstStyle/>
                    <a:p>
                      <a:r>
                        <a:rPr lang="en-US" sz="900">
                          <a:effectLst/>
                        </a:rPr>
                        <a:t>Dr. David Meckler</a:t>
                      </a:r>
                    </a:p>
                  </a:txBody>
                  <a:tcPr marL="43636" marR="43636" marT="21818" marB="21818" anchor="ctr">
                    <a:lnL>
                      <a:noFill/>
                    </a:lnL>
                    <a:lnR>
                      <a:noFill/>
                    </a:lnR>
                    <a:lnT>
                      <a:noFill/>
                    </a:lnT>
                    <a:lnB>
                      <a:noFill/>
                    </a:lnB>
                  </a:tcPr>
                </a:tc>
                <a:tc>
                  <a:txBody>
                    <a:bodyPr/>
                    <a:lstStyle/>
                    <a:p>
                      <a:pPr rtl="0"/>
                      <a:r>
                        <a:rPr lang="en-US" sz="900"/>
                        <a:t>Faculty, Music</a:t>
                      </a:r>
                    </a:p>
                  </a:txBody>
                  <a:tcPr marL="43636" marR="43636" marT="21818" marB="21818" anchor="ctr">
                    <a:lnL>
                      <a:noFill/>
                    </a:lnL>
                    <a:lnR>
                      <a:noFill/>
                    </a:lnR>
                    <a:lnT>
                      <a:noFill/>
                    </a:lnT>
                    <a:lnB>
                      <a:noFill/>
                    </a:lnB>
                  </a:tcPr>
                </a:tc>
                <a:extLst>
                  <a:ext uri="{0D108BD9-81ED-4DB2-BD59-A6C34878D82A}">
                    <a16:rowId xmlns:a16="http://schemas.microsoft.com/office/drawing/2014/main" val="3335327691"/>
                  </a:ext>
                </a:extLst>
              </a:tr>
              <a:tr h="174542">
                <a:tc>
                  <a:txBody>
                    <a:bodyPr/>
                    <a:lstStyle/>
                    <a:p>
                      <a:r>
                        <a:rPr lang="en-US" sz="900">
                          <a:effectLst/>
                        </a:rPr>
                        <a:t>Allison Hughes</a:t>
                      </a:r>
                    </a:p>
                  </a:txBody>
                  <a:tcPr marL="43636" marR="43636" marT="21818" marB="21818" anchor="ctr">
                    <a:lnL>
                      <a:noFill/>
                    </a:lnL>
                    <a:lnR>
                      <a:noFill/>
                    </a:lnR>
                    <a:lnT>
                      <a:noFill/>
                    </a:lnT>
                    <a:lnB>
                      <a:noFill/>
                    </a:lnB>
                  </a:tcPr>
                </a:tc>
                <a:tc>
                  <a:txBody>
                    <a:bodyPr/>
                    <a:lstStyle/>
                    <a:p>
                      <a:pPr rtl="0"/>
                      <a:r>
                        <a:rPr lang="en-US" sz="900"/>
                        <a:t>Classified, Instructional Technologist</a:t>
                      </a:r>
                    </a:p>
                  </a:txBody>
                  <a:tcPr marL="43636" marR="43636" marT="21818" marB="21818" anchor="ctr">
                    <a:lnL>
                      <a:noFill/>
                    </a:lnL>
                    <a:lnR>
                      <a:noFill/>
                    </a:lnR>
                    <a:lnT>
                      <a:noFill/>
                    </a:lnT>
                    <a:lnB>
                      <a:noFill/>
                    </a:lnB>
                  </a:tcPr>
                </a:tc>
                <a:extLst>
                  <a:ext uri="{0D108BD9-81ED-4DB2-BD59-A6C34878D82A}">
                    <a16:rowId xmlns:a16="http://schemas.microsoft.com/office/drawing/2014/main" val="2032997360"/>
                  </a:ext>
                </a:extLst>
              </a:tr>
              <a:tr h="174542">
                <a:tc>
                  <a:txBody>
                    <a:bodyPr/>
                    <a:lstStyle/>
                    <a:p>
                      <a:r>
                        <a:rPr lang="en-US" sz="900">
                          <a:effectLst/>
                        </a:rPr>
                        <a:t>Dr. Lezlee Ware</a:t>
                      </a:r>
                    </a:p>
                  </a:txBody>
                  <a:tcPr marL="43636" marR="43636" marT="21818" marB="21818" anchor="ctr">
                    <a:lnL>
                      <a:noFill/>
                    </a:lnL>
                    <a:lnR>
                      <a:noFill/>
                    </a:lnR>
                    <a:lnT>
                      <a:noFill/>
                    </a:lnT>
                    <a:lnB>
                      <a:noFill/>
                    </a:lnB>
                  </a:tcPr>
                </a:tc>
                <a:tc>
                  <a:txBody>
                    <a:bodyPr/>
                    <a:lstStyle/>
                    <a:p>
                      <a:pPr rtl="0"/>
                      <a:r>
                        <a:rPr lang="en-US" sz="900"/>
                        <a:t>Faculty, Political Science &amp; DE Coordinator</a:t>
                      </a:r>
                    </a:p>
                  </a:txBody>
                  <a:tcPr marL="43636" marR="43636" marT="21818" marB="21818" anchor="ctr">
                    <a:lnL>
                      <a:noFill/>
                    </a:lnL>
                    <a:lnR>
                      <a:noFill/>
                    </a:lnR>
                    <a:lnT>
                      <a:noFill/>
                    </a:lnT>
                    <a:lnB>
                      <a:noFill/>
                    </a:lnB>
                  </a:tcPr>
                </a:tc>
                <a:extLst>
                  <a:ext uri="{0D108BD9-81ED-4DB2-BD59-A6C34878D82A}">
                    <a16:rowId xmlns:a16="http://schemas.microsoft.com/office/drawing/2014/main" val="3425620773"/>
                  </a:ext>
                </a:extLst>
              </a:tr>
              <a:tr h="305449">
                <a:tc>
                  <a:txBody>
                    <a:bodyPr/>
                    <a:lstStyle/>
                    <a:p>
                      <a:r>
                        <a:rPr lang="en-US" sz="900">
                          <a:effectLst/>
                        </a:rPr>
                        <a:t>Ray DeCasas</a:t>
                      </a:r>
                    </a:p>
                  </a:txBody>
                  <a:tcPr marL="43636" marR="43636" marT="21818" marB="21818" anchor="ctr">
                    <a:lnL>
                      <a:noFill/>
                    </a:lnL>
                    <a:lnR>
                      <a:noFill/>
                    </a:lnR>
                    <a:lnT>
                      <a:noFill/>
                    </a:lnT>
                    <a:lnB>
                      <a:noFill/>
                    </a:lnB>
                  </a:tcPr>
                </a:tc>
                <a:tc>
                  <a:txBody>
                    <a:bodyPr/>
                    <a:lstStyle/>
                    <a:p>
                      <a:pPr rtl="0"/>
                      <a:r>
                        <a:rPr lang="en-US" sz="900"/>
                        <a:t>IT Support Technician III, Information Technology Services</a:t>
                      </a:r>
                    </a:p>
                  </a:txBody>
                  <a:tcPr marL="43636" marR="43636" marT="21818" marB="21818" anchor="ctr">
                    <a:lnL>
                      <a:noFill/>
                    </a:lnL>
                    <a:lnR>
                      <a:noFill/>
                    </a:lnR>
                    <a:lnT>
                      <a:noFill/>
                    </a:lnT>
                    <a:lnB>
                      <a:noFill/>
                    </a:lnB>
                  </a:tcPr>
                </a:tc>
                <a:extLst>
                  <a:ext uri="{0D108BD9-81ED-4DB2-BD59-A6C34878D82A}">
                    <a16:rowId xmlns:a16="http://schemas.microsoft.com/office/drawing/2014/main" val="906136269"/>
                  </a:ext>
                </a:extLst>
              </a:tr>
              <a:tr h="305449">
                <a:tc>
                  <a:txBody>
                    <a:bodyPr/>
                    <a:lstStyle/>
                    <a:p>
                      <a:r>
                        <a:rPr lang="en-US" sz="900">
                          <a:effectLst/>
                        </a:rPr>
                        <a:t>Anthony Lim</a:t>
                      </a:r>
                    </a:p>
                  </a:txBody>
                  <a:tcPr marL="43636" marR="43636" marT="21818" marB="21818" anchor="ctr">
                    <a:lnL>
                      <a:noFill/>
                    </a:lnL>
                    <a:lnR>
                      <a:noFill/>
                    </a:lnR>
                    <a:lnT>
                      <a:noFill/>
                    </a:lnT>
                    <a:lnB>
                      <a:noFill/>
                    </a:lnB>
                  </a:tcPr>
                </a:tc>
                <a:tc>
                  <a:txBody>
                    <a:bodyPr/>
                    <a:lstStyle/>
                    <a:p>
                      <a:pPr rtl="0"/>
                      <a:r>
                        <a:rPr lang="en-US" sz="900"/>
                        <a:t>IT Support Technician II, Information Technology Services</a:t>
                      </a:r>
                    </a:p>
                  </a:txBody>
                  <a:tcPr marL="43636" marR="43636" marT="21818" marB="21818" anchor="ctr">
                    <a:lnL>
                      <a:noFill/>
                    </a:lnL>
                    <a:lnR>
                      <a:noFill/>
                    </a:lnR>
                    <a:lnT>
                      <a:noFill/>
                    </a:lnT>
                    <a:lnB>
                      <a:noFill/>
                    </a:lnB>
                  </a:tcPr>
                </a:tc>
                <a:extLst>
                  <a:ext uri="{0D108BD9-81ED-4DB2-BD59-A6C34878D82A}">
                    <a16:rowId xmlns:a16="http://schemas.microsoft.com/office/drawing/2014/main" val="2569923276"/>
                  </a:ext>
                </a:extLst>
              </a:tr>
              <a:tr h="174542">
                <a:tc>
                  <a:txBody>
                    <a:bodyPr/>
                    <a:lstStyle/>
                    <a:p>
                      <a:r>
                        <a:rPr lang="en-US" sz="900">
                          <a:effectLst/>
                        </a:rPr>
                        <a:t>Jasmine Witham</a:t>
                      </a:r>
                    </a:p>
                  </a:txBody>
                  <a:tcPr marL="43636" marR="43636" marT="21818" marB="21818" anchor="ctr">
                    <a:lnL>
                      <a:noFill/>
                    </a:lnL>
                    <a:lnR>
                      <a:noFill/>
                    </a:lnR>
                    <a:lnT>
                      <a:noFill/>
                    </a:lnT>
                    <a:lnB>
                      <a:noFill/>
                    </a:lnB>
                  </a:tcPr>
                </a:tc>
                <a:tc>
                  <a:txBody>
                    <a:bodyPr/>
                    <a:lstStyle/>
                    <a:p>
                      <a:pPr rtl="0"/>
                      <a:r>
                        <a:rPr lang="en-US" sz="900"/>
                        <a:t>Director of Web Services</a:t>
                      </a:r>
                    </a:p>
                  </a:txBody>
                  <a:tcPr marL="43636" marR="43636" marT="21818" marB="21818" anchor="ctr">
                    <a:lnL>
                      <a:noFill/>
                    </a:lnL>
                    <a:lnR>
                      <a:noFill/>
                    </a:lnR>
                    <a:lnT>
                      <a:noFill/>
                    </a:lnT>
                    <a:lnB>
                      <a:noFill/>
                    </a:lnB>
                  </a:tcPr>
                </a:tc>
                <a:extLst>
                  <a:ext uri="{0D108BD9-81ED-4DB2-BD59-A6C34878D82A}">
                    <a16:rowId xmlns:a16="http://schemas.microsoft.com/office/drawing/2014/main" val="3206137385"/>
                  </a:ext>
                </a:extLst>
              </a:tr>
              <a:tr h="174542">
                <a:tc>
                  <a:txBody>
                    <a:bodyPr/>
                    <a:lstStyle/>
                    <a:p>
                      <a:r>
                        <a:rPr lang="en-US" sz="900">
                          <a:effectLst/>
                        </a:rPr>
                        <a:t>Angelica Mendoza &amp; Lina Tsvirkunova</a:t>
                      </a:r>
                    </a:p>
                  </a:txBody>
                  <a:tcPr marL="43636" marR="43636" marT="21818" marB="21818" anchor="ctr">
                    <a:lnL>
                      <a:noFill/>
                    </a:lnL>
                    <a:lnR>
                      <a:noFill/>
                    </a:lnR>
                    <a:lnT>
                      <a:noFill/>
                    </a:lnT>
                    <a:lnB>
                      <a:noFill/>
                    </a:lnB>
                  </a:tcPr>
                </a:tc>
                <a:tc>
                  <a:txBody>
                    <a:bodyPr/>
                    <a:lstStyle/>
                    <a:p>
                      <a:pPr rtl="0"/>
                      <a:r>
                        <a:rPr lang="en-US" sz="900"/>
                        <a:t>Student Representation</a:t>
                      </a:r>
                    </a:p>
                  </a:txBody>
                  <a:tcPr marL="43636" marR="43636" marT="21818" marB="21818" anchor="ctr">
                    <a:lnL>
                      <a:noFill/>
                    </a:lnL>
                    <a:lnR>
                      <a:noFill/>
                    </a:lnR>
                    <a:lnT>
                      <a:noFill/>
                    </a:lnT>
                    <a:lnB>
                      <a:noFill/>
                    </a:lnB>
                  </a:tcPr>
                </a:tc>
                <a:extLst>
                  <a:ext uri="{0D108BD9-81ED-4DB2-BD59-A6C34878D82A}">
                    <a16:rowId xmlns:a16="http://schemas.microsoft.com/office/drawing/2014/main" val="3700700191"/>
                  </a:ext>
                </a:extLst>
              </a:tr>
              <a:tr h="174542">
                <a:tc>
                  <a:txBody>
                    <a:bodyPr/>
                    <a:lstStyle/>
                    <a:p>
                      <a:r>
                        <a:rPr lang="en-US" sz="900">
                          <a:effectLst/>
                        </a:rPr>
                        <a:t>Yoseph Demissie</a:t>
                      </a:r>
                    </a:p>
                  </a:txBody>
                  <a:tcPr marL="43636" marR="43636" marT="21818" marB="21818" anchor="ctr">
                    <a:lnL>
                      <a:noFill/>
                    </a:lnL>
                    <a:lnR>
                      <a:noFill/>
                    </a:lnR>
                    <a:lnT>
                      <a:noFill/>
                    </a:lnT>
                    <a:lnB>
                      <a:noFill/>
                    </a:lnB>
                  </a:tcPr>
                </a:tc>
                <a:tc>
                  <a:txBody>
                    <a:bodyPr/>
                    <a:lstStyle/>
                    <a:p>
                      <a:pPr rtl="0"/>
                      <a:r>
                        <a:rPr lang="en-US" sz="900"/>
                        <a:t>Director, Technical Support Services, IT Services</a:t>
                      </a:r>
                    </a:p>
                  </a:txBody>
                  <a:tcPr marL="43636" marR="43636" marT="21818" marB="21818" anchor="ctr">
                    <a:lnL>
                      <a:noFill/>
                    </a:lnL>
                    <a:lnR>
                      <a:noFill/>
                    </a:lnR>
                    <a:lnT>
                      <a:noFill/>
                    </a:lnT>
                    <a:lnB>
                      <a:noFill/>
                    </a:lnB>
                  </a:tcPr>
                </a:tc>
                <a:extLst>
                  <a:ext uri="{0D108BD9-81ED-4DB2-BD59-A6C34878D82A}">
                    <a16:rowId xmlns:a16="http://schemas.microsoft.com/office/drawing/2014/main" val="4082751144"/>
                  </a:ext>
                </a:extLst>
              </a:tr>
              <a:tr h="174542">
                <a:tc>
                  <a:txBody>
                    <a:bodyPr/>
                    <a:lstStyle/>
                    <a:p>
                      <a:r>
                        <a:rPr lang="en-US" sz="900">
                          <a:effectLst/>
                        </a:rPr>
                        <a:t>Julian Branch</a:t>
                      </a:r>
                    </a:p>
                  </a:txBody>
                  <a:tcPr marL="43636" marR="43636" marT="21818" marB="21818" anchor="ctr">
                    <a:lnL>
                      <a:noFill/>
                    </a:lnL>
                    <a:lnR>
                      <a:noFill/>
                    </a:lnR>
                    <a:lnT>
                      <a:noFill/>
                    </a:lnT>
                    <a:lnB>
                      <a:noFill/>
                    </a:lnB>
                  </a:tcPr>
                </a:tc>
                <a:tc>
                  <a:txBody>
                    <a:bodyPr/>
                    <a:lstStyle/>
                    <a:p>
                      <a:pPr rtl="0"/>
                      <a:r>
                        <a:rPr lang="en-US" sz="900" dirty="0"/>
                        <a:t>Director, Workforce Development</a:t>
                      </a:r>
                    </a:p>
                  </a:txBody>
                  <a:tcPr marL="43636" marR="43636" marT="21818" marB="21818" anchor="ctr">
                    <a:lnL>
                      <a:noFill/>
                    </a:lnL>
                    <a:lnR>
                      <a:noFill/>
                    </a:lnR>
                    <a:lnT>
                      <a:noFill/>
                    </a:lnT>
                    <a:lnB>
                      <a:noFill/>
                    </a:lnB>
                  </a:tcPr>
                </a:tc>
                <a:extLst>
                  <a:ext uri="{0D108BD9-81ED-4DB2-BD59-A6C34878D82A}">
                    <a16:rowId xmlns:a16="http://schemas.microsoft.com/office/drawing/2014/main" val="1564909438"/>
                  </a:ext>
                </a:extLst>
              </a:tr>
            </a:tbl>
          </a:graphicData>
        </a:graphic>
      </p:graphicFrame>
      <p:sp>
        <p:nvSpPr>
          <p:cNvPr id="7" name="Text Placeholder 6"/>
          <p:cNvSpPr>
            <a:spLocks noGrp="1"/>
          </p:cNvSpPr>
          <p:nvPr>
            <p:ph type="body" sz="quarter" idx="3"/>
          </p:nvPr>
        </p:nvSpPr>
        <p:spPr>
          <a:xfrm>
            <a:off x="6556074" y="1685925"/>
            <a:ext cx="5551098" cy="755350"/>
          </a:xfrm>
        </p:spPr>
        <p:txBody>
          <a:bodyPr>
            <a:normAutofit/>
          </a:bodyPr>
          <a:lstStyle/>
          <a:p>
            <a:r>
              <a:rPr lang="en-US" dirty="0" smtClean="0"/>
              <a:t>The Distance Education Advisory Committee (DEAC)</a:t>
            </a:r>
            <a:endParaRPr lang="en-US" dirty="0"/>
          </a:p>
        </p:txBody>
      </p:sp>
      <p:sp>
        <p:nvSpPr>
          <p:cNvPr id="8" name="Content Placeholder 7"/>
          <p:cNvSpPr>
            <a:spLocks noGrp="1"/>
          </p:cNvSpPr>
          <p:nvPr>
            <p:ph sz="quarter" idx="4"/>
          </p:nvPr>
        </p:nvSpPr>
        <p:spPr>
          <a:xfrm>
            <a:off x="6556074" y="2441275"/>
            <a:ext cx="5287993" cy="3753150"/>
          </a:xfrm>
        </p:spPr>
        <p:txBody>
          <a:bodyPr>
            <a:noAutofit/>
          </a:bodyPr>
          <a:lstStyle/>
          <a:p>
            <a:pPr marL="0" indent="0">
              <a:buNone/>
            </a:pPr>
            <a:r>
              <a:rPr lang="en-US" sz="1800" dirty="0"/>
              <a:t>The current members of DEAC are:</a:t>
            </a:r>
          </a:p>
          <a:p>
            <a:pPr marL="0" indent="0">
              <a:buNone/>
            </a:pPr>
            <a:r>
              <a:rPr lang="en-US" sz="1400" dirty="0" smtClean="0"/>
              <a:t>David </a:t>
            </a:r>
            <a:r>
              <a:rPr lang="en-US" sz="1400" dirty="0"/>
              <a:t>Reed, Dean of ASLT &amp; Lead Administrator for DE (Co-Chair &amp; Division </a:t>
            </a:r>
            <a:r>
              <a:rPr lang="en-US" sz="1400" dirty="0" smtClean="0"/>
              <a:t>Representative)</a:t>
            </a:r>
          </a:p>
          <a:p>
            <a:pPr marL="0" indent="0">
              <a:buNone/>
            </a:pPr>
            <a:r>
              <a:rPr lang="en-US" sz="1400" dirty="0" smtClean="0"/>
              <a:t>Lezlee </a:t>
            </a:r>
            <a:r>
              <a:rPr lang="en-US" sz="1400" dirty="0"/>
              <a:t>Ware, Professor of Political Science and Faculty DE Coordinator (Co-Chair &amp; Division Representative)</a:t>
            </a:r>
          </a:p>
          <a:p>
            <a:pPr marL="0" indent="0">
              <a:buNone/>
            </a:pPr>
            <a:r>
              <a:rPr lang="en-US" sz="1400" dirty="0" smtClean="0"/>
              <a:t>Adam </a:t>
            </a:r>
            <a:r>
              <a:rPr lang="en-US" sz="1400" dirty="0"/>
              <a:t>Windham, Dean of Science &amp; Technology (Division Representative)</a:t>
            </a:r>
          </a:p>
          <a:p>
            <a:pPr marL="0" indent="0">
              <a:buNone/>
            </a:pPr>
            <a:r>
              <a:rPr lang="en-US" sz="1400" dirty="0" smtClean="0"/>
              <a:t>Allison </a:t>
            </a:r>
            <a:r>
              <a:rPr lang="en-US" sz="1400" dirty="0"/>
              <a:t>Hughes, Instructional Technologist</a:t>
            </a:r>
          </a:p>
          <a:p>
            <a:pPr marL="0" indent="0">
              <a:buNone/>
            </a:pPr>
            <a:r>
              <a:rPr lang="en-US" sz="1400" dirty="0" smtClean="0"/>
              <a:t>Ana </a:t>
            </a:r>
            <a:r>
              <a:rPr lang="en-US" sz="1400" dirty="0"/>
              <a:t>Miladinova, Associate Professor of Athletics (Division Representative)</a:t>
            </a:r>
          </a:p>
          <a:p>
            <a:pPr marL="0" indent="0">
              <a:buNone/>
            </a:pPr>
            <a:r>
              <a:rPr lang="en-US" sz="1400" dirty="0" smtClean="0"/>
              <a:t>Sarita </a:t>
            </a:r>
            <a:r>
              <a:rPr lang="en-US" sz="1400" dirty="0"/>
              <a:t>Santos, Associate Professor of Early Childhood Education (Division Representative)</a:t>
            </a:r>
          </a:p>
          <a:p>
            <a:pPr marL="0" indent="0">
              <a:buNone/>
            </a:pPr>
            <a:r>
              <a:rPr lang="en-US" sz="1400" dirty="0" smtClean="0"/>
              <a:t>Sandra </a:t>
            </a:r>
            <a:r>
              <a:rPr lang="en-US" sz="1400" dirty="0"/>
              <a:t>Mendez, Counselor (Counseling Representative)</a:t>
            </a:r>
          </a:p>
          <a:p>
            <a:pPr marL="0" indent="0">
              <a:buNone/>
            </a:pPr>
            <a:r>
              <a:rPr lang="en-US" sz="1400" dirty="0" smtClean="0"/>
              <a:t>Julian </a:t>
            </a:r>
            <a:r>
              <a:rPr lang="en-US" sz="1400" dirty="0"/>
              <a:t>Taylor, Tutor Coordinator (Learning Center Representative)</a:t>
            </a:r>
          </a:p>
          <a:p>
            <a:pPr marL="0" indent="0">
              <a:buNone/>
            </a:pPr>
            <a:r>
              <a:rPr lang="en-US" sz="1400" dirty="0" smtClean="0"/>
              <a:t>Don </a:t>
            </a:r>
            <a:r>
              <a:rPr lang="en-US" sz="1400" dirty="0"/>
              <a:t>Lariviere, Alternative Media Specialist (DRC Representative)</a:t>
            </a:r>
          </a:p>
        </p:txBody>
      </p:sp>
    </p:spTree>
    <p:extLst>
      <p:ext uri="{BB962C8B-B14F-4D97-AF65-F5344CB8AC3E}">
        <p14:creationId xmlns:p14="http://schemas.microsoft.com/office/powerpoint/2010/main" val="390560531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What We Currently Have – Goals</a:t>
            </a:r>
            <a:endParaRPr lang="en-US" dirty="0"/>
          </a:p>
        </p:txBody>
      </p:sp>
      <p:sp>
        <p:nvSpPr>
          <p:cNvPr id="5" name="Text Placeholder 4"/>
          <p:cNvSpPr>
            <a:spLocks noGrp="1"/>
          </p:cNvSpPr>
          <p:nvPr>
            <p:ph type="body" idx="1"/>
          </p:nvPr>
        </p:nvSpPr>
        <p:spPr>
          <a:xfrm>
            <a:off x="839787" y="1620014"/>
            <a:ext cx="5157787" cy="477867"/>
          </a:xfrm>
        </p:spPr>
        <p:txBody>
          <a:bodyPr/>
          <a:lstStyle/>
          <a:p>
            <a:r>
              <a:rPr lang="en-US" dirty="0" smtClean="0"/>
              <a:t>The Technology Committee</a:t>
            </a:r>
            <a:endParaRPr lang="en-US" dirty="0"/>
          </a:p>
        </p:txBody>
      </p:sp>
      <p:sp>
        <p:nvSpPr>
          <p:cNvPr id="6" name="Content Placeholder 5"/>
          <p:cNvSpPr>
            <a:spLocks noGrp="1"/>
          </p:cNvSpPr>
          <p:nvPr>
            <p:ph sz="half" idx="2"/>
          </p:nvPr>
        </p:nvSpPr>
        <p:spPr>
          <a:xfrm>
            <a:off x="839788" y="2097881"/>
            <a:ext cx="4499963" cy="4091782"/>
          </a:xfrm>
        </p:spPr>
        <p:txBody>
          <a:bodyPr>
            <a:noAutofit/>
          </a:bodyPr>
          <a:lstStyle/>
          <a:p>
            <a:pPr marL="0" indent="0">
              <a:buNone/>
            </a:pPr>
            <a:r>
              <a:rPr lang="en-US" sz="900" b="1" dirty="0"/>
              <a:t>Goal 1:</a:t>
            </a:r>
            <a:r>
              <a:rPr lang="en-US" sz="900" dirty="0"/>
              <a:t> Optimize the use of new and existing technologies throughout the College by providing technology- related professional development resources to faculty and staff</a:t>
            </a:r>
            <a:r>
              <a:rPr lang="en-US" sz="900" dirty="0" smtClean="0"/>
              <a:t>.</a:t>
            </a:r>
            <a:endParaRPr lang="en-US" sz="900" dirty="0"/>
          </a:p>
          <a:p>
            <a:pPr marL="457200" lvl="1" indent="0">
              <a:buNone/>
            </a:pPr>
            <a:r>
              <a:rPr lang="en-US" sz="600" b="1" dirty="0"/>
              <a:t>Objective 1.1</a:t>
            </a:r>
            <a:r>
              <a:rPr lang="en-US" sz="600" dirty="0"/>
              <a:t>: The instructional designer, CIETL, and the Professional Development Committee will promote and increase training opportunities (internal and external) for faculty and staff to learn to use technology more effectively.</a:t>
            </a:r>
          </a:p>
          <a:p>
            <a:pPr marL="457200" lvl="1" indent="0">
              <a:buNone/>
            </a:pPr>
            <a:r>
              <a:rPr lang="en-US" sz="600" b="1" dirty="0" smtClean="0"/>
              <a:t>Objective </a:t>
            </a:r>
            <a:r>
              <a:rPr lang="en-US" sz="600" b="1" dirty="0"/>
              <a:t>1.2</a:t>
            </a:r>
            <a:r>
              <a:rPr lang="en-US" sz="600" dirty="0"/>
              <a:t>: Develop and administer instruments that survey and assess the technology training needs of faculty and staff.</a:t>
            </a:r>
          </a:p>
          <a:p>
            <a:pPr marL="457200" lvl="1" indent="0">
              <a:buNone/>
            </a:pPr>
            <a:r>
              <a:rPr lang="en-US" sz="600" b="1" dirty="0" smtClean="0"/>
              <a:t>Objective </a:t>
            </a:r>
            <a:r>
              <a:rPr lang="en-US" sz="600" b="1" dirty="0"/>
              <a:t>1.3:</a:t>
            </a:r>
            <a:r>
              <a:rPr lang="en-US" sz="600" dirty="0"/>
              <a:t> Determine the necessity for new or expanded technology to ensure professional development training is provided to faculty and staff.</a:t>
            </a:r>
          </a:p>
          <a:p>
            <a:pPr marL="457200" lvl="1" indent="0">
              <a:buNone/>
            </a:pPr>
            <a:r>
              <a:rPr lang="en-US" sz="600" b="1" dirty="0" smtClean="0"/>
              <a:t>Activity </a:t>
            </a:r>
            <a:r>
              <a:rPr lang="en-US" sz="600" b="1" dirty="0"/>
              <a:t>1:</a:t>
            </a:r>
            <a:r>
              <a:rPr lang="en-US" sz="600" dirty="0"/>
              <a:t> Technology committee members meet with CIETL coordinators and Instructional Designer to review results from annual Technology survey and agree on specific trainings to be offered through CIETL for faculty and staff and ensure the availability of a dedicated training room specifically with computers.</a:t>
            </a:r>
          </a:p>
          <a:p>
            <a:pPr marL="0" indent="0">
              <a:buNone/>
            </a:pPr>
            <a:r>
              <a:rPr lang="en-US" sz="900" b="1" dirty="0" smtClean="0"/>
              <a:t>Goal </a:t>
            </a:r>
            <a:r>
              <a:rPr lang="en-US" sz="900" b="1" dirty="0"/>
              <a:t>2:</a:t>
            </a:r>
            <a:r>
              <a:rPr lang="en-US" sz="900" dirty="0"/>
              <a:t> To establish the technology infrastructure to continually improve the operations and services of the college</a:t>
            </a:r>
            <a:r>
              <a:rPr lang="en-US" sz="900" dirty="0" smtClean="0"/>
              <a:t>.</a:t>
            </a:r>
            <a:endParaRPr lang="en-US" sz="900" dirty="0"/>
          </a:p>
          <a:p>
            <a:pPr marL="457200" lvl="1" indent="0">
              <a:buNone/>
            </a:pPr>
            <a:r>
              <a:rPr lang="en-US" sz="600" b="1" dirty="0"/>
              <a:t>Objective 2.1:</a:t>
            </a:r>
            <a:r>
              <a:rPr lang="en-US" sz="600" dirty="0"/>
              <a:t> Work closely with District ITS to assess the needs of the college and determine its ability to support current and new technology.</a:t>
            </a:r>
          </a:p>
          <a:p>
            <a:pPr marL="457200" lvl="1" indent="0">
              <a:buNone/>
            </a:pPr>
            <a:r>
              <a:rPr lang="en-US" sz="600" b="1" dirty="0" smtClean="0"/>
              <a:t>Activity </a:t>
            </a:r>
            <a:r>
              <a:rPr lang="en-US" sz="600" b="1" dirty="0"/>
              <a:t>1:</a:t>
            </a:r>
            <a:r>
              <a:rPr lang="en-US" sz="600" dirty="0"/>
              <a:t> Review the College’s computer/equipment inventory spreadsheet and recommend purchases based on the replacement criteria.</a:t>
            </a:r>
          </a:p>
          <a:p>
            <a:pPr marL="457200" lvl="1" indent="0">
              <a:buNone/>
            </a:pPr>
            <a:r>
              <a:rPr lang="en-US" sz="600" b="1" dirty="0" smtClean="0"/>
              <a:t>Activity </a:t>
            </a:r>
            <a:r>
              <a:rPr lang="en-US" sz="600" b="1" dirty="0"/>
              <a:t>2:</a:t>
            </a:r>
            <a:r>
              <a:rPr lang="en-US" sz="600" dirty="0"/>
              <a:t> Explore and evaluate pilot programs for new technologies at the College.</a:t>
            </a:r>
          </a:p>
          <a:p>
            <a:pPr marL="457200" lvl="1" indent="0">
              <a:buNone/>
            </a:pPr>
            <a:r>
              <a:rPr lang="en-US" sz="600" b="1" dirty="0" smtClean="0"/>
              <a:t>Activity </a:t>
            </a:r>
            <a:r>
              <a:rPr lang="en-US" sz="600" b="1" dirty="0"/>
              <a:t>3:</a:t>
            </a:r>
            <a:r>
              <a:rPr lang="en-US" sz="600" dirty="0"/>
              <a:t> Ensure that ITS and the College Business Office continue to track and monitor progress.</a:t>
            </a:r>
          </a:p>
          <a:p>
            <a:pPr marL="0" indent="0">
              <a:buNone/>
            </a:pPr>
            <a:r>
              <a:rPr lang="en-US" sz="900" b="1" dirty="0" smtClean="0"/>
              <a:t>Goal </a:t>
            </a:r>
            <a:r>
              <a:rPr lang="en-US" sz="900" b="1" dirty="0"/>
              <a:t>3:</a:t>
            </a:r>
            <a:r>
              <a:rPr lang="en-US" sz="900" dirty="0"/>
              <a:t> Ensure that compliant and current adaptive and assistive technology is available to all students possessing any form of learning and or physical difference</a:t>
            </a:r>
            <a:r>
              <a:rPr lang="en-US" sz="900" dirty="0" smtClean="0"/>
              <a:t>.</a:t>
            </a:r>
            <a:endParaRPr lang="en-US" sz="900" dirty="0"/>
          </a:p>
          <a:p>
            <a:pPr marL="457200" lvl="1" indent="0">
              <a:buNone/>
            </a:pPr>
            <a:r>
              <a:rPr lang="en-US" sz="600" b="1" dirty="0"/>
              <a:t>Objective 3.1:</a:t>
            </a:r>
            <a:r>
              <a:rPr lang="en-US" sz="600" dirty="0"/>
              <a:t> Evaluate the present use of adaptive technology by students, faculty and staff who have a documented disability that prevents access to standard computer hardware and software.</a:t>
            </a:r>
          </a:p>
          <a:p>
            <a:pPr marL="457200" lvl="1" indent="0">
              <a:buNone/>
            </a:pPr>
            <a:r>
              <a:rPr lang="en-US" sz="600" b="1" dirty="0" smtClean="0"/>
              <a:t>Objective </a:t>
            </a:r>
            <a:r>
              <a:rPr lang="en-US" sz="600" b="1" dirty="0"/>
              <a:t>3.2:</a:t>
            </a:r>
            <a:r>
              <a:rPr lang="en-US" sz="600" dirty="0"/>
              <a:t> Determine the necessity for new or expanded technology that is more likely to satisfy special learning needs.</a:t>
            </a:r>
          </a:p>
          <a:p>
            <a:pPr marL="457200" lvl="1" indent="0">
              <a:buNone/>
            </a:pPr>
            <a:r>
              <a:rPr lang="en-US" sz="600" b="1" dirty="0" smtClean="0"/>
              <a:t>Objective </a:t>
            </a:r>
            <a:r>
              <a:rPr lang="en-US" sz="600" b="1" dirty="0"/>
              <a:t>3.3:</a:t>
            </a:r>
            <a:r>
              <a:rPr lang="en-US" sz="600" dirty="0"/>
              <a:t> Survey the need to provide training for faculty who teach hybrid and on-line courses in the use of adaptive and assistive technology.</a:t>
            </a:r>
          </a:p>
          <a:p>
            <a:pPr marL="457200" lvl="1" indent="0">
              <a:buNone/>
            </a:pPr>
            <a:r>
              <a:rPr lang="en-US" sz="600" b="1" dirty="0" smtClean="0"/>
              <a:t>Activity </a:t>
            </a:r>
            <a:r>
              <a:rPr lang="en-US" sz="600" b="1" dirty="0"/>
              <a:t>1:</a:t>
            </a:r>
            <a:r>
              <a:rPr lang="en-US" sz="600" dirty="0"/>
              <a:t> (students only as District HR is responsible for faculty &amp; staff disability accommodations) Review the DRC student's disability documentation for any prescriptive recommendation of hardware/software and use of technology. Review the educational limitations on learning caused by a DRC student’s disability diagnosis to determine if the student would benefit from use of alternate media or adaptive </a:t>
            </a:r>
            <a:r>
              <a:rPr lang="en-US" sz="600" dirty="0" smtClean="0"/>
              <a:t>technology.</a:t>
            </a:r>
          </a:p>
          <a:p>
            <a:pPr marL="457200" lvl="1" indent="0">
              <a:buNone/>
            </a:pPr>
            <a:r>
              <a:rPr lang="en-US" sz="600" b="1" dirty="0" smtClean="0"/>
              <a:t>Activity </a:t>
            </a:r>
            <a:r>
              <a:rPr lang="en-US" sz="600" b="1" dirty="0"/>
              <a:t>2: </a:t>
            </a:r>
            <a:r>
              <a:rPr lang="en-US" sz="600" dirty="0"/>
              <a:t>Continue professional development activities and educational workshop attendance for the Alternate Media Specialist through the CCC High Tech Center located at </a:t>
            </a:r>
            <a:r>
              <a:rPr lang="en-US" sz="600" dirty="0" err="1"/>
              <a:t>DeAnza</a:t>
            </a:r>
            <a:r>
              <a:rPr lang="en-US" sz="600" dirty="0"/>
              <a:t> College and/or national or regional providers. Coordinate with the District ITS to continue to replace outdated computers located in the Alternate Media Lab, DRC office, Library and Learning Center so that the computers sufficiently support alternate media software.</a:t>
            </a:r>
          </a:p>
          <a:p>
            <a:pPr marL="457200" lvl="1" indent="0">
              <a:buNone/>
            </a:pPr>
            <a:r>
              <a:rPr lang="en-US" sz="600" b="1" dirty="0" smtClean="0"/>
              <a:t>Activity </a:t>
            </a:r>
            <a:r>
              <a:rPr lang="en-US" sz="600" b="1" dirty="0"/>
              <a:t>3: </a:t>
            </a:r>
            <a:r>
              <a:rPr lang="en-US" sz="600" dirty="0"/>
              <a:t>Provide confidential memos to DRC students upon their request each semester so that professors of lecture, hybrid and/or on-line classes are aware of a DRC student's academic accommodation and needs</a:t>
            </a:r>
            <a:r>
              <a:rPr lang="en-US" sz="600" dirty="0" smtClean="0"/>
              <a:t>.</a:t>
            </a:r>
            <a:r>
              <a:rPr lang="en-US" sz="600" dirty="0"/>
              <a:t/>
            </a:r>
            <a:br>
              <a:rPr lang="en-US" sz="600" dirty="0"/>
            </a:br>
            <a:r>
              <a:rPr lang="en-US" sz="500" dirty="0"/>
              <a:t> </a:t>
            </a:r>
          </a:p>
        </p:txBody>
      </p:sp>
      <p:sp>
        <p:nvSpPr>
          <p:cNvPr id="7" name="Text Placeholder 6"/>
          <p:cNvSpPr>
            <a:spLocks noGrp="1"/>
          </p:cNvSpPr>
          <p:nvPr>
            <p:ph type="body" sz="quarter" idx="3"/>
          </p:nvPr>
        </p:nvSpPr>
        <p:spPr>
          <a:xfrm>
            <a:off x="5257799" y="1685925"/>
            <a:ext cx="6849373" cy="411956"/>
          </a:xfrm>
        </p:spPr>
        <p:txBody>
          <a:bodyPr>
            <a:normAutofit lnSpcReduction="10000"/>
          </a:bodyPr>
          <a:lstStyle/>
          <a:p>
            <a:r>
              <a:rPr lang="en-US" dirty="0" smtClean="0"/>
              <a:t>The Distance Education Advisory Committee (DEAC)</a:t>
            </a:r>
            <a:endParaRPr lang="en-US" dirty="0"/>
          </a:p>
        </p:txBody>
      </p:sp>
      <p:sp>
        <p:nvSpPr>
          <p:cNvPr id="8" name="Content Placeholder 7"/>
          <p:cNvSpPr>
            <a:spLocks noGrp="1"/>
          </p:cNvSpPr>
          <p:nvPr>
            <p:ph sz="quarter" idx="4"/>
          </p:nvPr>
        </p:nvSpPr>
        <p:spPr>
          <a:xfrm>
            <a:off x="6107502" y="2097881"/>
            <a:ext cx="5736566" cy="4096544"/>
          </a:xfrm>
        </p:spPr>
        <p:txBody>
          <a:bodyPr>
            <a:noAutofit/>
          </a:bodyPr>
          <a:lstStyle/>
          <a:p>
            <a:pPr marL="0" indent="0">
              <a:buNone/>
            </a:pPr>
            <a:r>
              <a:rPr lang="en-US" sz="900" dirty="0" smtClean="0"/>
              <a:t>Distance </a:t>
            </a:r>
            <a:r>
              <a:rPr lang="en-US" sz="900" dirty="0"/>
              <a:t>Education Goals for 2017-2019</a:t>
            </a:r>
          </a:p>
          <a:p>
            <a:pPr marL="0" indent="0">
              <a:buNone/>
            </a:pPr>
            <a:r>
              <a:rPr lang="en-US" sz="900" dirty="0" smtClean="0"/>
              <a:t>Goal </a:t>
            </a:r>
            <a:r>
              <a:rPr lang="en-US" sz="900" dirty="0"/>
              <a:t>#1: Iteratively design, develop, and implement faculty training related to instructional technology.</a:t>
            </a:r>
          </a:p>
          <a:p>
            <a:pPr marL="457200" lvl="1" indent="0">
              <a:buNone/>
            </a:pPr>
            <a:r>
              <a:rPr lang="en-US" sz="900" dirty="0" smtClean="0"/>
              <a:t>Objective </a:t>
            </a:r>
            <a:r>
              <a:rPr lang="en-US" sz="900" dirty="0"/>
              <a:t>1.1: Continue collaboration with sister colleges to build and launch a District-wide online teaching certification course</a:t>
            </a:r>
          </a:p>
          <a:p>
            <a:pPr marL="457200" lvl="1" indent="0">
              <a:buNone/>
            </a:pPr>
            <a:r>
              <a:rPr lang="en-US" sz="900" dirty="0" smtClean="0"/>
              <a:t>Objective </a:t>
            </a:r>
            <a:r>
              <a:rPr lang="en-US" sz="900" dirty="0"/>
              <a:t>1.2: Implement ‘We’re Learning Too’ and ‘Make &amp; Take’ training series each semester, and continue offering ‘just in time’ and one-on-one training to faculty. Collect feedback from faculty after each training and after each semester to inform future training programs.</a:t>
            </a:r>
          </a:p>
          <a:p>
            <a:pPr marL="457200" lvl="1" indent="0">
              <a:buNone/>
            </a:pPr>
            <a:r>
              <a:rPr lang="en-US" sz="900" dirty="0" smtClean="0"/>
              <a:t>Objective </a:t>
            </a:r>
            <a:r>
              <a:rPr lang="en-US" sz="900" dirty="0"/>
              <a:t>1.3: Add a collection of DE conferences to the Distance Education website and encourage faculty to attend.</a:t>
            </a:r>
          </a:p>
          <a:p>
            <a:pPr marL="457200" lvl="1" indent="0">
              <a:buNone/>
            </a:pPr>
            <a:r>
              <a:rPr lang="en-US" sz="900" dirty="0" smtClean="0"/>
              <a:t>Objective </a:t>
            </a:r>
            <a:r>
              <a:rPr lang="en-US" sz="900" dirty="0"/>
              <a:t>1.4: Annually update and share the Distance Education Handbook with faculty.</a:t>
            </a:r>
          </a:p>
          <a:p>
            <a:pPr marL="0" indent="0">
              <a:buNone/>
            </a:pPr>
            <a:r>
              <a:rPr lang="en-US" sz="900" dirty="0" smtClean="0"/>
              <a:t>Goal </a:t>
            </a:r>
            <a:r>
              <a:rPr lang="en-US" sz="900" dirty="0"/>
              <a:t>#2: Increase on-campus student support for Canvas and increase distance education student support services.</a:t>
            </a:r>
          </a:p>
          <a:p>
            <a:pPr marL="457200" lvl="1" indent="0">
              <a:buNone/>
            </a:pPr>
            <a:r>
              <a:rPr lang="en-US" sz="900" dirty="0" smtClean="0"/>
              <a:t>Objective </a:t>
            </a:r>
            <a:r>
              <a:rPr lang="en-US" sz="900" dirty="0"/>
              <a:t>2.1: Determine how to better provide Canvas and general technology support to students on campus.</a:t>
            </a:r>
          </a:p>
          <a:p>
            <a:pPr marL="457200" lvl="1" indent="0">
              <a:buNone/>
            </a:pPr>
            <a:r>
              <a:rPr lang="en-US" sz="900" dirty="0" smtClean="0"/>
              <a:t>Objective </a:t>
            </a:r>
            <a:r>
              <a:rPr lang="en-US" sz="900" dirty="0"/>
              <a:t>2.2: Adopt online tutoring, counseling, and proctoring solutions that will serve distance education and non-distance education students.</a:t>
            </a:r>
          </a:p>
          <a:p>
            <a:pPr marL="457200" lvl="1" indent="0">
              <a:buNone/>
            </a:pPr>
            <a:r>
              <a:rPr lang="en-US" sz="900" dirty="0" smtClean="0"/>
              <a:t>Objective </a:t>
            </a:r>
            <a:r>
              <a:rPr lang="en-US" sz="900" dirty="0"/>
              <a:t>2.3: Provide training for online tutors, counselors, and faculty offering online proctoring and counseling services.</a:t>
            </a:r>
          </a:p>
          <a:p>
            <a:pPr marL="457200" lvl="1" indent="0">
              <a:buNone/>
            </a:pPr>
            <a:r>
              <a:rPr lang="en-US" sz="900" dirty="0" smtClean="0"/>
              <a:t>Objective </a:t>
            </a:r>
            <a:r>
              <a:rPr lang="en-US" sz="900" dirty="0"/>
              <a:t>2.4: Launch QUEST for Success as a tool for prospective and current DE students to assess their online readiness.</a:t>
            </a:r>
          </a:p>
          <a:p>
            <a:pPr marL="0" indent="0">
              <a:buNone/>
            </a:pPr>
            <a:r>
              <a:rPr lang="en-US" sz="900" dirty="0" smtClean="0"/>
              <a:t>Goal </a:t>
            </a:r>
            <a:r>
              <a:rPr lang="en-US" sz="900" dirty="0"/>
              <a:t>#3: Expand &amp; Enhance the Distance Education program to meet the needs of Cañada students, both in quantitative and qualitative terms.</a:t>
            </a:r>
          </a:p>
          <a:p>
            <a:pPr marL="457200" lvl="1" indent="0">
              <a:buNone/>
            </a:pPr>
            <a:r>
              <a:rPr lang="en-US" sz="900" dirty="0" smtClean="0"/>
              <a:t>Objective </a:t>
            </a:r>
            <a:r>
              <a:rPr lang="en-US" sz="900" dirty="0"/>
              <a:t>3.1: Analyze DE enrollment rates each semester to determine where the DE program can expand. Focusing especially on expanded summer offerings as student demand for online courses is still not being met.</a:t>
            </a:r>
          </a:p>
          <a:p>
            <a:pPr marL="457200" lvl="1" indent="0">
              <a:buNone/>
            </a:pPr>
            <a:r>
              <a:rPr lang="en-US" sz="900" dirty="0" smtClean="0"/>
              <a:t>Objective </a:t>
            </a:r>
            <a:r>
              <a:rPr lang="en-US" sz="900" dirty="0"/>
              <a:t>3.2: Offer the online teaching certification course and other DE trainings regularly throughout the academic year to keep faculty up-to-date on distance education pedagogy and instructional technology.</a:t>
            </a:r>
          </a:p>
          <a:p>
            <a:pPr marL="457200" lvl="1" indent="0">
              <a:buNone/>
            </a:pPr>
            <a:r>
              <a:rPr lang="en-US" sz="900" dirty="0" smtClean="0"/>
              <a:t>Objective </a:t>
            </a:r>
            <a:r>
              <a:rPr lang="en-US" sz="900" dirty="0"/>
              <a:t>3.3: Survey DE and Canvas students each semester to identify student needs in terms of online pedagogy and course design.</a:t>
            </a:r>
          </a:p>
          <a:p>
            <a:endParaRPr lang="en-US" sz="900" dirty="0"/>
          </a:p>
        </p:txBody>
      </p:sp>
    </p:spTree>
    <p:extLst>
      <p:ext uri="{BB962C8B-B14F-4D97-AF65-F5344CB8AC3E}">
        <p14:creationId xmlns:p14="http://schemas.microsoft.com/office/powerpoint/2010/main" val="19497641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What Was Proposed</a:t>
            </a:r>
            <a:br>
              <a:rPr lang="en-US" dirty="0" smtClean="0"/>
            </a:br>
            <a:r>
              <a:rPr lang="en-US" dirty="0" smtClean="0"/>
              <a:t>The Instructional Technology Advisory Committee</a:t>
            </a:r>
            <a:endParaRPr lang="en-US" dirty="0"/>
          </a:p>
        </p:txBody>
      </p:sp>
      <p:sp>
        <p:nvSpPr>
          <p:cNvPr id="4" name="Text Placeholder 3"/>
          <p:cNvSpPr>
            <a:spLocks noGrp="1"/>
          </p:cNvSpPr>
          <p:nvPr>
            <p:ph type="body" idx="1"/>
          </p:nvPr>
        </p:nvSpPr>
        <p:spPr/>
        <p:txBody>
          <a:bodyPr/>
          <a:lstStyle/>
          <a:p>
            <a:r>
              <a:rPr lang="en-US" dirty="0" smtClean="0"/>
              <a:t>Membership</a:t>
            </a:r>
            <a:endParaRPr lang="en-US" dirty="0"/>
          </a:p>
        </p:txBody>
      </p:sp>
      <p:sp>
        <p:nvSpPr>
          <p:cNvPr id="5" name="Content Placeholder 4"/>
          <p:cNvSpPr>
            <a:spLocks noGrp="1"/>
          </p:cNvSpPr>
          <p:nvPr>
            <p:ph sz="half" idx="2"/>
          </p:nvPr>
        </p:nvSpPr>
        <p:spPr/>
        <p:txBody>
          <a:bodyPr>
            <a:normAutofit fontScale="70000" lnSpcReduction="20000"/>
          </a:bodyPr>
          <a:lstStyle/>
          <a:p>
            <a:r>
              <a:rPr lang="en-US" dirty="0" smtClean="0"/>
              <a:t>Dean of ASLT (Co-Chair)</a:t>
            </a:r>
          </a:p>
          <a:p>
            <a:r>
              <a:rPr lang="en-US" dirty="0" smtClean="0"/>
              <a:t>Faculty Online Education Coordinator (Co-Chair)</a:t>
            </a:r>
          </a:p>
          <a:p>
            <a:r>
              <a:rPr lang="en-US" dirty="0" smtClean="0"/>
              <a:t>Instructional Technologist</a:t>
            </a:r>
          </a:p>
          <a:p>
            <a:r>
              <a:rPr lang="en-US" dirty="0" smtClean="0"/>
              <a:t>College DEAC Faculty Representative</a:t>
            </a:r>
          </a:p>
          <a:p>
            <a:r>
              <a:rPr lang="en-US" dirty="0" smtClean="0"/>
              <a:t>Students Services Classified Representative</a:t>
            </a:r>
          </a:p>
          <a:p>
            <a:r>
              <a:rPr lang="en-US" dirty="0" smtClean="0"/>
              <a:t>Guided Pathways Faculty Representative</a:t>
            </a:r>
          </a:p>
          <a:p>
            <a:r>
              <a:rPr lang="en-US" dirty="0" smtClean="0"/>
              <a:t>Adjunct Faculty Representative</a:t>
            </a:r>
          </a:p>
          <a:p>
            <a:r>
              <a:rPr lang="en-US" dirty="0" smtClean="0"/>
              <a:t>IT Support Technician</a:t>
            </a:r>
          </a:p>
          <a:p>
            <a:r>
              <a:rPr lang="en-US" dirty="0" smtClean="0"/>
              <a:t>Student Representative</a:t>
            </a:r>
          </a:p>
          <a:p>
            <a:r>
              <a:rPr lang="en-US" dirty="0" smtClean="0"/>
              <a:t>Dean of PRIE</a:t>
            </a:r>
          </a:p>
          <a:p>
            <a:endParaRPr lang="en-US" dirty="0"/>
          </a:p>
        </p:txBody>
      </p:sp>
      <p:sp>
        <p:nvSpPr>
          <p:cNvPr id="6" name="Text Placeholder 5"/>
          <p:cNvSpPr>
            <a:spLocks noGrp="1"/>
          </p:cNvSpPr>
          <p:nvPr>
            <p:ph type="body" sz="quarter" idx="3"/>
          </p:nvPr>
        </p:nvSpPr>
        <p:spPr/>
        <p:txBody>
          <a:bodyPr/>
          <a:lstStyle/>
          <a:p>
            <a:r>
              <a:rPr lang="en-US" dirty="0" smtClean="0"/>
              <a:t>Mission</a:t>
            </a:r>
            <a:endParaRPr lang="en-US" dirty="0"/>
          </a:p>
        </p:txBody>
      </p:sp>
      <p:sp>
        <p:nvSpPr>
          <p:cNvPr id="7" name="Content Placeholder 6"/>
          <p:cNvSpPr>
            <a:spLocks noGrp="1"/>
          </p:cNvSpPr>
          <p:nvPr>
            <p:ph sz="quarter" idx="4"/>
          </p:nvPr>
        </p:nvSpPr>
        <p:spPr/>
        <p:txBody>
          <a:bodyPr>
            <a:normAutofit fontScale="55000" lnSpcReduction="20000"/>
          </a:bodyPr>
          <a:lstStyle/>
          <a:p>
            <a:r>
              <a:rPr lang="en-US" dirty="0" smtClean="0"/>
              <a:t>The Cañada College </a:t>
            </a:r>
            <a:r>
              <a:rPr lang="en-US" dirty="0"/>
              <a:t>Instructional Technology Advisory Committee (ITAC) is a subcommittee of the college Technology </a:t>
            </a:r>
            <a:r>
              <a:rPr lang="en-US" dirty="0" smtClean="0"/>
              <a:t>Committee through </a:t>
            </a:r>
            <a:r>
              <a:rPr lang="en-US" dirty="0"/>
              <a:t>which faculty, staff and administrators discuss and review ideas and strategies that best utilize advances in technology to enhance instruction, student support </a:t>
            </a:r>
            <a:r>
              <a:rPr lang="en-US" dirty="0" smtClean="0"/>
              <a:t>services and </a:t>
            </a:r>
            <a:r>
              <a:rPr lang="en-US" dirty="0"/>
              <a:t>distance </a:t>
            </a:r>
            <a:r>
              <a:rPr lang="en-US" dirty="0" smtClean="0"/>
              <a:t>education in </a:t>
            </a:r>
            <a:r>
              <a:rPr lang="en-US" dirty="0"/>
              <a:t>accordance with the </a:t>
            </a:r>
            <a:r>
              <a:rPr lang="en-US" dirty="0" err="1"/>
              <a:t>Collegeʼs</a:t>
            </a:r>
            <a:r>
              <a:rPr lang="en-US" dirty="0"/>
              <a:t> Strategic Plan, Strategic Priorities, and annual College Goals</a:t>
            </a:r>
            <a:r>
              <a:rPr lang="en-US" dirty="0" smtClean="0"/>
              <a:t>. This </a:t>
            </a:r>
            <a:r>
              <a:rPr lang="en-US" dirty="0"/>
              <a:t>committee will identify the priority needs of the college as they relate to: </a:t>
            </a:r>
            <a:r>
              <a:rPr lang="en-US" dirty="0" smtClean="0"/>
              <a:t>Instructional technology, Student </a:t>
            </a:r>
            <a:r>
              <a:rPr lang="en-US" dirty="0"/>
              <a:t>engagement and support </a:t>
            </a:r>
            <a:r>
              <a:rPr lang="en-US" dirty="0" smtClean="0"/>
              <a:t>technologies, Distance education, and Data </a:t>
            </a:r>
            <a:r>
              <a:rPr lang="en-US" dirty="0"/>
              <a:t>Collection and assessment technologies</a:t>
            </a:r>
          </a:p>
          <a:p>
            <a:r>
              <a:rPr lang="en-US" dirty="0" smtClean="0"/>
              <a:t>Mission: The </a:t>
            </a:r>
            <a:r>
              <a:rPr lang="en-US" dirty="0"/>
              <a:t>mission of the Instructional Technology Advisory Committee is to ensure that the college provides and maintains adequate technological resources to </a:t>
            </a:r>
            <a:r>
              <a:rPr lang="en-US" dirty="0" smtClean="0"/>
              <a:t>support teaching, student </a:t>
            </a:r>
            <a:r>
              <a:rPr lang="en-US" dirty="0"/>
              <a:t>learning, distance </a:t>
            </a:r>
            <a:r>
              <a:rPr lang="en-US" dirty="0" smtClean="0"/>
              <a:t>education and </a:t>
            </a:r>
            <a:r>
              <a:rPr lang="en-US" dirty="0"/>
              <a:t>the professional needs of all college employees.</a:t>
            </a:r>
          </a:p>
        </p:txBody>
      </p:sp>
    </p:spTree>
    <p:extLst>
      <p:ext uri="{BB962C8B-B14F-4D97-AF65-F5344CB8AC3E}">
        <p14:creationId xmlns:p14="http://schemas.microsoft.com/office/powerpoint/2010/main" val="127727353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normAutofit fontScale="90000"/>
          </a:bodyPr>
          <a:lstStyle/>
          <a:p>
            <a:r>
              <a:rPr lang="en-US" dirty="0" smtClean="0"/>
              <a:t>What Was Proposed</a:t>
            </a:r>
            <a:br>
              <a:rPr lang="en-US" dirty="0" smtClean="0"/>
            </a:br>
            <a:r>
              <a:rPr lang="en-US" dirty="0" smtClean="0"/>
              <a:t>The Instructional Technology Advisory Committee</a:t>
            </a:r>
            <a:endParaRPr lang="en-US" dirty="0"/>
          </a:p>
        </p:txBody>
      </p:sp>
      <p:sp>
        <p:nvSpPr>
          <p:cNvPr id="8" name="Content Placeholder 7"/>
          <p:cNvSpPr>
            <a:spLocks noGrp="1"/>
          </p:cNvSpPr>
          <p:nvPr>
            <p:ph idx="1"/>
          </p:nvPr>
        </p:nvSpPr>
        <p:spPr/>
        <p:txBody>
          <a:bodyPr>
            <a:normAutofit fontScale="55000" lnSpcReduction="20000"/>
          </a:bodyPr>
          <a:lstStyle/>
          <a:p>
            <a:pPr marL="0" indent="0">
              <a:buNone/>
            </a:pPr>
            <a:r>
              <a:rPr lang="en-US" sz="5100" dirty="0" smtClean="0"/>
              <a:t>Goals</a:t>
            </a:r>
            <a:endParaRPr lang="en-US" dirty="0" smtClean="0"/>
          </a:p>
          <a:p>
            <a:pPr marL="0" indent="0">
              <a:buNone/>
            </a:pPr>
            <a:r>
              <a:rPr lang="en-US" dirty="0" smtClean="0"/>
              <a:t>The Instructional Technology </a:t>
            </a:r>
            <a:r>
              <a:rPr lang="en-US" dirty="0"/>
              <a:t>Advisory Committee accomplishes its mission </a:t>
            </a:r>
            <a:r>
              <a:rPr lang="en-US" dirty="0" smtClean="0"/>
              <a:t>by:</a:t>
            </a:r>
          </a:p>
          <a:p>
            <a:r>
              <a:rPr lang="en-US" dirty="0" smtClean="0"/>
              <a:t>Developing </a:t>
            </a:r>
            <a:r>
              <a:rPr lang="en-US" dirty="0"/>
              <a:t>a long-term technology plan that is aligned with the long-term goals of the college and the </a:t>
            </a:r>
            <a:r>
              <a:rPr lang="en-US" dirty="0" smtClean="0"/>
              <a:t>district.</a:t>
            </a:r>
          </a:p>
          <a:p>
            <a:r>
              <a:rPr lang="en-US" dirty="0" smtClean="0"/>
              <a:t>Developing </a:t>
            </a:r>
            <a:r>
              <a:rPr lang="en-US" dirty="0"/>
              <a:t>an annual assessment of the </a:t>
            </a:r>
            <a:r>
              <a:rPr lang="en-US" dirty="0" err="1"/>
              <a:t>collegeʼs</a:t>
            </a:r>
            <a:r>
              <a:rPr lang="en-US" dirty="0"/>
              <a:t> future technological needs in light of advances in technological capabilities, and technological needs created by new pedagogical </a:t>
            </a:r>
            <a:r>
              <a:rPr lang="en-US" dirty="0" smtClean="0"/>
              <a:t>approaches.</a:t>
            </a:r>
          </a:p>
          <a:p>
            <a:r>
              <a:rPr lang="en-US" dirty="0" smtClean="0"/>
              <a:t>Working </a:t>
            </a:r>
            <a:r>
              <a:rPr lang="en-US" dirty="0"/>
              <a:t>with the Planning and Budget Committee to create and to finance a Total Cost of Ownership model, which includes identifying funding sources for the replacement of outdated </a:t>
            </a:r>
            <a:r>
              <a:rPr lang="en-US" dirty="0" smtClean="0"/>
              <a:t>technology.</a:t>
            </a:r>
          </a:p>
          <a:p>
            <a:r>
              <a:rPr lang="en-US" dirty="0" smtClean="0"/>
              <a:t>Working </a:t>
            </a:r>
            <a:r>
              <a:rPr lang="en-US" dirty="0"/>
              <a:t>with ITS staff to set and maintain minimum technological </a:t>
            </a:r>
            <a:r>
              <a:rPr lang="en-US" dirty="0" smtClean="0"/>
              <a:t>standards.</a:t>
            </a:r>
          </a:p>
          <a:p>
            <a:r>
              <a:rPr lang="en-US" dirty="0" smtClean="0"/>
              <a:t>Working </a:t>
            </a:r>
            <a:r>
              <a:rPr lang="en-US" dirty="0"/>
              <a:t>with the Professional Learning </a:t>
            </a:r>
            <a:r>
              <a:rPr lang="en-US" dirty="0" smtClean="0"/>
              <a:t>Committee to </a:t>
            </a:r>
            <a:r>
              <a:rPr lang="en-US" dirty="0"/>
              <a:t>determine professional development needs with respect to the use of </a:t>
            </a:r>
            <a:r>
              <a:rPr lang="en-US" dirty="0" smtClean="0"/>
              <a:t>technology.</a:t>
            </a:r>
          </a:p>
          <a:p>
            <a:r>
              <a:rPr lang="en-US" dirty="0" smtClean="0"/>
              <a:t>Working </a:t>
            </a:r>
            <a:r>
              <a:rPr lang="en-US" dirty="0"/>
              <a:t>with Distance Education Advisory Committee to ensure that adequate technological resources exist to support the </a:t>
            </a:r>
            <a:r>
              <a:rPr lang="en-US" dirty="0" err="1"/>
              <a:t>collegeʼs</a:t>
            </a:r>
            <a:r>
              <a:rPr lang="en-US" dirty="0"/>
              <a:t> distance education and other technology-mediated </a:t>
            </a:r>
            <a:r>
              <a:rPr lang="en-US" dirty="0" smtClean="0"/>
              <a:t>efforts.</a:t>
            </a:r>
          </a:p>
          <a:p>
            <a:r>
              <a:rPr lang="en-US" dirty="0" smtClean="0"/>
              <a:t>Ensuring </a:t>
            </a:r>
            <a:r>
              <a:rPr lang="en-US" dirty="0"/>
              <a:t>that both long-term and short-term technology planning is integrated into institutional planning at all </a:t>
            </a:r>
            <a:r>
              <a:rPr lang="en-US" dirty="0" smtClean="0"/>
              <a:t>levels.</a:t>
            </a:r>
          </a:p>
          <a:p>
            <a:r>
              <a:rPr lang="en-US" dirty="0" smtClean="0"/>
              <a:t>Participating </a:t>
            </a:r>
            <a:r>
              <a:rPr lang="en-US" dirty="0"/>
              <a:t>in the creation of policies concerning appropriate use of technological resources at both a college and district </a:t>
            </a:r>
            <a:r>
              <a:rPr lang="en-US" dirty="0" smtClean="0"/>
              <a:t>level.</a:t>
            </a:r>
          </a:p>
          <a:p>
            <a:r>
              <a:rPr lang="en-US" dirty="0" smtClean="0"/>
              <a:t>Making </a:t>
            </a:r>
            <a:r>
              <a:rPr lang="en-US" dirty="0"/>
              <a:t>recommendations to the Instructional Planning Council and Planning and Budgeting </a:t>
            </a:r>
            <a:r>
              <a:rPr lang="en-US" dirty="0" smtClean="0"/>
              <a:t>Committee with </a:t>
            </a:r>
            <a:r>
              <a:rPr lang="en-US" dirty="0"/>
              <a:t>respect to technological needs</a:t>
            </a:r>
            <a:endParaRPr lang="en-US" dirty="0"/>
          </a:p>
        </p:txBody>
      </p:sp>
    </p:spTree>
    <p:extLst>
      <p:ext uri="{BB962C8B-B14F-4D97-AF65-F5344CB8AC3E}">
        <p14:creationId xmlns:p14="http://schemas.microsoft.com/office/powerpoint/2010/main" val="70934115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normAutofit/>
          </a:bodyPr>
          <a:lstStyle/>
          <a:p>
            <a:r>
              <a:rPr lang="en-US" dirty="0" smtClean="0"/>
              <a:t>A Combination Proposal:</a:t>
            </a:r>
            <a:br>
              <a:rPr lang="en-US" dirty="0" smtClean="0"/>
            </a:br>
            <a:r>
              <a:rPr lang="en-US" dirty="0" smtClean="0"/>
              <a:t>The Technology Committee “2.0”</a:t>
            </a:r>
            <a:endParaRPr lang="en-US" dirty="0"/>
          </a:p>
        </p:txBody>
      </p:sp>
      <p:sp>
        <p:nvSpPr>
          <p:cNvPr id="8" name="Content Placeholder 7"/>
          <p:cNvSpPr>
            <a:spLocks noGrp="1"/>
          </p:cNvSpPr>
          <p:nvPr>
            <p:ph idx="1"/>
          </p:nvPr>
        </p:nvSpPr>
        <p:spPr>
          <a:xfrm>
            <a:off x="838200" y="1825624"/>
            <a:ext cx="10515600" cy="4695945"/>
          </a:xfrm>
        </p:spPr>
        <p:txBody>
          <a:bodyPr>
            <a:normAutofit fontScale="47500" lnSpcReduction="20000"/>
          </a:bodyPr>
          <a:lstStyle/>
          <a:p>
            <a:pPr marL="0" indent="0">
              <a:buNone/>
            </a:pPr>
            <a:r>
              <a:rPr lang="en-US" sz="5100" b="1" dirty="0"/>
              <a:t>Mission &amp; </a:t>
            </a:r>
            <a:r>
              <a:rPr lang="en-US" sz="5100" b="1" dirty="0" smtClean="0"/>
              <a:t>Vision</a:t>
            </a:r>
          </a:p>
          <a:p>
            <a:pPr marL="0" indent="0">
              <a:buNone/>
            </a:pPr>
            <a:endParaRPr lang="en-US" sz="4400" dirty="0"/>
          </a:p>
          <a:p>
            <a:pPr marL="0" marR="0" indent="0">
              <a:spcBef>
                <a:spcPts val="0"/>
              </a:spcBef>
              <a:spcAft>
                <a:spcPts val="0"/>
              </a:spcAft>
              <a:buNone/>
            </a:pPr>
            <a:r>
              <a:rPr lang="en-US" sz="3300" dirty="0"/>
              <a:t>The Cañada College Technology Committee is a subcommittee of the Instructional Planning Committee and is composed of representatives from pertinent college groups, including staff, faculty, administrators, students and the District Information Technology Services staff. The Technology Committee meets regularly (twice per month during each semester) and will alternately convene to discuss and address each of its three focus areas: Instructional &amp; Student Services Technology Needs, Online Instructional Pedagogy, and Technology Hardware, Facilities &amp; Budget.  The Committee Tri-Chairs will ensure that members of each focus area are notified in advance of agenda items and meetings days and times for their area.  See below for resulting meeting structure.</a:t>
            </a:r>
          </a:p>
          <a:p>
            <a:pPr marL="0" marR="0" indent="0">
              <a:spcBef>
                <a:spcPts val="0"/>
              </a:spcBef>
              <a:spcAft>
                <a:spcPts val="0"/>
              </a:spcAft>
              <a:buNone/>
            </a:pPr>
            <a:r>
              <a:rPr lang="en-US" sz="3300" dirty="0"/>
              <a:t> </a:t>
            </a:r>
          </a:p>
          <a:p>
            <a:pPr marL="0" marR="0" indent="0">
              <a:spcBef>
                <a:spcPts val="0"/>
              </a:spcBef>
              <a:spcAft>
                <a:spcPts val="0"/>
              </a:spcAft>
              <a:buNone/>
            </a:pPr>
            <a:r>
              <a:rPr lang="en-US" sz="3300" dirty="0"/>
              <a:t>The Technology Committee will provide regular advisory updates to the Instructional Planning Council, including an annual update during the spring semester on topics related to:</a:t>
            </a:r>
          </a:p>
          <a:p>
            <a:pPr>
              <a:spcBef>
                <a:spcPts val="0"/>
              </a:spcBef>
            </a:pPr>
            <a:r>
              <a:rPr lang="en-US" sz="3300" dirty="0"/>
              <a:t>Provide progress reports on the Technology Committee goals and objectives outlined in the Technology Committee Strategic Plan.</a:t>
            </a:r>
          </a:p>
          <a:p>
            <a:pPr>
              <a:spcBef>
                <a:spcPts val="0"/>
              </a:spcBef>
            </a:pPr>
            <a:r>
              <a:rPr lang="en-US" sz="3300" dirty="0"/>
              <a:t>Review the yearly budget allocation for technology, replacement of existing technology and acquisition of new technology.</a:t>
            </a:r>
          </a:p>
          <a:p>
            <a:pPr>
              <a:spcBef>
                <a:spcPts val="0"/>
              </a:spcBef>
            </a:pPr>
            <a:r>
              <a:rPr lang="en-US" sz="3300" dirty="0"/>
              <a:t>Increase opportunities for our diverse student population by intentionally offering flexible and innovative instruction via technology.</a:t>
            </a:r>
          </a:p>
          <a:p>
            <a:pPr>
              <a:spcBef>
                <a:spcPts val="0"/>
              </a:spcBef>
            </a:pPr>
            <a:r>
              <a:rPr lang="en-US" sz="3300" dirty="0"/>
              <a:t>Ensure that students receive high quality online education by offering learning management system (Canvas), online education and accessibility professional development opportunities for faculty and staff.</a:t>
            </a:r>
          </a:p>
          <a:p>
            <a:pPr>
              <a:spcBef>
                <a:spcPts val="0"/>
              </a:spcBef>
            </a:pPr>
            <a:r>
              <a:rPr lang="en-US" sz="3300" dirty="0"/>
              <a:t>Review and evaluate online education retention, success and enrollment data.</a:t>
            </a:r>
          </a:p>
          <a:p>
            <a:pPr>
              <a:spcBef>
                <a:spcPts val="0"/>
              </a:spcBef>
            </a:pPr>
            <a:r>
              <a:rPr lang="en-US" sz="3300" dirty="0"/>
              <a:t>Maintain records of online teaching training status for all faculty.</a:t>
            </a:r>
          </a:p>
          <a:p>
            <a:pPr>
              <a:spcBef>
                <a:spcPts val="0"/>
              </a:spcBef>
            </a:pPr>
            <a:r>
              <a:rPr lang="en-US" sz="3300" dirty="0"/>
              <a:t>Continuously improve the Technology Committee structure, mission, plan, goals and objectives in order to adapt to the changing technology needs for instruction, student services, and business operations.</a:t>
            </a:r>
          </a:p>
          <a:p>
            <a:pPr>
              <a:spcBef>
                <a:spcPts val="0"/>
              </a:spcBef>
            </a:pPr>
            <a:r>
              <a:rPr lang="en-US" sz="3300" dirty="0"/>
              <a:t>Assess and evaluate technology usage, needs and professional development at the College.</a:t>
            </a:r>
          </a:p>
        </p:txBody>
      </p:sp>
    </p:spTree>
    <p:extLst>
      <p:ext uri="{BB962C8B-B14F-4D97-AF65-F5344CB8AC3E}">
        <p14:creationId xmlns:p14="http://schemas.microsoft.com/office/powerpoint/2010/main" val="399714607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normAutofit/>
          </a:bodyPr>
          <a:lstStyle/>
          <a:p>
            <a:r>
              <a:rPr lang="en-US" dirty="0" smtClean="0"/>
              <a:t>A Combination Proposal:</a:t>
            </a:r>
            <a:br>
              <a:rPr lang="en-US" dirty="0" smtClean="0"/>
            </a:br>
            <a:r>
              <a:rPr lang="en-US" dirty="0" smtClean="0"/>
              <a:t>The Technology Committee “2.0”</a:t>
            </a:r>
            <a:endParaRPr lang="en-US" dirty="0"/>
          </a:p>
        </p:txBody>
      </p:sp>
      <p:sp>
        <p:nvSpPr>
          <p:cNvPr id="8" name="Content Placeholder 7"/>
          <p:cNvSpPr>
            <a:spLocks noGrp="1"/>
          </p:cNvSpPr>
          <p:nvPr>
            <p:ph idx="1"/>
          </p:nvPr>
        </p:nvSpPr>
        <p:spPr/>
        <p:txBody>
          <a:bodyPr>
            <a:normAutofit/>
          </a:bodyPr>
          <a:lstStyle/>
          <a:p>
            <a:pPr marL="0" indent="0">
              <a:buNone/>
            </a:pPr>
            <a:r>
              <a:rPr lang="en-US" b="1" dirty="0" smtClean="0"/>
              <a:t>Membership</a:t>
            </a:r>
            <a:endParaRPr lang="en-US" sz="2000" b="1" dirty="0" smtClean="0"/>
          </a:p>
          <a:p>
            <a:r>
              <a:rPr lang="en-US" sz="2000" dirty="0" smtClean="0"/>
              <a:t>Tri-Chairs</a:t>
            </a:r>
          </a:p>
          <a:p>
            <a:pPr lvl="1"/>
            <a:r>
              <a:rPr lang="en-US" sz="1600" dirty="0" smtClean="0"/>
              <a:t>Dean </a:t>
            </a:r>
            <a:r>
              <a:rPr lang="en-US" sz="1600" dirty="0"/>
              <a:t>of Academic Support and Learning </a:t>
            </a:r>
            <a:r>
              <a:rPr lang="en-US" sz="1600" dirty="0" smtClean="0"/>
              <a:t>Technologies</a:t>
            </a:r>
          </a:p>
          <a:p>
            <a:pPr lvl="1"/>
            <a:r>
              <a:rPr lang="en-US" sz="1600" dirty="0" smtClean="0"/>
              <a:t>Faculty </a:t>
            </a:r>
            <a:r>
              <a:rPr lang="en-US" sz="1600" dirty="0"/>
              <a:t>Online Education </a:t>
            </a:r>
            <a:r>
              <a:rPr lang="en-US" sz="1600" dirty="0" smtClean="0"/>
              <a:t>Coordinator</a:t>
            </a:r>
          </a:p>
          <a:p>
            <a:pPr lvl="1"/>
            <a:r>
              <a:rPr lang="en-US" sz="1600" dirty="0" smtClean="0"/>
              <a:t>Instructional </a:t>
            </a:r>
            <a:r>
              <a:rPr lang="en-US" sz="1600" dirty="0"/>
              <a:t>Technologist</a:t>
            </a:r>
          </a:p>
          <a:p>
            <a:r>
              <a:rPr lang="en-US" sz="2000" dirty="0"/>
              <a:t>Director of Information Technology Support Services, District ITS</a:t>
            </a:r>
          </a:p>
          <a:p>
            <a:r>
              <a:rPr lang="en-US" sz="2000" dirty="0"/>
              <a:t>IT Support Technician III, Cañada ITS</a:t>
            </a:r>
          </a:p>
          <a:p>
            <a:r>
              <a:rPr lang="en-US" sz="2000" dirty="0"/>
              <a:t>Student Services Representative, Classified</a:t>
            </a:r>
          </a:p>
          <a:p>
            <a:r>
              <a:rPr lang="en-US" sz="2000" dirty="0"/>
              <a:t>Associated Students of Cañada College representative, Student</a:t>
            </a:r>
          </a:p>
          <a:p>
            <a:r>
              <a:rPr lang="en-US" sz="2000" dirty="0"/>
              <a:t>Vice President of Administrative Services</a:t>
            </a:r>
          </a:p>
        </p:txBody>
      </p:sp>
    </p:spTree>
    <p:extLst>
      <p:ext uri="{BB962C8B-B14F-4D97-AF65-F5344CB8AC3E}">
        <p14:creationId xmlns:p14="http://schemas.microsoft.com/office/powerpoint/2010/main" val="379018777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normAutofit/>
          </a:bodyPr>
          <a:lstStyle/>
          <a:p>
            <a:r>
              <a:rPr lang="en-US" dirty="0" smtClean="0"/>
              <a:t>A Combination Proposal:</a:t>
            </a:r>
            <a:br>
              <a:rPr lang="en-US" dirty="0" smtClean="0"/>
            </a:br>
            <a:r>
              <a:rPr lang="en-US" dirty="0" smtClean="0"/>
              <a:t>The Technology Committee “2.0”</a:t>
            </a:r>
            <a:endParaRPr lang="en-US" dirty="0"/>
          </a:p>
        </p:txBody>
      </p:sp>
      <p:sp>
        <p:nvSpPr>
          <p:cNvPr id="8" name="Content Placeholder 7"/>
          <p:cNvSpPr>
            <a:spLocks noGrp="1"/>
          </p:cNvSpPr>
          <p:nvPr>
            <p:ph idx="1"/>
          </p:nvPr>
        </p:nvSpPr>
        <p:spPr>
          <a:xfrm>
            <a:off x="838200" y="1825625"/>
            <a:ext cx="7011838" cy="4351338"/>
          </a:xfrm>
        </p:spPr>
        <p:txBody>
          <a:bodyPr>
            <a:normAutofit fontScale="70000" lnSpcReduction="20000"/>
          </a:bodyPr>
          <a:lstStyle/>
          <a:p>
            <a:pPr marL="0" indent="0">
              <a:buNone/>
            </a:pPr>
            <a:r>
              <a:rPr lang="en-US" sz="3300" b="1" dirty="0" smtClean="0"/>
              <a:t>Committee Structure</a:t>
            </a:r>
          </a:p>
          <a:p>
            <a:pPr marL="0" indent="0">
              <a:buNone/>
            </a:pPr>
            <a:r>
              <a:rPr lang="en-US" sz="2000" dirty="0"/>
              <a:t>The Technology Committee has three areas of focus: Instructional &amp; Student Services Technology Needs, Online Instructional Pedagogy, and Technology Hardware, Facilities &amp; Budget. These areas of focus overlap and influence one another, so it is the task of the Technology Committee to bring these areas together for cohesive and collegial communication and decision making related to technology.</a:t>
            </a:r>
          </a:p>
          <a:p>
            <a:pPr marL="0" indent="0">
              <a:buNone/>
            </a:pPr>
            <a:endParaRPr lang="en-US" sz="2000" b="1" dirty="0"/>
          </a:p>
          <a:p>
            <a:pPr marL="0" indent="0">
              <a:buNone/>
            </a:pPr>
            <a:r>
              <a:rPr lang="en-US" sz="3300" b="1" dirty="0"/>
              <a:t>Committee Meeting Structure</a:t>
            </a:r>
          </a:p>
          <a:p>
            <a:pPr marL="0" indent="0">
              <a:buNone/>
            </a:pPr>
            <a:r>
              <a:rPr lang="en-US" sz="2000" dirty="0"/>
              <a:t>In order for the Technology Committee to effectively address each of the distinct, but related, areas of focus in its purview, it will meet frequently, alternating which focus area it will address during each meeting.  A sample meeting schedule would look like this</a:t>
            </a:r>
            <a:r>
              <a:rPr lang="en-US" sz="2000" dirty="0" smtClean="0"/>
              <a:t>:</a:t>
            </a:r>
            <a:endParaRPr lang="en-US" sz="2000" dirty="0"/>
          </a:p>
          <a:p>
            <a:pPr marL="457200" lvl="1" indent="0">
              <a:buNone/>
            </a:pPr>
            <a:r>
              <a:rPr lang="en-US" sz="1600" dirty="0"/>
              <a:t>September 10:  Technology Committee focused on Online Instructional Pedagogy</a:t>
            </a:r>
          </a:p>
          <a:p>
            <a:pPr marL="457200" lvl="1" indent="0">
              <a:buNone/>
            </a:pPr>
            <a:r>
              <a:rPr lang="en-US" sz="1600" dirty="0"/>
              <a:t>September 24: Technology Committee focused on Instructional &amp; Student Services Technology Needs</a:t>
            </a:r>
          </a:p>
          <a:p>
            <a:pPr marL="457200" lvl="1" indent="0">
              <a:buNone/>
            </a:pPr>
            <a:r>
              <a:rPr lang="en-US" sz="1600" dirty="0"/>
              <a:t>October 7:  Technology Committee focused on Hardware, Facilities and Budget</a:t>
            </a:r>
          </a:p>
          <a:p>
            <a:pPr marL="457200" lvl="1" indent="0">
              <a:buNone/>
            </a:pPr>
            <a:r>
              <a:rPr lang="en-US" sz="1600" dirty="0"/>
              <a:t>October 14: Technology Committee focused on Online Instructional Pedagogy</a:t>
            </a:r>
          </a:p>
          <a:p>
            <a:pPr marL="457200" lvl="1" indent="0">
              <a:buNone/>
            </a:pPr>
            <a:r>
              <a:rPr lang="en-US" sz="1600" dirty="0"/>
              <a:t>October 28: Technology Committee focused on Instructional &amp; Student Services Technology Needs</a:t>
            </a:r>
          </a:p>
          <a:p>
            <a:pPr marL="457200" lvl="1" indent="0">
              <a:buNone/>
            </a:pPr>
            <a:r>
              <a:rPr lang="en-US" sz="1600" dirty="0"/>
              <a:t>November 4:  Technology Committee focused on Hardware, Facilities and </a:t>
            </a:r>
            <a:r>
              <a:rPr lang="en-US" sz="1600" dirty="0" smtClean="0"/>
              <a:t>Budget</a:t>
            </a:r>
            <a:endParaRPr lang="en-US" sz="1600" dirty="0"/>
          </a:p>
          <a:p>
            <a:pPr marL="0" indent="0">
              <a:buNone/>
            </a:pPr>
            <a:r>
              <a:rPr lang="en-US" sz="2000" dirty="0"/>
              <a:t>The meeting schedule will be published at the start of each semester.  Agendas will be provided at least one week prior to each meeting to ensure that the appropriate stakeholders for each topic are present during the meeting.  All meeting agendas, minutes, and related materials will be posted to the Technology Committee website. </a:t>
            </a:r>
          </a:p>
          <a:p>
            <a:pPr marL="0" indent="0">
              <a:buNone/>
            </a:pPr>
            <a:endParaRPr lang="en-US" sz="2000" b="1" dirty="0" smtClean="0"/>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953555" y="1890311"/>
            <a:ext cx="3905961" cy="3820376"/>
          </a:xfrm>
          <a:prstGeom prst="rect">
            <a:avLst/>
          </a:prstGeom>
        </p:spPr>
      </p:pic>
    </p:spTree>
    <p:extLst>
      <p:ext uri="{BB962C8B-B14F-4D97-AF65-F5344CB8AC3E}">
        <p14:creationId xmlns:p14="http://schemas.microsoft.com/office/powerpoint/2010/main" val="3973597585"/>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7C205B1DA27A2F44A9DD58E47F074790" ma:contentTypeVersion="6" ma:contentTypeDescription="Create a new document." ma:contentTypeScope="" ma:versionID="15c53fec63d7ba180d96cf42366c9abc">
  <xsd:schema xmlns:xsd="http://www.w3.org/2001/XMLSchema" xmlns:xs="http://www.w3.org/2001/XMLSchema" xmlns:p="http://schemas.microsoft.com/office/2006/metadata/properties" xmlns:ns2="a0d6d2ed-fc4e-4780-8a24-9d2c72f9da91" targetNamespace="http://schemas.microsoft.com/office/2006/metadata/properties" ma:root="true" ma:fieldsID="40c2cd03f785ff8a82d752d7bcddc27e" ns2:_="">
    <xsd:import namespace="a0d6d2ed-fc4e-4780-8a24-9d2c72f9da91"/>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DateTaken" minOccurs="0"/>
                <xsd:element ref="ns2:MediaServiceLocation"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0d6d2ed-fc4e-4780-8a24-9d2c72f9da91" elementFormDefault="qualified">
    <xsd:import namespace="http://schemas.microsoft.com/office/2006/documentManagement/types"/>
    <xsd:import namespace="http://schemas.microsoft.com/office/infopath/2007/PartnerControls"/>
    <xsd:element name="MediaServiceMetadata" ma:index="8" nillable="true" ma:displayName="MediaServiceMetadata" ma:description="" ma:hidden="true" ma:internalName="MediaServiceMetadata" ma:readOnly="true">
      <xsd:simpleType>
        <xsd:restriction base="dms:Note"/>
      </xsd:simpleType>
    </xsd:element>
    <xsd:element name="MediaServiceFastMetadata" ma:index="9" nillable="true" ma:displayName="MediaServiceFastMetadata" ma:description="" ma:hidden="true" ma:internalName="MediaServiceFastMetadata" ma:readOnly="true">
      <xsd:simpleType>
        <xsd:restriction base="dms:Note"/>
      </xsd:simpleType>
    </xsd:element>
    <xsd:element name="MediaServiceAutoTags" ma:index="10" nillable="true" ma:displayName="MediaServiceAutoTags" ma:description="" ma:internalName="MediaServiceAutoTags" ma:readOnly="true">
      <xsd:simpleType>
        <xsd:restriction base="dms:Text"/>
      </xsd:simpleType>
    </xsd:element>
    <xsd:element name="MediaServiceDateTaken" ma:index="11" nillable="true" ma:displayName="MediaServiceDateTaken" ma:description="" ma:hidden="true" ma:internalName="MediaServiceDateTaken" ma:readOnly="true">
      <xsd:simpleType>
        <xsd:restriction base="dms:Text"/>
      </xsd:simpleType>
    </xsd:element>
    <xsd:element name="MediaServiceLocation" ma:index="12" nillable="true" ma:displayName="MediaServiceLocation" ma:description="" ma:internalName="MediaServiceLocation" ma:readOnly="true">
      <xsd:simpleType>
        <xsd:restriction base="dms:Text"/>
      </xsd:simpleType>
    </xsd:element>
    <xsd:element name="MediaServiceOCR" ma:index="13" nillable="true" ma:displayName="MediaServiceOCR" ma:internalName="MediaServiceOCR"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7D579BC1-5682-4709-955F-73EFCD0D5EA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a0d6d2ed-fc4e-4780-8a24-9d2c72f9da9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FBBE17F2-558C-40D7-B25B-6A4ADD9B2149}">
  <ds:schemaRefs>
    <ds:schemaRef ds:uri="http://schemas.microsoft.com/sharepoint/v3/contenttype/forms"/>
  </ds:schemaRefs>
</ds:datastoreItem>
</file>

<file path=customXml/itemProps3.xml><?xml version="1.0" encoding="utf-8"?>
<ds:datastoreItem xmlns:ds="http://schemas.openxmlformats.org/officeDocument/2006/customXml" ds:itemID="{BBB6651E-A93F-4312-A63A-42DE9F4DC1CA}">
  <ds:schemaRefs>
    <ds:schemaRef ds:uri="http://purl.org/dc/terms/"/>
    <ds:schemaRef ds:uri="http://purl.org/dc/elements/1.1/"/>
    <ds:schemaRef ds:uri="a0d6d2ed-fc4e-4780-8a24-9d2c72f9da91"/>
    <ds:schemaRef ds:uri="http://schemas.openxmlformats.org/package/2006/metadata/core-properties"/>
    <ds:schemaRef ds:uri="http://www.w3.org/XML/1998/namespace"/>
    <ds:schemaRef ds:uri="http://schemas.microsoft.com/office/2006/documentManagement/types"/>
    <ds:schemaRef ds:uri="http://purl.org/dc/dcmitype/"/>
    <ds:schemaRef ds:uri="http://schemas.microsoft.com/office/infopath/2007/PartnerControls"/>
    <ds:schemaRef ds:uri="http://schemas.microsoft.com/office/2006/metadata/properties"/>
  </ds:schemaRefs>
</ds:datastoreItem>
</file>

<file path=docProps/app.xml><?xml version="1.0" encoding="utf-8"?>
<Properties xmlns="http://schemas.openxmlformats.org/officeDocument/2006/extended-properties" xmlns:vt="http://schemas.openxmlformats.org/officeDocument/2006/docPropsVTypes">
  <TotalTime>161</TotalTime>
  <Words>2204</Words>
  <Application>Microsoft Office PowerPoint</Application>
  <PresentationFormat>Widescreen</PresentationFormat>
  <Paragraphs>166</Paragraphs>
  <Slides>9</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9</vt:i4>
      </vt:variant>
    </vt:vector>
  </HeadingPairs>
  <TitlesOfParts>
    <vt:vector size="13" baseType="lpstr">
      <vt:lpstr>Arial</vt:lpstr>
      <vt:lpstr>Calibri</vt:lpstr>
      <vt:lpstr>Calibri Light</vt:lpstr>
      <vt:lpstr>Office Theme</vt:lpstr>
      <vt:lpstr>Planning &amp; Budging Council</vt:lpstr>
      <vt:lpstr>What We Currently Have – Missions &amp; Visions</vt:lpstr>
      <vt:lpstr>What We Currently Have – Membership</vt:lpstr>
      <vt:lpstr>What We Currently Have – Goals</vt:lpstr>
      <vt:lpstr>What Was Proposed The Instructional Technology Advisory Committee</vt:lpstr>
      <vt:lpstr>What Was Proposed The Instructional Technology Advisory Committee</vt:lpstr>
      <vt:lpstr>A Combination Proposal: The Technology Committee “2.0”</vt:lpstr>
      <vt:lpstr>A Combination Proposal: The Technology Committee “2.0”</vt:lpstr>
      <vt:lpstr>A Combination Proposal: The Technology Committee “2.0”</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Planning &amp; Budging Council</dc:title>
  <dc:creator>Engel, Karen</dc:creator>
  <cp:lastModifiedBy>Hughes, Allison</cp:lastModifiedBy>
  <cp:revision>25</cp:revision>
  <dcterms:created xsi:type="dcterms:W3CDTF">2019-02-18T18:18:22Z</dcterms:created>
  <dcterms:modified xsi:type="dcterms:W3CDTF">2019-02-19T20:03:44Z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0x0101007C205B1DA27A2F44A9DD58E47F074790</vt:lpwstr>
  </property>
</Properties>
</file>