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7" r:id="rId5"/>
    <p:sldId id="262" r:id="rId6"/>
    <p:sldId id="268" r:id="rId7"/>
    <p:sldId id="263" r:id="rId8"/>
    <p:sldId id="265" r:id="rId9"/>
    <p:sldId id="266" r:id="rId10"/>
    <p:sldId id="259" r:id="rId11"/>
    <p:sldId id="264" r:id="rId12"/>
    <p:sldId id="269"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9" autoAdjust="0"/>
    <p:restoredTop sz="94660"/>
  </p:normalViewPr>
  <p:slideViewPr>
    <p:cSldViewPr snapToGrid="0">
      <p:cViewPr varScale="1">
        <p:scale>
          <a:sx n="122" d="100"/>
          <a:sy n="122" d="100"/>
        </p:scale>
        <p:origin x="100"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288474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869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0373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525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E7476C-F3C2-41FB-8901-32E2198E2F1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5644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E7476C-F3C2-41FB-8901-32E2198E2F1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41930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7476C-F3C2-41FB-8901-32E2198E2F19}" type="datetimeFigureOut">
              <a:rPr lang="en-US" smtClean="0"/>
              <a:t>2/20/2019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753300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E7476C-F3C2-41FB-8901-32E2198E2F19}" type="datetimeFigureOut">
              <a:rPr lang="en-US" smtClean="0"/>
              <a:t>2/20/2019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3693711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7476C-F3C2-41FB-8901-32E2198E2F19}" type="datetimeFigureOut">
              <a:rPr lang="en-US" smtClean="0"/>
              <a:t>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18278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414064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816227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7476C-F3C2-41FB-8901-32E2198E2F19}" type="datetimeFigureOut">
              <a:rPr lang="en-US" smtClean="0"/>
              <a:t>2/20/2019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4FB8C-020F-494A-BF4B-B22471910190}" type="slidenum">
              <a:rPr lang="en-US" smtClean="0"/>
              <a:t>‹#›</a:t>
            </a:fld>
            <a:endParaRPr lang="en-US"/>
          </a:p>
        </p:txBody>
      </p:sp>
    </p:spTree>
    <p:extLst>
      <p:ext uri="{BB962C8B-B14F-4D97-AF65-F5344CB8AC3E}">
        <p14:creationId xmlns:p14="http://schemas.microsoft.com/office/powerpoint/2010/main" val="268988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oothill.edu/staff/irs/LOA/docs/FRAMES_CommRubric.pdf" TargetMode="External"/><Relationship Id="rId7" Type="http://schemas.openxmlformats.org/officeDocument/2006/relationships/hyperlink" Target="https://foothill.edu/staff/irs/LOA/FRAMES.php" TargetMode="External"/><Relationship Id="rId2" Type="http://schemas.openxmlformats.org/officeDocument/2006/relationships/hyperlink" Target="https://foothill.edu/staff/irs/LOA/ILOS.php" TargetMode="External"/><Relationship Id="rId1" Type="http://schemas.openxmlformats.org/officeDocument/2006/relationships/slideLayout" Target="../slideLayouts/slideLayout2.xml"/><Relationship Id="rId6" Type="http://schemas.openxmlformats.org/officeDocument/2006/relationships/hyperlink" Target="https://foothill.edu/staff/irs/LOA/docs/FRAMES_ConsRubric.pdf" TargetMode="External"/><Relationship Id="rId5" Type="http://schemas.openxmlformats.org/officeDocument/2006/relationships/hyperlink" Target="https://foothill.edu/staff/irs/LOA/docs/FRAMES_CTRubric.pdf" TargetMode="External"/><Relationship Id="rId4" Type="http://schemas.openxmlformats.org/officeDocument/2006/relationships/hyperlink" Target="https://foothill.edu/staff/irs/LOA/docs/FRAMES_CompRubric.pdf"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foothill.edu/staff/irs/ILO_Disaggregation.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os.edu/academics/oa/pages/ilo-assessment-reports.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laney.edu/assessment/institutional-learning-outcomes-ilos-for-laney-college/assessing-ilo-1-fall-2014/rubrics-for-assessing-ilo-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cos.edu/Academics/OA/Documents/Research%20and%20Decision%20Making%20Executive%20Summary_%20Senate%20FA17.pdf" TargetMode="External"/><Relationship Id="rId3" Type="http://schemas.openxmlformats.org/officeDocument/2006/relationships/hyperlink" Target="http://www.skylinecollege.edu/sloac/assets/islos/infolit_engl100essayrubric_may11.pdf" TargetMode="External"/><Relationship Id="rId7" Type="http://schemas.openxmlformats.org/officeDocument/2006/relationships/hyperlink" Target="http://www.skylinecollege.edu/sloac/assets/islos/ccsse%20critical%20thinking%20effective%20communication%20sp17.pdf" TargetMode="External"/><Relationship Id="rId2" Type="http://schemas.openxmlformats.org/officeDocument/2006/relationships/hyperlink" Target="https://www.deanza.edu/slo/icc_assessment/communication_expression_assessment/Summary%20of%20Mapping%20to%20Communication%20and%20Expression%20ICC.pdf" TargetMode="External"/><Relationship Id="rId1" Type="http://schemas.openxmlformats.org/officeDocument/2006/relationships/slideLayout" Target="../slideLayouts/slideLayout2.xml"/><Relationship Id="rId6" Type="http://schemas.openxmlformats.org/officeDocument/2006/relationships/hyperlink" Target="https://foothill.edu/staff/irs/ILO_Disaggregation.pdf" TargetMode="External"/><Relationship Id="rId11" Type="http://schemas.openxmlformats.org/officeDocument/2006/relationships/hyperlink" Target="https://www.deanza.edu/slo/membership.html" TargetMode="External"/><Relationship Id="rId5" Type="http://schemas.openxmlformats.org/officeDocument/2006/relationships/hyperlink" Target="https://laney.edu/assessment/institutional-learning-outcomes-ilos-for-laney-college/assessing-ilo-1-fall-2014/" TargetMode="External"/><Relationship Id="rId10" Type="http://schemas.openxmlformats.org/officeDocument/2006/relationships/hyperlink" Target="https://foothill.edu/president/slocommittee.php" TargetMode="External"/><Relationship Id="rId4" Type="http://schemas.openxmlformats.org/officeDocument/2006/relationships/hyperlink" Target="http://www.skylinecollege.edu/sloac/assets/threeyearplans/2016_2019_ThreeYearAssessmentCalendar.docx" TargetMode="External"/><Relationship Id="rId9" Type="http://schemas.openxmlformats.org/officeDocument/2006/relationships/hyperlink" Target="https://laney.edu/assessment/current-announcements-2014-2015/"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collegeofsanmateo.edu/sloac/slos_ge.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kylinecollege.edu/sloac/assets/islos/updating%20mapping%20to%20islos%20matrix%20.pdf" TargetMode="External"/><Relationship Id="rId2" Type="http://schemas.openxmlformats.org/officeDocument/2006/relationships/hyperlink" Target="https://www.skylinecollege.edu/iecommitte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deanza.edu/slo/icc_assessment/index.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Planning &amp; Budging Council</a:t>
            </a:r>
            <a:endParaRPr lang="en-US" dirty="0"/>
          </a:p>
        </p:txBody>
      </p:sp>
      <p:sp>
        <p:nvSpPr>
          <p:cNvPr id="3" name="Subtitle 2"/>
          <p:cNvSpPr>
            <a:spLocks noGrp="1"/>
          </p:cNvSpPr>
          <p:nvPr>
            <p:ph type="subTitle" idx="1"/>
          </p:nvPr>
        </p:nvSpPr>
        <p:spPr>
          <a:xfrm>
            <a:off x="1524000" y="3602037"/>
            <a:ext cx="9144000" cy="2269373"/>
          </a:xfrm>
        </p:spPr>
        <p:txBody>
          <a:bodyPr>
            <a:normAutofit fontScale="92500" lnSpcReduction="20000"/>
          </a:bodyPr>
          <a:lstStyle/>
          <a:p>
            <a:r>
              <a:rPr lang="en-US" sz="4000" dirty="0" smtClean="0"/>
              <a:t>Institutional Learning Outcomes</a:t>
            </a:r>
          </a:p>
          <a:p>
            <a:r>
              <a:rPr lang="en-US" sz="4000" dirty="0" smtClean="0"/>
              <a:t>Examples from other Colleges</a:t>
            </a:r>
          </a:p>
          <a:p>
            <a:endParaRPr lang="en-US" dirty="0"/>
          </a:p>
          <a:p>
            <a:r>
              <a:rPr lang="en-US" dirty="0" smtClean="0"/>
              <a:t>Prepared by PRIE</a:t>
            </a:r>
          </a:p>
          <a:p>
            <a:r>
              <a:rPr lang="en-US" dirty="0" smtClean="0"/>
              <a:t>February 27, 2019</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1667" y="658077"/>
            <a:ext cx="3953928" cy="1775537"/>
          </a:xfrm>
          <a:prstGeom prst="rect">
            <a:avLst/>
          </a:prstGeom>
        </p:spPr>
      </p:pic>
    </p:spTree>
    <p:extLst>
      <p:ext uri="{BB962C8B-B14F-4D97-AF65-F5344CB8AC3E}">
        <p14:creationId xmlns:p14="http://schemas.microsoft.com/office/powerpoint/2010/main" val="3707184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Foothill College:  4-C’s</a:t>
            </a:r>
            <a:endParaRPr lang="en-US" dirty="0"/>
          </a:p>
        </p:txBody>
      </p:sp>
      <p:sp>
        <p:nvSpPr>
          <p:cNvPr id="3" name="Content Placeholder 2"/>
          <p:cNvSpPr>
            <a:spLocks noGrp="1"/>
          </p:cNvSpPr>
          <p:nvPr>
            <p:ph idx="1"/>
          </p:nvPr>
        </p:nvSpPr>
        <p:spPr>
          <a:xfrm>
            <a:off x="587141" y="1578544"/>
            <a:ext cx="11511815" cy="5053262"/>
          </a:xfrm>
        </p:spPr>
        <p:txBody>
          <a:bodyPr>
            <a:normAutofit fontScale="55000" lnSpcReduction="20000"/>
          </a:bodyPr>
          <a:lstStyle/>
          <a:p>
            <a:pPr marL="0" indent="0">
              <a:buNone/>
            </a:pPr>
            <a:r>
              <a:rPr lang="en-US" dirty="0" smtClean="0"/>
              <a:t>Skills </a:t>
            </a:r>
            <a:r>
              <a:rPr lang="en-US" dirty="0"/>
              <a:t>include written and oral communication in English, mathematics, critical and analytical thinking, creativity, teamwork, responsibility, and other proficiencies. Foothill has defined four core competencies (4-Cs) as its Institutional Learning Outcomes:</a:t>
            </a:r>
          </a:p>
          <a:p>
            <a:r>
              <a:rPr lang="en-US" b="1" dirty="0"/>
              <a:t>Communication</a:t>
            </a:r>
            <a:r>
              <a:rPr lang="en-US" dirty="0"/>
              <a:t/>
            </a:r>
            <a:br>
              <a:rPr lang="en-US" dirty="0"/>
            </a:br>
            <a:r>
              <a:rPr lang="en-US" dirty="0"/>
              <a:t>Demonstrate analytical reading and writing skills including evaluation, synthesis, and research; deliver focused and coherent presentations; demonstrate active, discerning listening and speaking skills in lectures and discussions.</a:t>
            </a:r>
          </a:p>
          <a:p>
            <a:r>
              <a:rPr lang="en-US" b="1" dirty="0">
                <a:hlinkClick r:id="rId3"/>
              </a:rPr>
              <a:t>Download the Communication Draft Rubric </a:t>
            </a:r>
            <a:r>
              <a:rPr lang="en-US" dirty="0"/>
              <a:t>(pdf, 58KB)</a:t>
            </a:r>
          </a:p>
          <a:p>
            <a:r>
              <a:rPr lang="en-US" b="1" dirty="0"/>
              <a:t>Computation</a:t>
            </a:r>
            <a:r>
              <a:rPr lang="en-US" dirty="0"/>
              <a:t/>
            </a:r>
            <a:br>
              <a:rPr lang="en-US" dirty="0"/>
            </a:br>
            <a:r>
              <a:rPr lang="en-US" dirty="0"/>
              <a:t>Complex problem-solving skills, technology skills, computer proficiency, decision analysis (synthesis and evaluation), apply mathematical concepts and reasoning, and ability to analyze and use numerical data.</a:t>
            </a:r>
          </a:p>
          <a:p>
            <a:r>
              <a:rPr lang="en-US" b="1" dirty="0">
                <a:hlinkClick r:id="rId4"/>
              </a:rPr>
              <a:t>Download the Computation Rubric </a:t>
            </a:r>
            <a:r>
              <a:rPr lang="en-US" dirty="0"/>
              <a:t>(pdf, 52KB)</a:t>
            </a:r>
          </a:p>
          <a:p>
            <a:r>
              <a:rPr lang="en-US" b="1" dirty="0"/>
              <a:t>Creative, Critical, and Analytical Thinking</a:t>
            </a:r>
            <a:r>
              <a:rPr lang="en-US" dirty="0"/>
              <a:t/>
            </a:r>
            <a:br>
              <a:rPr lang="en-US" dirty="0"/>
            </a:br>
            <a:r>
              <a:rPr lang="en-US" dirty="0"/>
              <a:t>Judgment and decision making, intellectual curiosity, problem solving through analysis, synthesis and evaluation, creativity, aesthetic awareness, research method, identifying and responding to a variety of learning styles and strategies.</a:t>
            </a:r>
          </a:p>
          <a:p>
            <a:r>
              <a:rPr lang="en-US" b="1" dirty="0">
                <a:hlinkClick r:id="rId5"/>
              </a:rPr>
              <a:t>Download the Critical Thinking Rubric</a:t>
            </a:r>
            <a:r>
              <a:rPr lang="en-US" dirty="0"/>
              <a:t> (pdf, 58KB)</a:t>
            </a:r>
          </a:p>
          <a:p>
            <a:r>
              <a:rPr lang="en-US" b="1" dirty="0"/>
              <a:t>Community/Global Consciousness and Responsibility</a:t>
            </a:r>
            <a:r>
              <a:rPr lang="en-US" dirty="0"/>
              <a:t/>
            </a:r>
            <a:br>
              <a:rPr lang="en-US" dirty="0"/>
            </a:br>
            <a:r>
              <a:rPr lang="en-US" dirty="0"/>
              <a:t>Social perceptiveness, including respect, empathy, cultural awareness, and sensitivity, citizenship, ethics, interpersonal skills and personal integrity, community service, self-esteem, interest in and pursuit of lifelong learning.</a:t>
            </a:r>
          </a:p>
          <a:p>
            <a:r>
              <a:rPr lang="en-US" b="1" dirty="0">
                <a:hlinkClick r:id="rId6"/>
              </a:rPr>
              <a:t>Download the Global Consciousness &amp; Citizenship Rubric</a:t>
            </a:r>
            <a:r>
              <a:rPr lang="en-US" dirty="0"/>
              <a:t> (pdf, 50KB)</a:t>
            </a:r>
          </a:p>
          <a:p>
            <a:r>
              <a:rPr lang="en-US" dirty="0"/>
              <a:t>Learn more about the FRAMES and 4cs </a:t>
            </a:r>
            <a:r>
              <a:rPr lang="en-US" b="1" dirty="0">
                <a:hlinkClick r:id="rId7"/>
              </a:rPr>
              <a:t>here</a:t>
            </a:r>
            <a:r>
              <a:rPr lang="en-US" dirty="0"/>
              <a:t>.</a:t>
            </a:r>
          </a:p>
          <a:p>
            <a:endParaRPr lang="en-US" b="1" dirty="0"/>
          </a:p>
        </p:txBody>
      </p:sp>
    </p:spTree>
    <p:extLst>
      <p:ext uri="{BB962C8B-B14F-4D97-AF65-F5344CB8AC3E}">
        <p14:creationId xmlns:p14="http://schemas.microsoft.com/office/powerpoint/2010/main" val="3203584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Foothill:  Assessment Method</a:t>
            </a:r>
            <a:endParaRPr lang="en-US" dirty="0"/>
          </a:p>
        </p:txBody>
      </p:sp>
      <p:sp>
        <p:nvSpPr>
          <p:cNvPr id="3" name="Content Placeholder 2"/>
          <p:cNvSpPr>
            <a:spLocks noGrp="1"/>
          </p:cNvSpPr>
          <p:nvPr>
            <p:ph idx="1"/>
          </p:nvPr>
        </p:nvSpPr>
        <p:spPr/>
        <p:txBody>
          <a:bodyPr/>
          <a:lstStyle/>
          <a:p>
            <a:r>
              <a:rPr lang="en-US" dirty="0" smtClean="0"/>
              <a:t>Foothill also administers an annual survey to allow students to self-assess their “Four C’s”:  </a:t>
            </a:r>
            <a:r>
              <a:rPr lang="en-US" dirty="0" smtClean="0">
                <a:hlinkClick r:id="rId2"/>
              </a:rPr>
              <a:t>https://foothill.edu/staff/irs/ILO_Disaggregation.pdf</a:t>
            </a:r>
            <a:endParaRPr lang="en-US" dirty="0" smtClean="0"/>
          </a:p>
          <a:p>
            <a:endParaRPr lang="en-US" dirty="0"/>
          </a:p>
        </p:txBody>
      </p:sp>
    </p:spTree>
    <p:extLst>
      <p:ext uri="{BB962C8B-B14F-4D97-AF65-F5344CB8AC3E}">
        <p14:creationId xmlns:p14="http://schemas.microsoft.com/office/powerpoint/2010/main" val="897866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College of the Sequoias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70252462"/>
              </p:ext>
            </p:extLst>
          </p:nvPr>
        </p:nvGraphicFramePr>
        <p:xfrm>
          <a:off x="838200" y="1494392"/>
          <a:ext cx="9857667" cy="5057001"/>
        </p:xfrm>
        <a:graphic>
          <a:graphicData uri="http://schemas.openxmlformats.org/drawingml/2006/table">
            <a:tbl>
              <a:tblPr firstRow="1" firstCol="1" bandRow="1">
                <a:tableStyleId>{5C22544A-7EE6-4342-B048-85BDC9FD1C3A}</a:tableStyleId>
              </a:tblPr>
              <a:tblGrid>
                <a:gridCol w="3017971">
                  <a:extLst>
                    <a:ext uri="{9D8B030D-6E8A-4147-A177-3AD203B41FA5}">
                      <a16:colId xmlns:a16="http://schemas.microsoft.com/office/drawing/2014/main" val="3113296431"/>
                    </a:ext>
                  </a:extLst>
                </a:gridCol>
                <a:gridCol w="6839696">
                  <a:extLst>
                    <a:ext uri="{9D8B030D-6E8A-4147-A177-3AD203B41FA5}">
                      <a16:colId xmlns:a16="http://schemas.microsoft.com/office/drawing/2014/main" val="3863581051"/>
                    </a:ext>
                  </a:extLst>
                </a:gridCol>
              </a:tblGrid>
              <a:tr h="203191">
                <a:tc>
                  <a:txBody>
                    <a:bodyPr/>
                    <a:lstStyle/>
                    <a:p>
                      <a:pPr marL="0" marR="0" algn="ctr">
                        <a:lnSpc>
                          <a:spcPct val="107000"/>
                        </a:lnSpc>
                        <a:spcBef>
                          <a:spcPts val="0"/>
                        </a:spcBef>
                        <a:spcAft>
                          <a:spcPts val="0"/>
                        </a:spcAft>
                      </a:pPr>
                      <a:r>
                        <a:rPr lang="en-US" sz="2000">
                          <a:effectLst/>
                        </a:rPr>
                        <a:t>Strategy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gn="ctr">
                        <a:lnSpc>
                          <a:spcPct val="107000"/>
                        </a:lnSpc>
                        <a:spcBef>
                          <a:spcPts val="0"/>
                        </a:spcBef>
                        <a:spcAft>
                          <a:spcPts val="0"/>
                        </a:spcAft>
                      </a:pPr>
                      <a:r>
                        <a:rPr lang="en-US" sz="2000">
                          <a:effectLst/>
                        </a:rPr>
                        <a:t>Plan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1183197472"/>
                  </a:ext>
                </a:extLst>
              </a:tr>
              <a:tr h="186248">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1701724093"/>
                  </a:ext>
                </a:extLst>
              </a:tr>
              <a:tr h="372495">
                <a:tc>
                  <a:txBody>
                    <a:bodyPr/>
                    <a:lstStyle/>
                    <a:p>
                      <a:pPr marL="0" marR="0">
                        <a:lnSpc>
                          <a:spcPct val="107000"/>
                        </a:lnSpc>
                        <a:spcBef>
                          <a:spcPts val="0"/>
                        </a:spcBef>
                        <a:spcAft>
                          <a:spcPts val="0"/>
                        </a:spcAft>
                      </a:pPr>
                      <a:r>
                        <a:rPr lang="en-US" sz="1600">
                          <a:effectLst/>
                        </a:rPr>
                        <a:t>Choose ILO for Assessment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O&amp;A Committee decides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56192693"/>
                  </a:ext>
                </a:extLst>
              </a:tr>
              <a:tr h="931239">
                <a:tc>
                  <a:txBody>
                    <a:bodyPr/>
                    <a:lstStyle/>
                    <a:p>
                      <a:pPr marL="0" marR="0">
                        <a:lnSpc>
                          <a:spcPct val="107000"/>
                        </a:lnSpc>
                        <a:spcBef>
                          <a:spcPts val="0"/>
                        </a:spcBef>
                        <a:spcAft>
                          <a:spcPts val="0"/>
                        </a:spcAft>
                      </a:pPr>
                      <a:r>
                        <a:rPr lang="en-US" sz="1600">
                          <a:effectLst/>
                        </a:rPr>
                        <a:t>Campus Campaign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EVERYONE should know the ILO and work on the assessment.  PR campaign, work with PIO, committee chairs, Senates, etc.  Convocation announcement?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3944364219"/>
                  </a:ext>
                </a:extLst>
              </a:tr>
              <a:tr h="558743">
                <a:tc>
                  <a:txBody>
                    <a:bodyPr/>
                    <a:lstStyle/>
                    <a:p>
                      <a:pPr marL="0" marR="0">
                        <a:lnSpc>
                          <a:spcPct val="107000"/>
                        </a:lnSpc>
                        <a:spcBef>
                          <a:spcPts val="0"/>
                        </a:spcBef>
                        <a:spcAft>
                          <a:spcPts val="0"/>
                        </a:spcAft>
                      </a:pPr>
                      <a:r>
                        <a:rPr lang="en-US" sz="1600" dirty="0">
                          <a:effectLst/>
                        </a:rPr>
                        <a:t>Student Surveys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Create student evaluations, work with Research office to disseminate and gather results.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885731482"/>
                  </a:ext>
                </a:extLst>
              </a:tr>
              <a:tr h="558743">
                <a:tc>
                  <a:txBody>
                    <a:bodyPr/>
                    <a:lstStyle/>
                    <a:p>
                      <a:pPr marL="0" marR="0">
                        <a:lnSpc>
                          <a:spcPct val="107000"/>
                        </a:lnSpc>
                        <a:spcBef>
                          <a:spcPts val="0"/>
                        </a:spcBef>
                        <a:spcAft>
                          <a:spcPts val="0"/>
                        </a:spcAft>
                      </a:pPr>
                      <a:r>
                        <a:rPr lang="en-US" sz="1600">
                          <a:effectLst/>
                        </a:rPr>
                        <a:t>Faculty Focus Groups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Convene faculty focus groups to read/analyze and respond to student surveys.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3273018512"/>
                  </a:ext>
                </a:extLst>
              </a:tr>
              <a:tr h="744990">
                <a:tc>
                  <a:txBody>
                    <a:bodyPr/>
                    <a:lstStyle/>
                    <a:p>
                      <a:pPr marL="0" marR="0">
                        <a:lnSpc>
                          <a:spcPct val="107000"/>
                        </a:lnSpc>
                        <a:spcBef>
                          <a:spcPts val="0"/>
                        </a:spcBef>
                        <a:spcAft>
                          <a:spcPts val="0"/>
                        </a:spcAft>
                      </a:pPr>
                      <a:r>
                        <a:rPr lang="en-US" sz="1600">
                          <a:effectLst/>
                        </a:rPr>
                        <a:t>TracDat mapping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Create an ILO assessment report in TD—work with the TD Task Force.  Need a group to analyze the map (O&amp;A?).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419552326"/>
                  </a:ext>
                </a:extLst>
              </a:tr>
              <a:tr h="744990">
                <a:tc>
                  <a:txBody>
                    <a:bodyPr/>
                    <a:lstStyle/>
                    <a:p>
                      <a:pPr marL="0" marR="0">
                        <a:lnSpc>
                          <a:spcPct val="107000"/>
                        </a:lnSpc>
                        <a:spcBef>
                          <a:spcPts val="0"/>
                        </a:spcBef>
                        <a:spcAft>
                          <a:spcPts val="0"/>
                        </a:spcAft>
                      </a:pPr>
                      <a:r>
                        <a:rPr lang="en-US" sz="1600">
                          <a:effectLst/>
                        </a:rPr>
                        <a:t>Division reports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a:effectLst/>
                        </a:rPr>
                        <a:t>Work with IC.  Create simple form for DCs to fill out about how well they meet the ILO.  Gather and compile data.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41929269"/>
                  </a:ext>
                </a:extLst>
              </a:tr>
              <a:tr h="558743">
                <a:tc>
                  <a:txBody>
                    <a:bodyPr/>
                    <a:lstStyle/>
                    <a:p>
                      <a:pPr marL="0" marR="0">
                        <a:lnSpc>
                          <a:spcPct val="107000"/>
                        </a:lnSpc>
                        <a:spcBef>
                          <a:spcPts val="0"/>
                        </a:spcBef>
                        <a:spcAft>
                          <a:spcPts val="0"/>
                        </a:spcAft>
                      </a:pPr>
                      <a:r>
                        <a:rPr lang="en-US" sz="1600">
                          <a:effectLst/>
                        </a:rPr>
                        <a:t>Final assessment report and improvement plan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tc>
                  <a:txBody>
                    <a:bodyPr/>
                    <a:lstStyle/>
                    <a:p>
                      <a:pPr marL="0" marR="0">
                        <a:lnSpc>
                          <a:spcPct val="107000"/>
                        </a:lnSpc>
                        <a:spcBef>
                          <a:spcPts val="0"/>
                        </a:spcBef>
                        <a:spcAft>
                          <a:spcPts val="0"/>
                        </a:spcAft>
                      </a:pPr>
                      <a:r>
                        <a:rPr lang="en-US" sz="1600" dirty="0">
                          <a:effectLst/>
                        </a:rPr>
                        <a:t>Write up the assessment report and improvement plan for the ILO.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758" marR="63758" marT="0" marB="0"/>
                </a:tc>
                <a:extLst>
                  <a:ext uri="{0D108BD9-81ED-4DB2-BD59-A6C34878D82A}">
                    <a16:rowId xmlns:a16="http://schemas.microsoft.com/office/drawing/2014/main" val="2972912123"/>
                  </a:ext>
                </a:extLst>
              </a:tr>
            </a:tbl>
          </a:graphicData>
        </a:graphic>
      </p:graphicFrame>
    </p:spTree>
    <p:extLst>
      <p:ext uri="{BB962C8B-B14F-4D97-AF65-F5344CB8AC3E}">
        <p14:creationId xmlns:p14="http://schemas.microsoft.com/office/powerpoint/2010/main" val="3843947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Laney:  Assessment Method – 1 ILO per year</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You will be doing one assessment that will count for both the course and the institution.</a:t>
            </a:r>
          </a:p>
          <a:p>
            <a:pPr lvl="0"/>
            <a:r>
              <a:rPr lang="en-US" dirty="0"/>
              <a:t>Decide on the assignment and the assignment description/prompt that you will give your students. Discuss this with your colleagues that are teaching the same class.</a:t>
            </a:r>
          </a:p>
          <a:p>
            <a:pPr lvl="0"/>
            <a:r>
              <a:rPr lang="en-US" dirty="0"/>
              <a:t>Create a rubric or scoring guide to evaluate student work or use one of the Communication Assessment rubrics. </a:t>
            </a:r>
            <a:endParaRPr lang="en-US" dirty="0" smtClean="0"/>
          </a:p>
          <a:p>
            <a:pPr lvl="0"/>
            <a:r>
              <a:rPr lang="en-US" dirty="0" smtClean="0"/>
              <a:t>At </a:t>
            </a:r>
            <a:r>
              <a:rPr lang="en-US" dirty="0"/>
              <a:t>some point during the semester, give the assignment and evaluate student work.</a:t>
            </a:r>
          </a:p>
          <a:p>
            <a:pPr lvl="0"/>
            <a:r>
              <a:rPr lang="en-US" dirty="0"/>
              <a:t>Please submit three samples of student work.  We’d like to create a campus-wide portfolio of a variety of student work to showcase what Laney students are learning about the skills represented in ILO #1.    </a:t>
            </a:r>
            <a:endParaRPr lang="en-US" dirty="0" smtClean="0"/>
          </a:p>
          <a:p>
            <a:pPr lvl="0"/>
            <a:r>
              <a:rPr lang="en-US" dirty="0" smtClean="0"/>
              <a:t>We </a:t>
            </a:r>
            <a:r>
              <a:rPr lang="en-US" dirty="0"/>
              <a:t>also plan to post anonymous samples of student work to the Laney College website as evidence of our ILO #1 assessment.  The Learning Assessment Committee will provide permission forms so that you can easily obtain permission from your students to copy and use their work without their names. (The permission form can be found </a:t>
            </a:r>
            <a:r>
              <a:rPr lang="en-US" u="sng" dirty="0">
                <a:hlinkClick r:id="rId2"/>
              </a:rPr>
              <a:t>Here</a:t>
            </a:r>
            <a:r>
              <a:rPr lang="en-US" dirty="0"/>
              <a:t>.)</a:t>
            </a:r>
          </a:p>
          <a:p>
            <a:endParaRPr lang="en-US" dirty="0"/>
          </a:p>
        </p:txBody>
      </p:sp>
    </p:spTree>
    <p:extLst>
      <p:ext uri="{BB962C8B-B14F-4D97-AF65-F5344CB8AC3E}">
        <p14:creationId xmlns:p14="http://schemas.microsoft.com/office/powerpoint/2010/main" val="248118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Findings</a:t>
            </a:r>
            <a:endParaRPr lang="en-US" dirty="0"/>
          </a:p>
        </p:txBody>
      </p:sp>
      <p:sp>
        <p:nvSpPr>
          <p:cNvPr id="3" name="Content Placeholder 2"/>
          <p:cNvSpPr>
            <a:spLocks noGrp="1"/>
          </p:cNvSpPr>
          <p:nvPr>
            <p:ph idx="1"/>
          </p:nvPr>
        </p:nvSpPr>
        <p:spPr>
          <a:xfrm>
            <a:off x="838200" y="1825624"/>
            <a:ext cx="10789118" cy="4835057"/>
          </a:xfrm>
        </p:spPr>
        <p:txBody>
          <a:bodyPr>
            <a:normAutofit fontScale="92500" lnSpcReduction="20000"/>
          </a:bodyPr>
          <a:lstStyle/>
          <a:p>
            <a:r>
              <a:rPr lang="en-US" dirty="0" smtClean="0"/>
              <a:t>Common Approaches:</a:t>
            </a:r>
          </a:p>
          <a:p>
            <a:pPr lvl="1"/>
            <a:r>
              <a:rPr lang="en-US" dirty="0" smtClean="0"/>
              <a:t>Ask faculty to </a:t>
            </a:r>
            <a:r>
              <a:rPr lang="en-US" i="1" dirty="0" smtClean="0">
                <a:hlinkClick r:id="rId2" invalidUrl="https://www.deanza.edu/slo/icc_assessment/communication_expression_assessment/Summary of Mapping to Communication and Expression ICC.pdf"/>
              </a:rPr>
              <a:t>map</a:t>
            </a:r>
            <a:r>
              <a:rPr lang="en-US" dirty="0" smtClean="0"/>
              <a:t> SLOs and PLOs to ILOs</a:t>
            </a:r>
          </a:p>
          <a:p>
            <a:pPr lvl="2"/>
            <a:r>
              <a:rPr lang="en-US" dirty="0" smtClean="0"/>
              <a:t>Identify course and program level assessments which would assess the ILO competency</a:t>
            </a:r>
          </a:p>
          <a:p>
            <a:pPr lvl="2"/>
            <a:r>
              <a:rPr lang="en-US" dirty="0" smtClean="0"/>
              <a:t>Establish rubrics for assessing how a course assignment is representative of ILO competency – </a:t>
            </a:r>
            <a:r>
              <a:rPr lang="en-US" i="1" dirty="0" smtClean="0">
                <a:hlinkClick r:id="rId3"/>
              </a:rPr>
              <a:t>Skyline</a:t>
            </a:r>
            <a:endParaRPr lang="en-US" dirty="0" smtClean="0"/>
          </a:p>
          <a:p>
            <a:pPr lvl="1"/>
            <a:r>
              <a:rPr lang="en-US" dirty="0" smtClean="0"/>
              <a:t>Assess SLOs and PLOs that align with ILOs during a regular, intermittent cycle:</a:t>
            </a:r>
          </a:p>
          <a:p>
            <a:pPr lvl="2"/>
            <a:r>
              <a:rPr lang="en-US" dirty="0" smtClean="0"/>
              <a:t>Select programs to do it during the full program review cycle – </a:t>
            </a:r>
            <a:r>
              <a:rPr lang="en-US" i="1" dirty="0" smtClean="0">
                <a:hlinkClick r:id="rId4"/>
              </a:rPr>
              <a:t>Skyline</a:t>
            </a:r>
            <a:r>
              <a:rPr lang="en-US" dirty="0"/>
              <a:t> </a:t>
            </a:r>
            <a:r>
              <a:rPr lang="en-US" dirty="0" smtClean="0"/>
              <a:t> (A sub-set of programs should do it across the campus (representative of the whole) -  </a:t>
            </a:r>
            <a:r>
              <a:rPr lang="en-US" i="1" dirty="0" smtClean="0"/>
              <a:t>Laney</a:t>
            </a:r>
          </a:p>
          <a:p>
            <a:pPr lvl="2"/>
            <a:r>
              <a:rPr lang="en-US" dirty="0" smtClean="0"/>
              <a:t>Assess one ILO per year across courses - </a:t>
            </a:r>
            <a:r>
              <a:rPr lang="en-US" i="1" dirty="0" smtClean="0">
                <a:hlinkClick r:id="rId5"/>
              </a:rPr>
              <a:t>Laney</a:t>
            </a:r>
            <a:endParaRPr lang="en-US" i="1" dirty="0" smtClean="0"/>
          </a:p>
          <a:p>
            <a:pPr lvl="1"/>
            <a:r>
              <a:rPr lang="en-US" dirty="0" smtClean="0"/>
              <a:t>Surveys</a:t>
            </a:r>
          </a:p>
          <a:p>
            <a:pPr lvl="2"/>
            <a:r>
              <a:rPr lang="en-US" dirty="0" smtClean="0"/>
              <a:t>Survey college graduates on ILO competencies only (self-assessment) – </a:t>
            </a:r>
            <a:r>
              <a:rPr lang="en-US" i="1" dirty="0" smtClean="0">
                <a:hlinkClick r:id="rId6"/>
              </a:rPr>
              <a:t>Foothill</a:t>
            </a:r>
            <a:endParaRPr lang="en-US" i="1" dirty="0" smtClean="0"/>
          </a:p>
          <a:p>
            <a:pPr lvl="2"/>
            <a:r>
              <a:rPr lang="en-US" dirty="0" smtClean="0"/>
              <a:t>Use the CCSSE survey (every other year) </a:t>
            </a:r>
            <a:r>
              <a:rPr lang="mr-IN" dirty="0" smtClean="0"/>
              <a:t>–</a:t>
            </a:r>
            <a:r>
              <a:rPr lang="en-US" dirty="0" smtClean="0"/>
              <a:t> </a:t>
            </a:r>
            <a:r>
              <a:rPr lang="en-US" i="1" dirty="0" smtClean="0">
                <a:hlinkClick r:id="rId7" invalidUrl="http://www.skylinecollege.edu/sloac/assets/islos/ccsse critical thinking effective communication sp17.pdf"/>
              </a:rPr>
              <a:t>Skyline</a:t>
            </a:r>
            <a:endParaRPr lang="en-US" i="1" dirty="0" smtClean="0"/>
          </a:p>
          <a:p>
            <a:pPr lvl="2"/>
            <a:r>
              <a:rPr lang="en-US" dirty="0" smtClean="0"/>
              <a:t>Survey, in addition to asking students to submit a sample paper (research paper), followed by focus groups </a:t>
            </a:r>
            <a:r>
              <a:rPr lang="mr-IN" i="1" dirty="0" smtClean="0"/>
              <a:t>–</a:t>
            </a:r>
            <a:r>
              <a:rPr lang="en-US" i="1" dirty="0" smtClean="0"/>
              <a:t> </a:t>
            </a:r>
            <a:r>
              <a:rPr lang="en-US" i="1" dirty="0" smtClean="0">
                <a:hlinkClick r:id="rId8" invalidUrl="https://www.cos.edu/Academics/OA/Documents/Research and Decision Making Executive Summary_ Senate FA17.pdf"/>
              </a:rPr>
              <a:t>College of the Sequoias</a:t>
            </a:r>
            <a:endParaRPr lang="en-US" dirty="0" smtClean="0"/>
          </a:p>
          <a:p>
            <a:r>
              <a:rPr lang="en-US" dirty="0" smtClean="0"/>
              <a:t>Some college have an Assessment Committee facilitating the entire process:  (SLO, PLO, and ILO) – </a:t>
            </a:r>
            <a:r>
              <a:rPr lang="en-US" i="1" dirty="0" smtClean="0">
                <a:hlinkClick r:id="rId9"/>
              </a:rPr>
              <a:t>Laney</a:t>
            </a:r>
            <a:r>
              <a:rPr lang="en-US" i="1" dirty="0" smtClean="0"/>
              <a:t>, </a:t>
            </a:r>
            <a:r>
              <a:rPr lang="en-US" i="1" dirty="0" smtClean="0">
                <a:hlinkClick r:id="rId10"/>
              </a:rPr>
              <a:t>Foothill</a:t>
            </a:r>
            <a:r>
              <a:rPr lang="en-US" i="1" dirty="0" smtClean="0"/>
              <a:t>, </a:t>
            </a:r>
            <a:r>
              <a:rPr lang="en-US" i="1" dirty="0" smtClean="0">
                <a:hlinkClick r:id="rId11"/>
              </a:rPr>
              <a:t>DeAnza</a:t>
            </a:r>
            <a:endParaRPr lang="en-US" dirty="0" smtClean="0"/>
          </a:p>
          <a:p>
            <a:endParaRPr lang="en-US" dirty="0"/>
          </a:p>
        </p:txBody>
      </p:sp>
    </p:spTree>
    <p:extLst>
      <p:ext uri="{BB962C8B-B14F-4D97-AF65-F5344CB8AC3E}">
        <p14:creationId xmlns:p14="http://schemas.microsoft.com/office/powerpoint/2010/main" val="961520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936" y="28424"/>
            <a:ext cx="10515600" cy="1325563"/>
          </a:xfrm>
        </p:spPr>
        <p:txBody>
          <a:bodyPr/>
          <a:lstStyle/>
          <a:p>
            <a:r>
              <a:rPr lang="en-US" dirty="0" smtClean="0">
                <a:hlinkClick r:id="rId2"/>
              </a:rPr>
              <a:t>CSM ILO’s</a:t>
            </a:r>
            <a:endParaRPr lang="en-US" dirty="0"/>
          </a:p>
        </p:txBody>
      </p:sp>
      <p:sp>
        <p:nvSpPr>
          <p:cNvPr id="3" name="Content Placeholder 2"/>
          <p:cNvSpPr>
            <a:spLocks noGrp="1"/>
          </p:cNvSpPr>
          <p:nvPr>
            <p:ph idx="1"/>
          </p:nvPr>
        </p:nvSpPr>
        <p:spPr>
          <a:xfrm>
            <a:off x="260683" y="863098"/>
            <a:ext cx="11713144" cy="4351338"/>
          </a:xfrm>
        </p:spPr>
        <p:txBody>
          <a:bodyPr>
            <a:noAutofit/>
          </a:bodyPr>
          <a:lstStyle/>
          <a:p>
            <a:pPr>
              <a:lnSpc>
                <a:spcPct val="100000"/>
              </a:lnSpc>
              <a:spcBef>
                <a:spcPts val="0"/>
              </a:spcBef>
            </a:pPr>
            <a:r>
              <a:rPr lang="en-US" sz="1400" b="1" dirty="0" smtClean="0"/>
              <a:t>Independent Learning and Development - </a:t>
            </a:r>
            <a:r>
              <a:rPr lang="en-US" sz="1400" dirty="0" smtClean="0"/>
              <a:t>The ability of students to develop, evaluate, and pursue personal, academic, and/or career goals. Students will be able to:</a:t>
            </a:r>
          </a:p>
          <a:p>
            <a:pPr lvl="1">
              <a:lnSpc>
                <a:spcPct val="100000"/>
              </a:lnSpc>
              <a:spcBef>
                <a:spcPts val="0"/>
              </a:spcBef>
            </a:pPr>
            <a:r>
              <a:rPr lang="en-US" sz="1200" dirty="0" smtClean="0"/>
              <a:t>Demonstrate effective study strategies;</a:t>
            </a:r>
          </a:p>
          <a:p>
            <a:pPr lvl="1">
              <a:lnSpc>
                <a:spcPct val="100000"/>
              </a:lnSpc>
              <a:spcBef>
                <a:spcPts val="0"/>
              </a:spcBef>
            </a:pPr>
            <a:r>
              <a:rPr lang="en-US" sz="1200" dirty="0" err="1" smtClean="0"/>
              <a:t>Articuluate</a:t>
            </a:r>
            <a:r>
              <a:rPr lang="en-US" sz="1200" dirty="0" smtClean="0"/>
              <a:t> realistic and achievable academic and/or career goals;</a:t>
            </a:r>
          </a:p>
          <a:p>
            <a:pPr lvl="1">
              <a:lnSpc>
                <a:spcPct val="100000"/>
              </a:lnSpc>
              <a:spcBef>
                <a:spcPts val="0"/>
              </a:spcBef>
            </a:pPr>
            <a:r>
              <a:rPr lang="en-US" sz="1200" dirty="0" smtClean="0"/>
              <a:t>Identify and make use of college and community resources (academic and student support services)</a:t>
            </a:r>
          </a:p>
          <a:p>
            <a:pPr>
              <a:lnSpc>
                <a:spcPct val="100000"/>
              </a:lnSpc>
              <a:spcBef>
                <a:spcPts val="0"/>
              </a:spcBef>
            </a:pPr>
            <a:r>
              <a:rPr lang="en-US" sz="1400" b="1" dirty="0" smtClean="0"/>
              <a:t>Effective Communication - </a:t>
            </a:r>
            <a:r>
              <a:rPr lang="en-US" sz="1400" dirty="0" smtClean="0"/>
              <a:t>The ability of students to write, read, speak, and listen in order to communicate effectively. Students will be able to:</a:t>
            </a:r>
          </a:p>
          <a:p>
            <a:pPr lvl="1">
              <a:lnSpc>
                <a:spcPct val="100000"/>
              </a:lnSpc>
              <a:spcBef>
                <a:spcPts val="0"/>
              </a:spcBef>
            </a:pPr>
            <a:r>
              <a:rPr lang="en-US" sz="1200" dirty="0" smtClean="0"/>
              <a:t>Comprehend, interpret, and analyze written and oral information;</a:t>
            </a:r>
          </a:p>
          <a:p>
            <a:pPr lvl="1">
              <a:lnSpc>
                <a:spcPct val="100000"/>
              </a:lnSpc>
              <a:spcBef>
                <a:spcPts val="0"/>
              </a:spcBef>
            </a:pPr>
            <a:r>
              <a:rPr lang="en-US" sz="1200" dirty="0" smtClean="0"/>
              <a:t>Express ideas and provide supporting evidence effectively in writing and in speaking;</a:t>
            </a:r>
          </a:p>
          <a:p>
            <a:pPr lvl="1">
              <a:lnSpc>
                <a:spcPct val="100000"/>
              </a:lnSpc>
              <a:spcBef>
                <a:spcPts val="0"/>
              </a:spcBef>
            </a:pPr>
            <a:r>
              <a:rPr lang="en-US" sz="1200" dirty="0" smtClean="0"/>
              <a:t>Express ideas creatively through verbal and non-verbal media (e.g. music, art, dance, etc.)</a:t>
            </a:r>
          </a:p>
          <a:p>
            <a:pPr lvl="1">
              <a:lnSpc>
                <a:spcPct val="100000"/>
              </a:lnSpc>
              <a:spcBef>
                <a:spcPts val="0"/>
              </a:spcBef>
            </a:pPr>
            <a:r>
              <a:rPr lang="en-US" sz="1200" dirty="0" smtClean="0"/>
              <a:t>Communicate effectively in a group or team situation</a:t>
            </a:r>
          </a:p>
          <a:p>
            <a:pPr>
              <a:lnSpc>
                <a:spcPct val="100000"/>
              </a:lnSpc>
              <a:spcBef>
                <a:spcPts val="0"/>
              </a:spcBef>
            </a:pPr>
            <a:r>
              <a:rPr lang="en-US" sz="1400" b="1" dirty="0" smtClean="0"/>
              <a:t>Quantitative Reasoning - </a:t>
            </a:r>
            <a:r>
              <a:rPr lang="en-US" sz="1400" dirty="0" smtClean="0"/>
              <a:t>The ability of students to perform quantitative analysis, using appropriate resources. Students will be able to:</a:t>
            </a:r>
          </a:p>
          <a:p>
            <a:pPr lvl="1">
              <a:lnSpc>
                <a:spcPct val="100000"/>
              </a:lnSpc>
              <a:spcBef>
                <a:spcPts val="0"/>
              </a:spcBef>
            </a:pPr>
            <a:r>
              <a:rPr lang="en-US" sz="1200" dirty="0" smtClean="0"/>
              <a:t>Solve a variety of problems that require quantitative reasoning;</a:t>
            </a:r>
          </a:p>
          <a:p>
            <a:pPr lvl="1">
              <a:lnSpc>
                <a:spcPct val="100000"/>
              </a:lnSpc>
              <a:spcBef>
                <a:spcPts val="0"/>
              </a:spcBef>
            </a:pPr>
            <a:r>
              <a:rPr lang="en-US" sz="1200" dirty="0" smtClean="0"/>
              <a:t>Interpret graphical representations of quantitative information</a:t>
            </a:r>
          </a:p>
          <a:p>
            <a:pPr>
              <a:lnSpc>
                <a:spcPct val="100000"/>
              </a:lnSpc>
              <a:spcBef>
                <a:spcPts val="0"/>
              </a:spcBef>
            </a:pPr>
            <a:r>
              <a:rPr lang="en-US" sz="1400" b="1" dirty="0" smtClean="0"/>
              <a:t>Critical Thinking - </a:t>
            </a:r>
            <a:r>
              <a:rPr lang="en-US" sz="1400" dirty="0" smtClean="0"/>
              <a:t>The ability of students to think creatively, analytically, and logically, in order to assess ideas, formulate arguments, develop multiple perspectives, and solve problems. Students will be able to:</a:t>
            </a:r>
          </a:p>
          <a:p>
            <a:pPr lvl="1">
              <a:lnSpc>
                <a:spcPct val="100000"/>
              </a:lnSpc>
              <a:spcBef>
                <a:spcPts val="0"/>
              </a:spcBef>
            </a:pPr>
            <a:r>
              <a:rPr lang="en-US" sz="1200" dirty="0" smtClean="0"/>
              <a:t>Develop and evaluate arguments;</a:t>
            </a:r>
          </a:p>
          <a:p>
            <a:pPr lvl="1">
              <a:lnSpc>
                <a:spcPct val="100000"/>
              </a:lnSpc>
              <a:spcBef>
                <a:spcPts val="0"/>
              </a:spcBef>
            </a:pPr>
            <a:r>
              <a:rPr lang="en-US" sz="1200" dirty="0" smtClean="0"/>
              <a:t>Analyze, synthesize and evaluate ideas as part of the creative process;</a:t>
            </a:r>
          </a:p>
          <a:p>
            <a:pPr lvl="1">
              <a:lnSpc>
                <a:spcPct val="100000"/>
              </a:lnSpc>
              <a:spcBef>
                <a:spcPts val="0"/>
              </a:spcBef>
            </a:pPr>
            <a:r>
              <a:rPr lang="en-US" sz="1200" dirty="0" smtClean="0"/>
              <a:t>Assess the validity of both qualitative and quantitative evidence;</a:t>
            </a:r>
          </a:p>
          <a:p>
            <a:pPr lvl="1">
              <a:lnSpc>
                <a:spcPct val="100000"/>
              </a:lnSpc>
              <a:spcBef>
                <a:spcPts val="0"/>
              </a:spcBef>
            </a:pPr>
            <a:r>
              <a:rPr lang="en-US" sz="1200" dirty="0" smtClean="0"/>
              <a:t>Apply diverse disciplinary approaches and perspectives;</a:t>
            </a:r>
          </a:p>
          <a:p>
            <a:pPr lvl="1">
              <a:lnSpc>
                <a:spcPct val="100000"/>
              </a:lnSpc>
              <a:spcBef>
                <a:spcPts val="0"/>
              </a:spcBef>
            </a:pPr>
            <a:r>
              <a:rPr lang="en-US" sz="1200" dirty="0" smtClean="0"/>
              <a:t>Employ the scientific method</a:t>
            </a:r>
          </a:p>
          <a:p>
            <a:pPr>
              <a:lnSpc>
                <a:spcPct val="100000"/>
              </a:lnSpc>
              <a:spcBef>
                <a:spcPts val="0"/>
              </a:spcBef>
            </a:pPr>
            <a:r>
              <a:rPr lang="en-US" sz="1400" b="1" dirty="0" smtClean="0"/>
              <a:t>Social Awareness and Diversity - </a:t>
            </a:r>
            <a:r>
              <a:rPr lang="en-US" sz="1400" dirty="0" smtClean="0"/>
              <a:t>The ability of students to recognize cultural traditions and to understand and appreciate the diversity of the human experience, past and present. Students will be able to:</a:t>
            </a:r>
          </a:p>
          <a:p>
            <a:pPr lvl="1">
              <a:lnSpc>
                <a:spcPct val="100000"/>
              </a:lnSpc>
              <a:spcBef>
                <a:spcPts val="0"/>
              </a:spcBef>
            </a:pPr>
            <a:r>
              <a:rPr lang="en-US" sz="1200" dirty="0" smtClean="0"/>
              <a:t>Identify the benefits of diversity and respect the range of diversity;</a:t>
            </a:r>
          </a:p>
          <a:p>
            <a:pPr lvl="1">
              <a:lnSpc>
                <a:spcPct val="100000"/>
              </a:lnSpc>
              <a:spcBef>
                <a:spcPts val="0"/>
              </a:spcBef>
            </a:pPr>
            <a:r>
              <a:rPr lang="en-US" sz="1200" dirty="0" smtClean="0"/>
              <a:t>Work effectively with others of diverse backgrounds;</a:t>
            </a:r>
          </a:p>
          <a:p>
            <a:pPr lvl="1">
              <a:lnSpc>
                <a:spcPct val="100000"/>
              </a:lnSpc>
              <a:spcBef>
                <a:spcPts val="0"/>
              </a:spcBef>
            </a:pPr>
            <a:r>
              <a:rPr lang="en-US" sz="1200" dirty="0" smtClean="0"/>
              <a:t>Recognize the importance and analyze the interconnectedness of global and local concerns, both past and present</a:t>
            </a:r>
          </a:p>
          <a:p>
            <a:pPr lvl="1">
              <a:lnSpc>
                <a:spcPct val="100000"/>
              </a:lnSpc>
              <a:spcBef>
                <a:spcPts val="0"/>
              </a:spcBef>
            </a:pPr>
            <a:r>
              <a:rPr lang="en-US" sz="1200" dirty="0" smtClean="0"/>
              <a:t>Identify and analyze a diversity of artistic and cultural traditions</a:t>
            </a:r>
          </a:p>
          <a:p>
            <a:pPr>
              <a:lnSpc>
                <a:spcPct val="100000"/>
              </a:lnSpc>
              <a:spcBef>
                <a:spcPts val="0"/>
              </a:spcBef>
            </a:pPr>
            <a:r>
              <a:rPr lang="en-US" sz="1400" b="1" dirty="0" smtClean="0"/>
              <a:t>Ethical Responsibility/Effective Citizenship - </a:t>
            </a:r>
            <a:r>
              <a:rPr lang="en-US" sz="1400" dirty="0" smtClean="0"/>
              <a:t>The ability of students to make judgments with respect to individual conduct, based on systems of values. Students will be able to:</a:t>
            </a:r>
          </a:p>
          <a:p>
            <a:pPr lvl="1">
              <a:lnSpc>
                <a:spcPct val="100000"/>
              </a:lnSpc>
              <a:spcBef>
                <a:spcPts val="0"/>
              </a:spcBef>
            </a:pPr>
            <a:r>
              <a:rPr lang="en-US" sz="1200" dirty="0" smtClean="0"/>
              <a:t>Recognize ethical principles;</a:t>
            </a:r>
          </a:p>
          <a:p>
            <a:pPr lvl="1">
              <a:lnSpc>
                <a:spcPct val="100000"/>
              </a:lnSpc>
              <a:spcBef>
                <a:spcPts val="0"/>
              </a:spcBef>
            </a:pPr>
            <a:r>
              <a:rPr lang="en-US" sz="1200" dirty="0" smtClean="0"/>
              <a:t>Identify possible courses of action in response to ethical dilemmas and evaluate their consequences;</a:t>
            </a:r>
          </a:p>
          <a:p>
            <a:pPr lvl="1">
              <a:lnSpc>
                <a:spcPct val="100000"/>
              </a:lnSpc>
              <a:spcBef>
                <a:spcPts val="0"/>
              </a:spcBef>
            </a:pPr>
            <a:r>
              <a:rPr lang="en-US" sz="1200" dirty="0" smtClean="0"/>
              <a:t>Behave ethically and respectfully when working with students, instructors, and the campus community</a:t>
            </a:r>
            <a:endParaRPr lang="en-US" sz="1200" dirty="0"/>
          </a:p>
        </p:txBody>
      </p:sp>
    </p:spTree>
    <p:extLst>
      <p:ext uri="{BB962C8B-B14F-4D97-AF65-F5344CB8AC3E}">
        <p14:creationId xmlns:p14="http://schemas.microsoft.com/office/powerpoint/2010/main" val="246149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142" y="177020"/>
            <a:ext cx="10515600" cy="1325563"/>
          </a:xfrm>
        </p:spPr>
        <p:txBody>
          <a:bodyPr/>
          <a:lstStyle/>
          <a:p>
            <a:r>
              <a:rPr lang="en-US" dirty="0" smtClean="0"/>
              <a:t>CSM Assessment Method:</a:t>
            </a:r>
            <a:endParaRPr lang="en-US" dirty="0"/>
          </a:p>
        </p:txBody>
      </p:sp>
      <p:sp>
        <p:nvSpPr>
          <p:cNvPr id="3" name="Content Placeholder 2"/>
          <p:cNvSpPr>
            <a:spLocks noGrp="1"/>
          </p:cNvSpPr>
          <p:nvPr>
            <p:ph idx="1"/>
          </p:nvPr>
        </p:nvSpPr>
        <p:spPr>
          <a:xfrm>
            <a:off x="603068" y="1454639"/>
            <a:ext cx="11315483" cy="5338047"/>
          </a:xfrm>
        </p:spPr>
        <p:txBody>
          <a:bodyPr>
            <a:normAutofit fontScale="55000" lnSpcReduction="20000"/>
          </a:bodyPr>
          <a:lstStyle/>
          <a:p>
            <a:pPr marL="0" lvl="0" indent="0">
              <a:buNone/>
            </a:pPr>
            <a:r>
              <a:rPr lang="en-US" b="1" dirty="0"/>
              <a:t>ILO-specific flex day workshops</a:t>
            </a:r>
          </a:p>
          <a:p>
            <a:pPr lvl="0"/>
            <a:r>
              <a:rPr lang="en-US" dirty="0"/>
              <a:t>every fall, there's an ILO workshop on flex day where a group of faculty take 3/6 ILOs and think of a way to assess it (this august, we made rubrics which are published on our SLO site). </a:t>
            </a:r>
          </a:p>
          <a:p>
            <a:pPr lvl="0"/>
            <a:r>
              <a:rPr lang="en-US" dirty="0"/>
              <a:t>every spring, there's a follow-up workshop (should be Jan, but this year it's march - also will be published on flex activity) where we discuss our assessment. </a:t>
            </a:r>
          </a:p>
          <a:p>
            <a:pPr marL="0" indent="0">
              <a:buNone/>
            </a:pPr>
            <a:r>
              <a:rPr lang="en-US" b="1" dirty="0" smtClean="0"/>
              <a:t>Embedded </a:t>
            </a:r>
            <a:r>
              <a:rPr lang="en-US" b="1" dirty="0"/>
              <a:t>Learning Community activity</a:t>
            </a:r>
          </a:p>
          <a:p>
            <a:pPr lvl="0"/>
            <a:r>
              <a:rPr lang="en-US" dirty="0"/>
              <a:t>Year One Promise &amp; the other LCOMMS are going to hold focus groups around the ILOs. The assessment committee will be fashioning questions next week at our meeting. The activity will be held April 25 this year.</a:t>
            </a:r>
          </a:p>
          <a:p>
            <a:pPr marL="0" indent="0">
              <a:buNone/>
            </a:pPr>
            <a:r>
              <a:rPr lang="en-US" b="1" dirty="0" smtClean="0"/>
              <a:t>Campus </a:t>
            </a:r>
            <a:r>
              <a:rPr lang="en-US" b="1" dirty="0"/>
              <a:t>Climate &amp; Satisfaction survey</a:t>
            </a:r>
          </a:p>
          <a:p>
            <a:pPr lvl="0"/>
            <a:r>
              <a:rPr lang="en-US" dirty="0"/>
              <a:t>We will be adding this into our survey.</a:t>
            </a:r>
          </a:p>
          <a:p>
            <a:pPr marL="0" indent="0">
              <a:buNone/>
            </a:pPr>
            <a:r>
              <a:rPr lang="en-US" b="1" dirty="0" smtClean="0"/>
              <a:t>Promoting </a:t>
            </a:r>
            <a:r>
              <a:rPr lang="en-US" b="1" dirty="0"/>
              <a:t>interdisciplinary collaborations around shared </a:t>
            </a:r>
            <a:r>
              <a:rPr lang="en-US" b="1" dirty="0" smtClean="0"/>
              <a:t>ILOs</a:t>
            </a:r>
          </a:p>
          <a:p>
            <a:pPr lvl="0"/>
            <a:r>
              <a:rPr lang="en-US" dirty="0"/>
              <a:t>ASGC will be reading all the program reviews, and one goal is to see what challenges faculty have in common. We will have a flex session, or brainstorm some sort of pedagogical intervention.</a:t>
            </a:r>
          </a:p>
          <a:p>
            <a:pPr marL="0" indent="0">
              <a:buNone/>
            </a:pPr>
            <a:r>
              <a:rPr lang="en-US" b="1" dirty="0" smtClean="0"/>
              <a:t>Encourage </a:t>
            </a:r>
            <a:r>
              <a:rPr lang="en-US" b="1" dirty="0"/>
              <a:t>disciplines to look at their own curriculum "maps" for </a:t>
            </a:r>
            <a:r>
              <a:rPr lang="en-US" b="1" dirty="0" smtClean="0"/>
              <a:t>Program Review</a:t>
            </a:r>
            <a:endParaRPr lang="en-US" b="1" dirty="0"/>
          </a:p>
          <a:p>
            <a:pPr lvl="0"/>
            <a:r>
              <a:rPr lang="en-US" dirty="0"/>
              <a:t>If your courses/program supports ILOs, how well do you think you're doing? How well are students doing in their ILO-related work? What questions do you have? </a:t>
            </a:r>
            <a:r>
              <a:rPr lang="en-US" dirty="0" err="1"/>
              <a:t>Prog</a:t>
            </a:r>
            <a:r>
              <a:rPr lang="en-US" dirty="0"/>
              <a:t> Rev is a place to reflect on and report this.</a:t>
            </a:r>
          </a:p>
          <a:p>
            <a:pPr marL="0" indent="0">
              <a:buNone/>
            </a:pPr>
            <a:r>
              <a:rPr lang="en-US" b="1" dirty="0" smtClean="0"/>
              <a:t>Communication</a:t>
            </a:r>
          </a:p>
          <a:p>
            <a:r>
              <a:rPr lang="en-US" dirty="0" smtClean="0"/>
              <a:t>How </a:t>
            </a:r>
            <a:r>
              <a:rPr lang="en-US" dirty="0"/>
              <a:t>does everyone </a:t>
            </a:r>
            <a:r>
              <a:rPr lang="en-US" dirty="0" smtClean="0"/>
              <a:t>hear </a:t>
            </a:r>
            <a:r>
              <a:rPr lang="en-US" dirty="0"/>
              <a:t>about this? In the First Great Annual Assessment Report! due to be published in May. This communicates Our Year In Student </a:t>
            </a:r>
            <a:r>
              <a:rPr lang="en-US" dirty="0" smtClean="0"/>
              <a:t>Learning.</a:t>
            </a:r>
          </a:p>
          <a:p>
            <a:pPr marL="0" indent="0">
              <a:buNone/>
            </a:pPr>
            <a:endParaRPr lang="en-US" dirty="0"/>
          </a:p>
          <a:p>
            <a:pPr marL="0" indent="0">
              <a:buNone/>
            </a:pPr>
            <a:r>
              <a:rPr lang="en-US" b="1" dirty="0" smtClean="0"/>
              <a:t>What </a:t>
            </a:r>
            <a:r>
              <a:rPr lang="en-US" b="1" dirty="0"/>
              <a:t>we DON'T do: Using mapping to gauge ILOs. </a:t>
            </a:r>
          </a:p>
        </p:txBody>
      </p:sp>
    </p:spTree>
    <p:extLst>
      <p:ext uri="{BB962C8B-B14F-4D97-AF65-F5344CB8AC3E}">
        <p14:creationId xmlns:p14="http://schemas.microsoft.com/office/powerpoint/2010/main" val="166574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Skyline ILO’s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Critical Thinking </a:t>
            </a:r>
            <a:r>
              <a:rPr lang="en-US" dirty="0"/>
              <a:t/>
            </a:r>
            <a:br>
              <a:rPr lang="en-US" dirty="0"/>
            </a:br>
            <a:r>
              <a:rPr lang="en-US" dirty="0"/>
              <a:t>Students will be able to demonstrate critical thinking skills in problem solving across the disciplines and in daily life.</a:t>
            </a:r>
          </a:p>
          <a:p>
            <a:r>
              <a:rPr lang="en-US" b="1" dirty="0"/>
              <a:t>Effective Communication</a:t>
            </a:r>
            <a:r>
              <a:rPr lang="en-US" dirty="0"/>
              <a:t> </a:t>
            </a:r>
            <a:br>
              <a:rPr lang="en-US" dirty="0"/>
            </a:br>
            <a:r>
              <a:rPr lang="en-US" dirty="0"/>
              <a:t>Students will be able to communicate and comprehend effectively.</a:t>
            </a:r>
          </a:p>
          <a:p>
            <a:r>
              <a:rPr lang="en-US" b="1" dirty="0"/>
              <a:t>Citizenship</a:t>
            </a:r>
            <a:r>
              <a:rPr lang="en-US" dirty="0"/>
              <a:t/>
            </a:r>
            <a:br>
              <a:rPr lang="en-US" dirty="0"/>
            </a:br>
            <a:r>
              <a:rPr lang="en-US" dirty="0"/>
              <a:t>Students will be able to use knowledge acquired from their experiences at this college to be ethically responsible, culturally proficient citizens, informed and involved in civic affairs locally, nationally, and globally.</a:t>
            </a:r>
          </a:p>
          <a:p>
            <a:r>
              <a:rPr lang="en-US" b="1" dirty="0"/>
              <a:t>Information Literacy</a:t>
            </a:r>
            <a:r>
              <a:rPr lang="en-US" dirty="0"/>
              <a:t> </a:t>
            </a:r>
            <a:br>
              <a:rPr lang="en-US" dirty="0"/>
            </a:br>
            <a:r>
              <a:rPr lang="en-US" dirty="0"/>
              <a:t>Students will be able to demonstrate skills central to information literacy.</a:t>
            </a:r>
          </a:p>
          <a:p>
            <a:r>
              <a:rPr lang="en-US" b="1" dirty="0"/>
              <a:t>Lifelong Wellness</a:t>
            </a:r>
            <a:r>
              <a:rPr lang="en-US" dirty="0"/>
              <a:t/>
            </a:r>
            <a:br>
              <a:rPr lang="en-US" dirty="0"/>
            </a:br>
            <a:r>
              <a:rPr lang="en-US" dirty="0"/>
              <a:t>Students will be able to demonstrate an understanding of lifelong wellness through physical fitness and personal development.</a:t>
            </a:r>
          </a:p>
          <a:p>
            <a:pPr marL="0" indent="0">
              <a:buNone/>
            </a:pPr>
            <a:endParaRPr lang="en-US" dirty="0"/>
          </a:p>
        </p:txBody>
      </p:sp>
    </p:spTree>
    <p:extLst>
      <p:ext uri="{BB962C8B-B14F-4D97-AF65-F5344CB8AC3E}">
        <p14:creationId xmlns:p14="http://schemas.microsoft.com/office/powerpoint/2010/main" val="3284761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Skyline:  Assessment Method</a:t>
            </a:r>
            <a:endParaRPr lang="en-US" dirty="0"/>
          </a:p>
        </p:txBody>
      </p:sp>
      <p:sp>
        <p:nvSpPr>
          <p:cNvPr id="3" name="Content Placeholder 2"/>
          <p:cNvSpPr>
            <a:spLocks noGrp="1"/>
          </p:cNvSpPr>
          <p:nvPr>
            <p:ph idx="1"/>
          </p:nvPr>
        </p:nvSpPr>
        <p:spPr>
          <a:xfrm>
            <a:off x="722695" y="1421364"/>
            <a:ext cx="11183755" cy="5210442"/>
          </a:xfrm>
        </p:spPr>
        <p:txBody>
          <a:bodyPr>
            <a:normAutofit fontScale="85000" lnSpcReduction="20000"/>
          </a:bodyPr>
          <a:lstStyle/>
          <a:p>
            <a:pPr marL="0" indent="0">
              <a:buNone/>
            </a:pPr>
            <a:r>
              <a:rPr lang="en-US" dirty="0" smtClean="0"/>
              <a:t>The </a:t>
            </a:r>
            <a:r>
              <a:rPr lang="en-US" dirty="0"/>
              <a:t>ISLOs are assessed with a direct and indirect measure. </a:t>
            </a:r>
            <a:endParaRPr lang="en-US" dirty="0" smtClean="0"/>
          </a:p>
          <a:p>
            <a:r>
              <a:rPr lang="en-US" dirty="0" smtClean="0"/>
              <a:t>The </a:t>
            </a:r>
            <a:r>
              <a:rPr lang="en-US" b="1" u="sng" dirty="0"/>
              <a:t>direct measure </a:t>
            </a:r>
            <a:r>
              <a:rPr lang="en-US" dirty="0"/>
              <a:t>involves the use of a common rubric (see below), which enables faculty to have a common language and criteria around assessment. Each of the ISLOs is scheduled to be assessed on a given semester, with one to two per academic year, until each of the five is assessed by faculty across the disciplines. Select faculty whose courses map up to the ISLO that is scheduled to be assessed that semester use the common rubric to evaluate students’ work within their disciplinary framework. The data resulting from the assessment is then analyzed and discussed by the </a:t>
            </a:r>
            <a:r>
              <a:rPr lang="en-US" b="1" dirty="0">
                <a:hlinkClick r:id="rId2"/>
              </a:rPr>
              <a:t>Institutional Effectiveness Committee</a:t>
            </a:r>
            <a:r>
              <a:rPr lang="en-US" dirty="0"/>
              <a:t> and departments as they complete their program review. A campus-wide forum is also held on an annual basis to discuss ISLO assessment results.</a:t>
            </a:r>
          </a:p>
          <a:p>
            <a:r>
              <a:rPr lang="en-US" dirty="0"/>
              <a:t>The </a:t>
            </a:r>
            <a:r>
              <a:rPr lang="en-US" b="1" u="sng" dirty="0"/>
              <a:t>indirect measure </a:t>
            </a:r>
            <a:r>
              <a:rPr lang="en-US" dirty="0"/>
              <a:t>is through the Community College Survey of Student Engagement (CCSSE). The CCSSE is a tool used to measure how students perform on standards relative to student engagement. The data resulting from this assessment is then analyzed and discussed by the </a:t>
            </a:r>
            <a:r>
              <a:rPr lang="en-US" b="1" dirty="0">
                <a:hlinkClick r:id="rId2"/>
              </a:rPr>
              <a:t>Institutional Effectiveness </a:t>
            </a:r>
            <a:r>
              <a:rPr lang="en-US" b="1" dirty="0" smtClean="0">
                <a:hlinkClick r:id="rId2"/>
              </a:rPr>
              <a:t>Committee</a:t>
            </a:r>
            <a:r>
              <a:rPr lang="en-US" dirty="0" smtClean="0"/>
              <a:t>.</a:t>
            </a:r>
          </a:p>
          <a:p>
            <a:endParaRPr lang="en-US" dirty="0">
              <a:hlinkClick r:id="rId3" invalidUrl="http://www.skylinecollege.edu/sloac/assets/islos/updating mapping to islos matrix .pdf"/>
            </a:endParaRPr>
          </a:p>
          <a:p>
            <a:pPr marL="0" indent="0">
              <a:buNone/>
            </a:pPr>
            <a:r>
              <a:rPr lang="en-US" dirty="0" smtClean="0">
                <a:hlinkClick r:id="rId3" invalidUrl="http://www.skylinecollege.edu/sloac/assets/islos/updating mapping to islos matrix .pdf"/>
              </a:rPr>
              <a:t>http://www.skylinecollege.edu/sloac/assets/islos/updating%20mapping%20to%20islos%20matrix%20.pdf</a:t>
            </a:r>
            <a:endParaRPr lang="en-US" dirty="0" smtClean="0"/>
          </a:p>
          <a:p>
            <a:endParaRPr lang="en-US" dirty="0"/>
          </a:p>
        </p:txBody>
      </p:sp>
    </p:spTree>
    <p:extLst>
      <p:ext uri="{BB962C8B-B14F-4D97-AF65-F5344CB8AC3E}">
        <p14:creationId xmlns:p14="http://schemas.microsoft.com/office/powerpoint/2010/main" val="1456954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hlinkClick r:id="rId2"/>
              </a:rPr>
              <a:t>DeAnza</a:t>
            </a:r>
            <a:r>
              <a:rPr lang="en-US" dirty="0" smtClean="0">
                <a:hlinkClick r:id="rId2"/>
              </a:rPr>
              <a:t>:  Institutional Core Competencies</a:t>
            </a:r>
            <a:endParaRPr lang="en-US" dirty="0"/>
          </a:p>
        </p:txBody>
      </p:sp>
      <p:sp>
        <p:nvSpPr>
          <p:cNvPr id="3" name="Content Placeholder 2"/>
          <p:cNvSpPr>
            <a:spLocks noGrp="1"/>
          </p:cNvSpPr>
          <p:nvPr>
            <p:ph idx="1"/>
          </p:nvPr>
        </p:nvSpPr>
        <p:spPr>
          <a:xfrm>
            <a:off x="838200" y="1825624"/>
            <a:ext cx="10606238" cy="4527049"/>
          </a:xfrm>
        </p:spPr>
        <p:txBody>
          <a:bodyPr>
            <a:normAutofit fontScale="62500" lnSpcReduction="20000"/>
          </a:bodyPr>
          <a:lstStyle/>
          <a:p>
            <a:pPr fontAlgn="base"/>
            <a:r>
              <a:rPr lang="en-US" b="1" dirty="0"/>
              <a:t>Communication and Expression</a:t>
            </a:r>
            <a:r>
              <a:rPr lang="en-US" dirty="0"/>
              <a:t>: Students will communicate clearly, express themselves creatively, interpret thoughtfully and logically, and engage actively in dialogue and discussion, while paying attention to audience, situation, and (inter) cultural context. Communication and expression may be written or oral, verbal or nonverbal, informational or artistic.</a:t>
            </a:r>
          </a:p>
          <a:p>
            <a:pPr fontAlgn="base"/>
            <a:r>
              <a:rPr lang="en-US" b="1" dirty="0"/>
              <a:t>Information Literacy: </a:t>
            </a:r>
            <a:r>
              <a:rPr lang="en-US" dirty="0"/>
              <a:t>Students will recognize when information is needed and locate, critically evaluate, synthesize, and communicate information in various formats. They will use appropriate resources and technologies while understanding the social, legal, and ethical issues for information and its use.</a:t>
            </a:r>
          </a:p>
          <a:p>
            <a:pPr fontAlgn="base"/>
            <a:r>
              <a:rPr lang="en-US" b="1" dirty="0"/>
              <a:t>Physical/Mental Wellness and Personal Responsibility:</a:t>
            </a:r>
            <a:r>
              <a:rPr lang="en-US" dirty="0"/>
              <a:t> Students will recognize lifestyles that promote physical and mental well-being, engage in self-reflection and ethical decision-making, explore career choices and life goals, practice effective individual and collaborative work habits, and demonstrate a commitment to ongoing learning.</a:t>
            </a:r>
          </a:p>
          <a:p>
            <a:pPr fontAlgn="base"/>
            <a:r>
              <a:rPr lang="en-US" b="1" dirty="0"/>
              <a:t>Civic Capacity for Global, Cultural, Social and Environmental Justice:</a:t>
            </a:r>
            <a:r>
              <a:rPr lang="en-US" dirty="0"/>
              <a:t> Students will recognize their role as local, national, and global citizens. They will participate in a democratic process, respect social and cultural diversity, appreciate the complexity of the physical world, and understand the significance of both environmental sustainability and social justice.</a:t>
            </a:r>
          </a:p>
          <a:p>
            <a:pPr fontAlgn="base"/>
            <a:r>
              <a:rPr lang="en-US" b="1" dirty="0"/>
              <a:t>Critical Thinking: </a:t>
            </a:r>
            <a:r>
              <a:rPr lang="en-US" dirty="0"/>
              <a:t>Students will analyze arguments, create and test models, solve problems, evaluate ideas, estimate and predict outcomes based on underlying principles relative to a particular discipline, interpret literary, artistic, and scientific works, utilize symbols and symbolic systems, apply qualitative and quantitative analysis, verify the reasonableness of conclusions, explore alternatives, empathize with differing perspectives, and adapt ideas and methods to new situations. </a:t>
            </a:r>
          </a:p>
          <a:p>
            <a:endParaRPr lang="en-US" dirty="0"/>
          </a:p>
        </p:txBody>
      </p:sp>
    </p:spTree>
    <p:extLst>
      <p:ext uri="{BB962C8B-B14F-4D97-AF65-F5344CB8AC3E}">
        <p14:creationId xmlns:p14="http://schemas.microsoft.com/office/powerpoint/2010/main" val="2551358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DeAnza</a:t>
            </a:r>
            <a:r>
              <a:rPr lang="en-US" dirty="0" smtClean="0"/>
              <a:t>:  Assessment </a:t>
            </a:r>
            <a:r>
              <a:rPr lang="en-US" dirty="0"/>
              <a:t>M</a:t>
            </a:r>
            <a:r>
              <a:rPr lang="en-US" dirty="0" smtClean="0"/>
              <a:t>ethod(s)</a:t>
            </a:r>
            <a:endParaRPr lang="en-US" dirty="0"/>
          </a:p>
        </p:txBody>
      </p:sp>
      <p:sp>
        <p:nvSpPr>
          <p:cNvPr id="3" name="Content Placeholder 2"/>
          <p:cNvSpPr>
            <a:spLocks noGrp="1"/>
          </p:cNvSpPr>
          <p:nvPr>
            <p:ph idx="1"/>
          </p:nvPr>
        </p:nvSpPr>
        <p:spPr/>
        <p:txBody>
          <a:bodyPr/>
          <a:lstStyle/>
          <a:p>
            <a:pPr marL="0" indent="0" fontAlgn="base">
              <a:buNone/>
            </a:pPr>
            <a:r>
              <a:rPr lang="en-US" dirty="0"/>
              <a:t>Each ICC assessed is conducted on multiple levels simultaneously, including:</a:t>
            </a:r>
          </a:p>
          <a:p>
            <a:pPr fontAlgn="base"/>
            <a:r>
              <a:rPr lang="en-US" dirty="0"/>
              <a:t>Assessment of SLO statements for relevant courses</a:t>
            </a:r>
          </a:p>
          <a:p>
            <a:pPr fontAlgn="base"/>
            <a:r>
              <a:rPr lang="en-US" dirty="0"/>
              <a:t>Campus-wide direct assessment tools and methods</a:t>
            </a:r>
          </a:p>
          <a:p>
            <a:pPr fontAlgn="base"/>
            <a:r>
              <a:rPr lang="en-US" dirty="0"/>
              <a:t>Other relevant assessments conducted within particular departments and </a:t>
            </a:r>
            <a:r>
              <a:rPr lang="en-US" dirty="0" smtClean="0"/>
              <a:t>programs</a:t>
            </a:r>
          </a:p>
          <a:p>
            <a:pPr fontAlgn="base"/>
            <a:endParaRPr lang="en-US" dirty="0"/>
          </a:p>
          <a:p>
            <a:endParaRPr lang="en-US" dirty="0"/>
          </a:p>
        </p:txBody>
      </p:sp>
    </p:spTree>
    <p:extLst>
      <p:ext uri="{BB962C8B-B14F-4D97-AF65-F5344CB8AC3E}">
        <p14:creationId xmlns:p14="http://schemas.microsoft.com/office/powerpoint/2010/main" val="2442026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DeAnza</a:t>
            </a:r>
            <a:r>
              <a:rPr lang="en-US" dirty="0" smtClean="0"/>
              <a:t>:  example of ICC mapped to PLOs</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507365" y="1825625"/>
            <a:ext cx="11393632" cy="4641850"/>
          </a:xfrm>
          <a:prstGeom prst="rect">
            <a:avLst/>
          </a:prstGeom>
        </p:spPr>
      </p:pic>
    </p:spTree>
    <p:extLst>
      <p:ext uri="{BB962C8B-B14F-4D97-AF65-F5344CB8AC3E}">
        <p14:creationId xmlns:p14="http://schemas.microsoft.com/office/powerpoint/2010/main" val="1191669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735</Words>
  <Application>Microsoft Office PowerPoint</Application>
  <PresentationFormat>Widescreen</PresentationFormat>
  <Paragraphs>126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Mangal</vt:lpstr>
      <vt:lpstr>Times New Roman</vt:lpstr>
      <vt:lpstr>Office Theme</vt:lpstr>
      <vt:lpstr>Planning &amp; Budging Council</vt:lpstr>
      <vt:lpstr>Summary of Findings</vt:lpstr>
      <vt:lpstr>CSM ILO’s</vt:lpstr>
      <vt:lpstr>CSM Assessment Method:</vt:lpstr>
      <vt:lpstr>Skyline ILO’s</vt:lpstr>
      <vt:lpstr>Skyline:  Assessment Method</vt:lpstr>
      <vt:lpstr>DeAnza:  Institutional Core Competencies</vt:lpstr>
      <vt:lpstr>DeAnza:  Assessment Method(s)</vt:lpstr>
      <vt:lpstr>DeAnza:  example of ICC mapped to PLOs</vt:lpstr>
      <vt:lpstr>Foothill College:  4-C’s</vt:lpstr>
      <vt:lpstr>Foothill:  Assessment Method</vt:lpstr>
      <vt:lpstr>College of the Sequoias</vt:lpstr>
      <vt:lpstr>Laney:  Assessment Method – 1 ILO per year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&amp; Budging Council</dc:title>
  <dc:creator>Engel, Karen</dc:creator>
  <cp:lastModifiedBy>Engel, Karen</cp:lastModifiedBy>
  <cp:revision>22</cp:revision>
  <dcterms:created xsi:type="dcterms:W3CDTF">2019-02-18T18:18:22Z</dcterms:created>
  <dcterms:modified xsi:type="dcterms:W3CDTF">2019-02-20T20:49:29Z</dcterms:modified>
</cp:coreProperties>
</file>