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BCB8-27CB-4187-849E-298B7F19141C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B1858-EEF5-4A43-8464-3D23F1240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800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BCB8-27CB-4187-849E-298B7F19141C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B1858-EEF5-4A43-8464-3D23F1240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196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BCB8-27CB-4187-849E-298B7F19141C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B1858-EEF5-4A43-8464-3D23F1240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365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BCB8-27CB-4187-849E-298B7F19141C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B1858-EEF5-4A43-8464-3D23F1240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810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BCB8-27CB-4187-849E-298B7F19141C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B1858-EEF5-4A43-8464-3D23F1240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8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BCB8-27CB-4187-849E-298B7F19141C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B1858-EEF5-4A43-8464-3D23F1240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732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BCB8-27CB-4187-849E-298B7F19141C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B1858-EEF5-4A43-8464-3D23F1240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055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BCB8-27CB-4187-849E-298B7F19141C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B1858-EEF5-4A43-8464-3D23F1240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84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BCB8-27CB-4187-849E-298B7F19141C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B1858-EEF5-4A43-8464-3D23F1240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827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BCB8-27CB-4187-849E-298B7F19141C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B1858-EEF5-4A43-8464-3D23F1240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985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7BCB8-27CB-4187-849E-298B7F19141C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B1858-EEF5-4A43-8464-3D23F1240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553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7BCB8-27CB-4187-849E-298B7F19141C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B1858-EEF5-4A43-8464-3D23F1240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4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97025"/>
            <a:ext cx="9144000" cy="2387600"/>
          </a:xfrm>
        </p:spPr>
        <p:txBody>
          <a:bodyPr/>
          <a:lstStyle/>
          <a:p>
            <a:r>
              <a:rPr lang="en-US" dirty="0" smtClean="0"/>
              <a:t>Student Success Metrics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04467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PBC:  January 16, 2019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3937" y="1030287"/>
            <a:ext cx="2524125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63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320" y="0"/>
            <a:ext cx="10515600" cy="1325563"/>
          </a:xfrm>
        </p:spPr>
        <p:txBody>
          <a:bodyPr/>
          <a:lstStyle/>
          <a:p>
            <a:r>
              <a:rPr lang="en-US" dirty="0" smtClean="0"/>
              <a:t>PBC Timeline - Spring 2019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0932" y="1099627"/>
            <a:ext cx="11053115" cy="50377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ACCJC Institutional Self-Evaluation</a:t>
            </a:r>
          </a:p>
          <a:p>
            <a:r>
              <a:rPr lang="en-US" sz="2000" dirty="0" smtClean="0"/>
              <a:t>February:  DRAFT of complete ISER circulates campus-wide</a:t>
            </a:r>
          </a:p>
          <a:p>
            <a:r>
              <a:rPr lang="en-US" sz="2000" dirty="0" smtClean="0"/>
              <a:t>March 20:  PBC approves final ISER </a:t>
            </a:r>
          </a:p>
          <a:p>
            <a:r>
              <a:rPr lang="en-US" sz="2000" dirty="0" smtClean="0"/>
              <a:t>April 24: Board of Trustees presentation</a:t>
            </a:r>
          </a:p>
          <a:p>
            <a:pPr marL="0" indent="0">
              <a:buNone/>
            </a:pPr>
            <a:r>
              <a:rPr lang="en-US" sz="2400" b="1" dirty="0"/>
              <a:t>Student Equity Plan</a:t>
            </a:r>
          </a:p>
          <a:p>
            <a:r>
              <a:rPr lang="en-US" sz="2000" dirty="0"/>
              <a:t>April 17:  PBC approves Student Equity Plan</a:t>
            </a:r>
          </a:p>
          <a:p>
            <a:r>
              <a:rPr lang="en-US" sz="2000" dirty="0" smtClean="0"/>
              <a:t>May 15: </a:t>
            </a:r>
            <a:r>
              <a:rPr lang="en-US" sz="2000" dirty="0"/>
              <a:t>Board of Trustees </a:t>
            </a:r>
            <a:r>
              <a:rPr lang="en-US" sz="2000" dirty="0" smtClean="0"/>
              <a:t>Presentation</a:t>
            </a:r>
            <a:endParaRPr lang="en-US" sz="2000" dirty="0"/>
          </a:p>
          <a:p>
            <a:r>
              <a:rPr lang="en-US" sz="2000" dirty="0" smtClean="0"/>
              <a:t>June 30: Submission </a:t>
            </a:r>
            <a:r>
              <a:rPr lang="en-US" sz="2000" dirty="0"/>
              <a:t>of approved plan </a:t>
            </a:r>
            <a:r>
              <a:rPr lang="en-US" sz="2000" dirty="0" smtClean="0"/>
              <a:t>to CCCCO</a:t>
            </a:r>
            <a:endParaRPr lang="en-US" sz="2000" dirty="0"/>
          </a:p>
          <a:p>
            <a:pPr marL="0" indent="0">
              <a:buNone/>
            </a:pPr>
            <a:r>
              <a:rPr lang="en-US" sz="2400" b="1" dirty="0"/>
              <a:t>Student Success </a:t>
            </a:r>
            <a:r>
              <a:rPr lang="en-US" sz="2400" b="1" dirty="0" smtClean="0"/>
              <a:t>Goals</a:t>
            </a:r>
            <a:endParaRPr lang="en-US" sz="2400" b="1" dirty="0"/>
          </a:p>
          <a:p>
            <a:r>
              <a:rPr lang="en-US" sz="2000" dirty="0" smtClean="0"/>
              <a:t>February – April:  Review data and set local goals</a:t>
            </a:r>
          </a:p>
          <a:p>
            <a:r>
              <a:rPr lang="en-US" sz="2000" dirty="0" smtClean="0"/>
              <a:t>May:  Local goals go to SMCCD Board and to CCCCO by May 31</a:t>
            </a:r>
          </a:p>
          <a:p>
            <a:pPr marL="0" indent="0">
              <a:buNone/>
            </a:pPr>
            <a:r>
              <a:rPr lang="en-US" sz="2400" b="1" dirty="0"/>
              <a:t>Annual Strategic Plan</a:t>
            </a:r>
          </a:p>
          <a:p>
            <a:r>
              <a:rPr lang="en-US" sz="2000" dirty="0" smtClean="0"/>
              <a:t>March-April:  develop draft (in conjunction with other SEA, Enrollment Management, and other plans)</a:t>
            </a:r>
          </a:p>
          <a:p>
            <a:r>
              <a:rPr lang="en-US" sz="2000" dirty="0" smtClean="0"/>
              <a:t>May 15 adoption for 2019-20</a:t>
            </a:r>
          </a:p>
        </p:txBody>
      </p:sp>
    </p:spTree>
    <p:extLst>
      <p:ext uri="{BB962C8B-B14F-4D97-AF65-F5344CB8AC3E}">
        <p14:creationId xmlns:p14="http://schemas.microsoft.com/office/powerpoint/2010/main" val="157444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0275" y="652508"/>
            <a:ext cx="6785282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Local Goal-Setting</a:t>
            </a:r>
            <a:br>
              <a:rPr lang="en-US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3100" dirty="0" smtClean="0">
                <a:latin typeface="+mn-lt"/>
              </a:rPr>
              <a:t>New </a:t>
            </a:r>
            <a:r>
              <a:rPr lang="en-US" sz="3100" i="1" dirty="0">
                <a:latin typeface="+mn-lt"/>
              </a:rPr>
              <a:t>Vision for Success </a:t>
            </a:r>
            <a:r>
              <a:rPr lang="en-US" sz="3100" dirty="0">
                <a:latin typeface="+mn-lt"/>
              </a:rPr>
              <a:t>from State Chancellor</a:t>
            </a:r>
            <a:r>
              <a:rPr lang="en-US" sz="3100" dirty="0" smtClean="0">
                <a:latin typeface="+mn-lt"/>
              </a:rPr>
              <a:t>:</a:t>
            </a:r>
            <a:r>
              <a:rPr lang="en-US" dirty="0">
                <a:latin typeface="+mn-lt"/>
              </a:rPr>
              <a:t/>
            </a:r>
            <a:br>
              <a:rPr lang="en-US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287665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900" dirty="0" smtClean="0"/>
          </a:p>
          <a:p>
            <a:pPr marL="0" indent="0">
              <a:buNone/>
            </a:pPr>
            <a:r>
              <a:rPr lang="en-US" dirty="0" smtClean="0"/>
              <a:t>Local Boards must:</a:t>
            </a:r>
          </a:p>
          <a:p>
            <a:pPr lvl="1">
              <a:spcBef>
                <a:spcPts val="600"/>
              </a:spcBef>
            </a:pPr>
            <a:r>
              <a:rPr lang="en-US" sz="2000" dirty="0"/>
              <a:t>Adopt local goals aligned with the </a:t>
            </a:r>
            <a:r>
              <a:rPr lang="en-US" sz="2000" i="1" dirty="0"/>
              <a:t>Vision for Success</a:t>
            </a:r>
          </a:p>
          <a:p>
            <a:pPr lvl="1">
              <a:spcBef>
                <a:spcPts val="600"/>
              </a:spcBef>
            </a:pPr>
            <a:r>
              <a:rPr lang="en-US" sz="2000" dirty="0"/>
              <a:t>Ensure </a:t>
            </a:r>
            <a:r>
              <a:rPr lang="en-US" sz="2000" dirty="0" smtClean="0"/>
              <a:t>local goals </a:t>
            </a:r>
            <a:r>
              <a:rPr lang="en-US" sz="2000" dirty="0"/>
              <a:t>are </a:t>
            </a:r>
            <a:r>
              <a:rPr lang="en-US" sz="2000" dirty="0" smtClean="0"/>
              <a:t>measurable</a:t>
            </a:r>
          </a:p>
          <a:p>
            <a:pPr lvl="1">
              <a:spcBef>
                <a:spcPts val="600"/>
              </a:spcBef>
            </a:pPr>
            <a:r>
              <a:rPr lang="en-US" sz="2000" dirty="0" smtClean="0"/>
              <a:t>Align our comprehensive plan to our new local goals</a:t>
            </a:r>
            <a:endParaRPr lang="en-US" sz="2000" dirty="0"/>
          </a:p>
          <a:p>
            <a:pPr lvl="1">
              <a:spcBef>
                <a:spcPts val="600"/>
              </a:spcBef>
            </a:pPr>
            <a:r>
              <a:rPr lang="en-US" sz="2000" dirty="0"/>
              <a:t>Align our budget with our comprehensive plan</a:t>
            </a:r>
          </a:p>
          <a:p>
            <a:pPr lvl="1">
              <a:spcBef>
                <a:spcPts val="600"/>
              </a:spcBef>
            </a:pPr>
            <a:r>
              <a:rPr lang="en-US" sz="2000" dirty="0" smtClean="0"/>
              <a:t>Specify </a:t>
            </a:r>
            <a:r>
              <a:rPr lang="en-US" sz="2000" dirty="0"/>
              <a:t>timeline for </a:t>
            </a:r>
            <a:r>
              <a:rPr lang="en-US" sz="2000" dirty="0" smtClean="0"/>
              <a:t>improvement</a:t>
            </a:r>
          </a:p>
          <a:p>
            <a:pPr lvl="1">
              <a:spcBef>
                <a:spcPts val="600"/>
              </a:spcBef>
            </a:pPr>
            <a:r>
              <a:rPr lang="en-US" sz="2000" dirty="0" smtClean="0"/>
              <a:t>Submit adopted goals to the CCCCO by May 31, 2019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0818" y="2057608"/>
            <a:ext cx="6556492" cy="36168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592133" y="1050254"/>
            <a:ext cx="44152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5</a:t>
            </a:r>
            <a:r>
              <a:rPr lang="en-US" sz="2800" dirty="0" smtClean="0"/>
              <a:t> </a:t>
            </a:r>
            <a:r>
              <a:rPr lang="en-US" sz="2800" dirty="0"/>
              <a:t>key goals as of July 2017</a:t>
            </a:r>
          </a:p>
        </p:txBody>
      </p:sp>
    </p:spTree>
    <p:extLst>
      <p:ext uri="{BB962C8B-B14F-4D97-AF65-F5344CB8AC3E}">
        <p14:creationId xmlns:p14="http://schemas.microsoft.com/office/powerpoint/2010/main" val="2800347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639" y="7058"/>
            <a:ext cx="11730959" cy="1325563"/>
          </a:xfrm>
        </p:spPr>
        <p:txBody>
          <a:bodyPr>
            <a:normAutofit/>
          </a:bodyPr>
          <a:lstStyle/>
          <a:p>
            <a:r>
              <a:rPr lang="en-US" sz="3600" i="1" u="sng" dirty="0" smtClean="0"/>
              <a:t>Vision for Success </a:t>
            </a:r>
            <a:r>
              <a:rPr lang="en-US" sz="3600" u="sng" dirty="0" smtClean="0"/>
              <a:t>Goals</a:t>
            </a:r>
            <a:r>
              <a:rPr lang="en-US" sz="3600" dirty="0" smtClean="0"/>
              <a:t>     		</a:t>
            </a:r>
            <a:r>
              <a:rPr lang="en-US" sz="3600" u="sng" dirty="0" smtClean="0"/>
              <a:t>Chancellor’s Goal</a:t>
            </a:r>
            <a:endParaRPr lang="en-US" sz="3600" u="sng" dirty="0"/>
          </a:p>
        </p:txBody>
      </p:sp>
      <p:sp>
        <p:nvSpPr>
          <p:cNvPr id="5" name="Down Arrow 4"/>
          <p:cNvSpPr/>
          <p:nvPr/>
        </p:nvSpPr>
        <p:spPr>
          <a:xfrm rot="10800000">
            <a:off x="6860601" y="1478470"/>
            <a:ext cx="177655" cy="26125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6860601" y="3372570"/>
            <a:ext cx="177655" cy="26125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3812" y="1148219"/>
            <a:ext cx="43380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GOAL 1: Completion 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Associate degrees, credentials, certificates, or specific job skill sets for in-demand jobs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63812" y="2214278"/>
            <a:ext cx="24454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GOAL 2: Transfer 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Transfers to a UC or </a:t>
            </a:r>
            <a:r>
              <a:rPr lang="en-US" dirty="0" smtClean="0"/>
              <a:t>CSU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63812" y="3202354"/>
            <a:ext cx="44617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GOAL 3: Unit Accumulation 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# of units accumulated by CCC students earning associate degrees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63812" y="4268413"/>
            <a:ext cx="45418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GOAL 4: Workforce 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% of exiting CTE students who report being employed in their field of study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63812" y="5314201"/>
            <a:ext cx="460457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GOAL 5: Equity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Reduce equity gaps across all of the above measures through faster improvements among traditionally underrepresented student groups</a:t>
            </a:r>
          </a:p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068375" y="1233346"/>
            <a:ext cx="2851550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600" dirty="0"/>
          </a:p>
          <a:p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Increase </a:t>
            </a:r>
            <a:r>
              <a:rPr lang="en-US" dirty="0">
                <a:solidFill>
                  <a:srgbClr val="FF0000"/>
                </a:solidFill>
              </a:rPr>
              <a:t>by 20% by 2021-22</a:t>
            </a:r>
          </a:p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068375" y="2135838"/>
            <a:ext cx="2823850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600" dirty="0"/>
          </a:p>
          <a:p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Increase </a:t>
            </a:r>
            <a:r>
              <a:rPr lang="en-US" dirty="0">
                <a:solidFill>
                  <a:srgbClr val="FF0000"/>
                </a:solidFill>
              </a:rPr>
              <a:t>by 30% of </a:t>
            </a:r>
            <a:r>
              <a:rPr lang="en-US" dirty="0" smtClean="0">
                <a:solidFill>
                  <a:srgbClr val="FF0000"/>
                </a:solidFill>
              </a:rPr>
              <a:t>2021-22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068375" y="3347571"/>
            <a:ext cx="2823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Decrease </a:t>
            </a:r>
            <a:r>
              <a:rPr lang="en-US" dirty="0">
                <a:solidFill>
                  <a:srgbClr val="FF0000"/>
                </a:solidFill>
              </a:rPr>
              <a:t>from 87 (average units) to </a:t>
            </a:r>
            <a:r>
              <a:rPr lang="en-US" dirty="0" smtClean="0">
                <a:solidFill>
                  <a:srgbClr val="FF0000"/>
                </a:solidFill>
              </a:rPr>
              <a:t>72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043485" y="4307637"/>
            <a:ext cx="31664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Increase % of CTE graduates employed in their field from 69% (statewide average) to 76</a:t>
            </a:r>
            <a:r>
              <a:rPr lang="en-US" dirty="0" smtClean="0">
                <a:solidFill>
                  <a:srgbClr val="FF0000"/>
                </a:solidFill>
              </a:rPr>
              <a:t>%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7068375" y="5550149"/>
            <a:ext cx="32826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Cut </a:t>
            </a:r>
            <a:r>
              <a:rPr lang="en-US" dirty="0">
                <a:solidFill>
                  <a:srgbClr val="FF0000"/>
                </a:solidFill>
              </a:rPr>
              <a:t>achievement gaps by </a:t>
            </a:r>
            <a:r>
              <a:rPr lang="en-US" dirty="0" smtClean="0">
                <a:solidFill>
                  <a:srgbClr val="FF0000"/>
                </a:solidFill>
              </a:rPr>
              <a:t>40% </a:t>
            </a:r>
            <a:r>
              <a:rPr lang="en-US" dirty="0">
                <a:solidFill>
                  <a:srgbClr val="FF0000"/>
                </a:solidFill>
              </a:rPr>
              <a:t>by 2021-22 and fully </a:t>
            </a:r>
            <a:r>
              <a:rPr lang="en-US" dirty="0" smtClean="0">
                <a:solidFill>
                  <a:srgbClr val="FF0000"/>
                </a:solidFill>
              </a:rPr>
              <a:t>close them for </a:t>
            </a:r>
            <a:r>
              <a:rPr lang="en-US" dirty="0">
                <a:solidFill>
                  <a:srgbClr val="FF0000"/>
                </a:solidFill>
              </a:rPr>
              <a:t>good by </a:t>
            </a:r>
            <a:r>
              <a:rPr lang="en-US" dirty="0" smtClean="0">
                <a:solidFill>
                  <a:srgbClr val="FF0000"/>
                </a:solidFill>
              </a:rPr>
              <a:t>2026-27</a:t>
            </a:r>
            <a:endParaRPr lang="en-US" dirty="0"/>
          </a:p>
        </p:txBody>
      </p:sp>
      <p:sp>
        <p:nvSpPr>
          <p:cNvPr id="23" name="Down Arrow 22"/>
          <p:cNvSpPr/>
          <p:nvPr/>
        </p:nvSpPr>
        <p:spPr>
          <a:xfrm rot="10800000">
            <a:off x="6860601" y="4376213"/>
            <a:ext cx="177655" cy="26125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4" name="Down Arrow 23"/>
          <p:cNvSpPr/>
          <p:nvPr/>
        </p:nvSpPr>
        <p:spPr>
          <a:xfrm rot="10800000">
            <a:off x="6860601" y="2368927"/>
            <a:ext cx="177655" cy="26125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5" name="Down Arrow 24"/>
          <p:cNvSpPr/>
          <p:nvPr/>
        </p:nvSpPr>
        <p:spPr>
          <a:xfrm>
            <a:off x="6860602" y="5571849"/>
            <a:ext cx="177655" cy="26125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549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/>
      <p:bldP spid="13" grpId="0"/>
      <p:bldP spid="14" grpId="0"/>
      <p:bldP spid="15" grpId="0"/>
      <p:bldP spid="16" grpId="0"/>
      <p:bldP spid="18" grpId="0"/>
      <p:bldP spid="19" grpId="0"/>
      <p:bldP spid="20" grpId="0"/>
      <p:bldP spid="21" grpId="0"/>
      <p:bldP spid="22" grpId="0"/>
      <p:bldP spid="23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040" y="409390"/>
            <a:ext cx="11730959" cy="1325563"/>
          </a:xfrm>
        </p:spPr>
        <p:txBody>
          <a:bodyPr>
            <a:normAutofit/>
          </a:bodyPr>
          <a:lstStyle/>
          <a:p>
            <a:r>
              <a:rPr lang="en-US" sz="3600" i="1" u="sng" dirty="0" smtClean="0"/>
              <a:t>Vision for Success </a:t>
            </a:r>
            <a:r>
              <a:rPr lang="en-US" sz="3600" u="sng" dirty="0" smtClean="0"/>
              <a:t>Goals</a:t>
            </a:r>
            <a:r>
              <a:rPr lang="en-US" sz="3600" dirty="0" smtClean="0"/>
              <a:t>         </a:t>
            </a:r>
            <a:r>
              <a:rPr lang="en-US" sz="3600" u="sng" dirty="0"/>
              <a:t>Institution-set Standards (ACCJC)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89213" y="1550551"/>
            <a:ext cx="43380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GOAL 1: Completion 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Associate degrees, credentials, certificates, or specific job skill sets for in-demand jobs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89213" y="2616610"/>
            <a:ext cx="24454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GOAL 2: Transfer 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Transfers to a UC or </a:t>
            </a:r>
            <a:r>
              <a:rPr lang="en-US" dirty="0" smtClean="0"/>
              <a:t>CSU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89213" y="3604686"/>
            <a:ext cx="44617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GOAL 3: Unit Accumulation 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# of units accumulated by CCC students earning associate degrees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89213" y="4670745"/>
            <a:ext cx="45418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GOAL 4: Workforce 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% of exiting CTE students who report being employed in their field of study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89213" y="5716533"/>
            <a:ext cx="460457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GOAL 5: Equity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Reduce equity gaps across all of the above measures through faster improvements among traditionally underrepresented student groups</a:t>
            </a:r>
          </a:p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698814" y="1687324"/>
            <a:ext cx="3364191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600" dirty="0"/>
          </a:p>
          <a:p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Degrees and certificates awarded</a:t>
            </a:r>
          </a:p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698814" y="2616610"/>
            <a:ext cx="4306435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600" dirty="0"/>
          </a:p>
          <a:p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Transfers to 4-year colleges and </a:t>
            </a:r>
            <a:r>
              <a:rPr lang="en-US" dirty="0" smtClean="0"/>
              <a:t>universities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698814" y="3857810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None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698814" y="4528016"/>
            <a:ext cx="5397572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/>
              <a:t>CTE certificates and degree programs which have licensure requirements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dirty="0"/>
              <a:t># of such programs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dirty="0"/>
              <a:t>Licensure exam pass rates for those programs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dirty="0"/>
              <a:t>Job placement rates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698814" y="6196468"/>
            <a:ext cx="5021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 in institution-set standards now (in Equity Plan)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398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8" grpId="0"/>
      <p:bldP spid="19" grpId="0"/>
      <p:bldP spid="20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040" y="47935"/>
            <a:ext cx="10003431" cy="7069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17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639" y="7058"/>
            <a:ext cx="11812818" cy="1325563"/>
          </a:xfrm>
        </p:spPr>
        <p:txBody>
          <a:bodyPr>
            <a:normAutofit/>
          </a:bodyPr>
          <a:lstStyle/>
          <a:p>
            <a:r>
              <a:rPr lang="en-US" sz="3600" i="1" u="sng" dirty="0" smtClean="0"/>
              <a:t>Vision for Success </a:t>
            </a:r>
            <a:r>
              <a:rPr lang="en-US" sz="3600" u="sng" dirty="0" smtClean="0"/>
              <a:t>Goals</a:t>
            </a:r>
            <a:r>
              <a:rPr lang="en-US" sz="3600" dirty="0" smtClean="0"/>
              <a:t>     </a:t>
            </a:r>
            <a:r>
              <a:rPr lang="en-US" sz="3600" u="sng" dirty="0" smtClean="0"/>
              <a:t>Chancellor’s Goal</a:t>
            </a:r>
            <a:r>
              <a:rPr lang="en-US" sz="3600" dirty="0" smtClean="0"/>
              <a:t>     </a:t>
            </a:r>
            <a:r>
              <a:rPr lang="en-US" sz="3600" u="sng" dirty="0"/>
              <a:t>Cañada </a:t>
            </a:r>
            <a:r>
              <a:rPr lang="en-US" sz="3600" u="sng" dirty="0" smtClean="0"/>
              <a:t>Metrics*</a:t>
            </a:r>
            <a:endParaRPr lang="en-US" sz="3600" u="sng" dirty="0"/>
          </a:p>
        </p:txBody>
      </p:sp>
      <p:sp>
        <p:nvSpPr>
          <p:cNvPr id="5" name="Down Arrow 4"/>
          <p:cNvSpPr/>
          <p:nvPr/>
        </p:nvSpPr>
        <p:spPr>
          <a:xfrm rot="10800000">
            <a:off x="5089288" y="1520270"/>
            <a:ext cx="177655" cy="26125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5089288" y="3414370"/>
            <a:ext cx="177655" cy="26125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3812" y="1148219"/>
            <a:ext cx="43380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GOAL 1: Completion 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Associate degrees, credentials, certificates, or specific job skill sets for in-demand jobs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63812" y="2214278"/>
            <a:ext cx="24454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GOAL 2: Transfer 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Transfers to a UC or </a:t>
            </a:r>
            <a:r>
              <a:rPr lang="en-US" dirty="0" smtClean="0"/>
              <a:t>CSU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63812" y="3202354"/>
            <a:ext cx="44617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GOAL 3: Unit Accumulation 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# of units accumulated by CCC students earning associate degrees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63812" y="4268413"/>
            <a:ext cx="45418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GOAL 4: Workforce 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% of exiting CTE students who report being employed in their field of study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63812" y="5314201"/>
            <a:ext cx="46045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GOAL 5: Equity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Reduce equity gaps across all of the above measures through faster improvements among traditionally underrepresented student </a:t>
            </a:r>
            <a:r>
              <a:rPr lang="en-US" dirty="0" smtClean="0"/>
              <a:t>groups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297062" y="1275146"/>
            <a:ext cx="2851550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600" dirty="0"/>
          </a:p>
          <a:p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Increase </a:t>
            </a:r>
            <a:r>
              <a:rPr lang="en-US" dirty="0">
                <a:solidFill>
                  <a:srgbClr val="FF0000"/>
                </a:solidFill>
              </a:rPr>
              <a:t>by 20% by 2021-22</a:t>
            </a:r>
          </a:p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297062" y="2177638"/>
            <a:ext cx="2823850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600" dirty="0"/>
          </a:p>
          <a:p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Increase </a:t>
            </a:r>
            <a:r>
              <a:rPr lang="en-US" dirty="0">
                <a:solidFill>
                  <a:srgbClr val="FF0000"/>
                </a:solidFill>
              </a:rPr>
              <a:t>by 30% of </a:t>
            </a:r>
            <a:r>
              <a:rPr lang="en-US" dirty="0" smtClean="0">
                <a:solidFill>
                  <a:srgbClr val="FF0000"/>
                </a:solidFill>
              </a:rPr>
              <a:t>2021-22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266943" y="3368203"/>
            <a:ext cx="2823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Decrease </a:t>
            </a:r>
            <a:r>
              <a:rPr lang="en-US" dirty="0">
                <a:solidFill>
                  <a:srgbClr val="FF0000"/>
                </a:solidFill>
              </a:rPr>
              <a:t>from 87 </a:t>
            </a:r>
            <a:r>
              <a:rPr lang="en-US" dirty="0" smtClean="0">
                <a:solidFill>
                  <a:srgbClr val="FF0000"/>
                </a:solidFill>
              </a:rPr>
              <a:t>to 72 (average </a:t>
            </a:r>
            <a:r>
              <a:rPr lang="en-US" dirty="0">
                <a:solidFill>
                  <a:srgbClr val="FF0000"/>
                </a:solidFill>
              </a:rPr>
              <a:t>units) 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272172" y="4349437"/>
            <a:ext cx="31768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Increase % of CTE graduates employed in their field from 69% (statewide average) to 76</a:t>
            </a:r>
            <a:r>
              <a:rPr lang="en-US" dirty="0" smtClean="0">
                <a:solidFill>
                  <a:srgbClr val="FF0000"/>
                </a:solidFill>
              </a:rPr>
              <a:t>%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297062" y="5591949"/>
            <a:ext cx="32826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Cut </a:t>
            </a:r>
            <a:r>
              <a:rPr lang="en-US" dirty="0">
                <a:solidFill>
                  <a:srgbClr val="FF0000"/>
                </a:solidFill>
              </a:rPr>
              <a:t>achievement gaps by </a:t>
            </a:r>
            <a:r>
              <a:rPr lang="en-US" dirty="0" smtClean="0">
                <a:solidFill>
                  <a:srgbClr val="FF0000"/>
                </a:solidFill>
              </a:rPr>
              <a:t>40% </a:t>
            </a:r>
            <a:r>
              <a:rPr lang="en-US" dirty="0">
                <a:solidFill>
                  <a:srgbClr val="FF0000"/>
                </a:solidFill>
              </a:rPr>
              <a:t>by 2021-22 and fully </a:t>
            </a:r>
            <a:r>
              <a:rPr lang="en-US" dirty="0" smtClean="0">
                <a:solidFill>
                  <a:srgbClr val="FF0000"/>
                </a:solidFill>
              </a:rPr>
              <a:t>close them for </a:t>
            </a:r>
            <a:r>
              <a:rPr lang="en-US" dirty="0">
                <a:solidFill>
                  <a:srgbClr val="FF0000"/>
                </a:solidFill>
              </a:rPr>
              <a:t>good by </a:t>
            </a:r>
            <a:r>
              <a:rPr lang="en-US" dirty="0" smtClean="0">
                <a:solidFill>
                  <a:srgbClr val="FF0000"/>
                </a:solidFill>
              </a:rPr>
              <a:t>2026-27</a:t>
            </a:r>
            <a:endParaRPr lang="en-US" dirty="0"/>
          </a:p>
        </p:txBody>
      </p:sp>
      <p:sp>
        <p:nvSpPr>
          <p:cNvPr id="23" name="Down Arrow 22"/>
          <p:cNvSpPr/>
          <p:nvPr/>
        </p:nvSpPr>
        <p:spPr>
          <a:xfrm rot="10800000">
            <a:off x="5089288" y="4418013"/>
            <a:ext cx="177655" cy="26125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4" name="Down Arrow 23"/>
          <p:cNvSpPr/>
          <p:nvPr/>
        </p:nvSpPr>
        <p:spPr>
          <a:xfrm rot="10800000">
            <a:off x="5089288" y="2410727"/>
            <a:ext cx="177655" cy="26125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5" name="Down Arrow 24"/>
          <p:cNvSpPr/>
          <p:nvPr/>
        </p:nvSpPr>
        <p:spPr>
          <a:xfrm>
            <a:off x="5089289" y="5634549"/>
            <a:ext cx="177655" cy="26125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40219" y="1410789"/>
            <a:ext cx="20313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30238"/>
            <a:r>
              <a:rPr lang="en-US" dirty="0" smtClean="0"/>
              <a:t>Degrees:	558</a:t>
            </a:r>
          </a:p>
          <a:p>
            <a:pPr defTabSz="1258888"/>
            <a:r>
              <a:rPr lang="en-US" u="sng" dirty="0" smtClean="0"/>
              <a:t>Certificates:	372</a:t>
            </a:r>
          </a:p>
          <a:p>
            <a:pPr>
              <a:tabLst>
                <a:tab pos="1258888" algn="l"/>
              </a:tabLst>
            </a:pPr>
            <a:r>
              <a:rPr lang="en-US" dirty="0" smtClean="0"/>
              <a:t>Total	920	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809565" y="1650898"/>
            <a:ext cx="1194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184 more?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940219" y="2379364"/>
            <a:ext cx="20313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30238"/>
            <a:r>
              <a:rPr lang="en-US" dirty="0" smtClean="0"/>
              <a:t>UC:		121</a:t>
            </a:r>
          </a:p>
          <a:p>
            <a:pPr defTabSz="1258888"/>
            <a:r>
              <a:rPr lang="en-US" u="sng" dirty="0" smtClean="0"/>
              <a:t>CSU:	184</a:t>
            </a:r>
          </a:p>
          <a:p>
            <a:pPr>
              <a:tabLst>
                <a:tab pos="1258888" algn="l"/>
              </a:tabLst>
            </a:pPr>
            <a:r>
              <a:rPr lang="en-US" dirty="0" smtClean="0"/>
              <a:t>Total	305	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0809565" y="2619473"/>
            <a:ext cx="1077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92 more?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940219" y="3473570"/>
            <a:ext cx="2094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30238"/>
            <a:r>
              <a:rPr lang="en-US" dirty="0" smtClean="0"/>
              <a:t>Units (</a:t>
            </a:r>
            <a:r>
              <a:rPr lang="en-US" dirty="0" err="1" smtClean="0"/>
              <a:t>avg</a:t>
            </a:r>
            <a:r>
              <a:rPr lang="en-US" dirty="0" smtClean="0"/>
              <a:t>):	93	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0809564" y="3473570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21 less?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940219" y="4539158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30238"/>
            <a:r>
              <a:rPr lang="en-US" dirty="0" smtClean="0"/>
              <a:t>65%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764488" y="4424557"/>
            <a:ext cx="13839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</a:rPr>
              <a:t>CTEOS survey </a:t>
            </a:r>
          </a:p>
          <a:p>
            <a:pPr algn="ctr"/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</a:rPr>
              <a:t>sample</a:t>
            </a:r>
            <a:endParaRPr lang="en-US" sz="1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588905"/>
            <a:ext cx="120148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*Data is for 2017-18 academic year (except UC transfers).  CSU transfers:  Skyline=518; CSM=426  in 2017-18; UC data for 2017:  Skyline=164; CSM=247.  Units earned are for 2017-18 (v. 3-year </a:t>
            </a:r>
            <a:r>
              <a:rPr lang="en-US" sz="1000" dirty="0" err="1" smtClean="0"/>
              <a:t>avg</a:t>
            </a:r>
            <a:r>
              <a:rPr lang="en-US" sz="1000" dirty="0" smtClean="0"/>
              <a:t> (100)shown on Oct. Flex)</a:t>
            </a:r>
            <a:endParaRPr lang="en-US" sz="1000" dirty="0"/>
          </a:p>
        </p:txBody>
      </p:sp>
      <p:sp>
        <p:nvSpPr>
          <p:cNvPr id="32" name="TextBox 31"/>
          <p:cNvSpPr txBox="1"/>
          <p:nvPr/>
        </p:nvSpPr>
        <p:spPr>
          <a:xfrm>
            <a:off x="8701448" y="5329356"/>
            <a:ext cx="37402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sng" dirty="0" smtClean="0"/>
              <a:t>Current Equity Plan Goal (example):</a:t>
            </a:r>
          </a:p>
          <a:p>
            <a:r>
              <a:rPr lang="en-US" sz="1600" dirty="0" smtClean="0"/>
              <a:t>Increase fall to spring persistence rate for DI students (focus on African American/Black (5%) and </a:t>
            </a:r>
            <a:r>
              <a:rPr lang="en-US" sz="1600" dirty="0" err="1" smtClean="0"/>
              <a:t>Latinx</a:t>
            </a:r>
            <a:r>
              <a:rPr lang="en-US" sz="1600" dirty="0" smtClean="0"/>
              <a:t>/Hispanic (3%) students) over two years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16246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Equity &amp; Achievement Plan (new)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257799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Successful enrollment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Persistence (Fall to Spring)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Transfer to 4-year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Completion of transfer level math and English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Degree and certificate (18+ units) completion 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9" y="1996005"/>
            <a:ext cx="5308743" cy="265437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26417" y="5052714"/>
            <a:ext cx="56813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/>
            <a:r>
              <a:rPr lang="en-US" sz="2000" dirty="0"/>
              <a:t>(add:  HS equivalency and noncredit certificates)</a:t>
            </a:r>
          </a:p>
        </p:txBody>
      </p:sp>
    </p:spTree>
    <p:extLst>
      <p:ext uri="{BB962C8B-B14F-4D97-AF65-F5344CB8AC3E}">
        <p14:creationId xmlns:p14="http://schemas.microsoft.com/office/powerpoint/2010/main" val="96281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Equity &amp; Achievement Plan (new)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257799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Successful enrollment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Persistence (Fall to Spring)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Transfer to 4-year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Completion of transfer level math and English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Degree and certificate (18+ units) completion 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26417" y="5052714"/>
            <a:ext cx="56813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/>
            <a:r>
              <a:rPr lang="en-US" sz="2000" dirty="0"/>
              <a:t>(add:  HS equivalency and noncredit certificates)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09531" y="1185138"/>
            <a:ext cx="523862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 smtClean="0"/>
              <a:t>(</a:t>
            </a:r>
            <a:r>
              <a:rPr lang="en-US" dirty="0"/>
              <a:t>A) </a:t>
            </a:r>
            <a:r>
              <a:rPr lang="en-US" dirty="0" smtClean="0"/>
              <a:t>Current </a:t>
            </a:r>
            <a:r>
              <a:rPr lang="en-US" dirty="0"/>
              <a:t>or former foster youth. </a:t>
            </a:r>
          </a:p>
          <a:p>
            <a:r>
              <a:rPr lang="en-US" dirty="0"/>
              <a:t>(B) Students with disabilities. </a:t>
            </a:r>
          </a:p>
          <a:p>
            <a:r>
              <a:rPr lang="en-US" dirty="0"/>
              <a:t>(C) Low-income students. </a:t>
            </a:r>
          </a:p>
          <a:p>
            <a:r>
              <a:rPr lang="en-US" dirty="0"/>
              <a:t>(D) Veterans. </a:t>
            </a:r>
          </a:p>
          <a:p>
            <a:r>
              <a:rPr lang="en-US" dirty="0"/>
              <a:t>(E) </a:t>
            </a:r>
            <a:r>
              <a:rPr lang="en-US" dirty="0" smtClean="0"/>
              <a:t> Ethnic </a:t>
            </a:r>
            <a:r>
              <a:rPr lang="en-US" dirty="0"/>
              <a:t>and racial </a:t>
            </a:r>
            <a:r>
              <a:rPr lang="en-US" dirty="0" smtClean="0"/>
              <a:t>categories</a:t>
            </a:r>
            <a:endParaRPr lang="en-US" dirty="0"/>
          </a:p>
          <a:p>
            <a:pPr lvl="1"/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/>
              <a:t>) American Indian or Alaska Native. </a:t>
            </a:r>
          </a:p>
          <a:p>
            <a:pPr lvl="1"/>
            <a:r>
              <a:rPr lang="en-US" dirty="0"/>
              <a:t>(ii) Asian. </a:t>
            </a:r>
          </a:p>
          <a:p>
            <a:pPr lvl="1"/>
            <a:r>
              <a:rPr lang="en-US" dirty="0"/>
              <a:t>(iii) Black or African American. </a:t>
            </a:r>
          </a:p>
          <a:p>
            <a:pPr lvl="1"/>
            <a:r>
              <a:rPr lang="en-US" dirty="0"/>
              <a:t>(iv) Hispanic or Latino. </a:t>
            </a:r>
          </a:p>
          <a:p>
            <a:pPr lvl="1"/>
            <a:r>
              <a:rPr lang="en-US" dirty="0"/>
              <a:t>(v) Native Hawaiian or other Pacific Islander. </a:t>
            </a:r>
          </a:p>
          <a:p>
            <a:pPr lvl="1"/>
            <a:r>
              <a:rPr lang="en-US" dirty="0"/>
              <a:t>(vi) White. </a:t>
            </a:r>
          </a:p>
          <a:p>
            <a:pPr lvl="1"/>
            <a:r>
              <a:rPr lang="en-US" dirty="0"/>
              <a:t>(vii) Some other race. </a:t>
            </a:r>
          </a:p>
          <a:p>
            <a:pPr lvl="1"/>
            <a:r>
              <a:rPr lang="en-US" dirty="0"/>
              <a:t>(viii) More than one race. </a:t>
            </a:r>
          </a:p>
          <a:p>
            <a:r>
              <a:rPr lang="en-US" dirty="0"/>
              <a:t>(F) Homeless students. </a:t>
            </a:r>
          </a:p>
          <a:p>
            <a:r>
              <a:rPr lang="en-US" dirty="0"/>
              <a:t>(G) Lesbian, gay, bisexual, or transgender students. </a:t>
            </a:r>
          </a:p>
          <a:p>
            <a:r>
              <a:rPr lang="en-US" dirty="0"/>
              <a:t>(H) </a:t>
            </a:r>
            <a:r>
              <a:rPr lang="en-US" dirty="0" smtClean="0"/>
              <a:t>Gender</a:t>
            </a:r>
          </a:p>
          <a:p>
            <a:pPr marL="342900" indent="-342900"/>
            <a:r>
              <a:rPr lang="en-US" dirty="0" smtClean="0"/>
              <a:t>(I)   Additional </a:t>
            </a:r>
            <a:r>
              <a:rPr lang="en-US" dirty="0"/>
              <a:t>categories of students determined by the governing board of the community college district. </a:t>
            </a:r>
          </a:p>
        </p:txBody>
      </p:sp>
    </p:spTree>
    <p:extLst>
      <p:ext uri="{BB962C8B-B14F-4D97-AF65-F5344CB8AC3E}">
        <p14:creationId xmlns:p14="http://schemas.microsoft.com/office/powerpoint/2010/main" val="254234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0"/>
          <a:ext cx="12192000" cy="6896164"/>
        </p:xfrm>
        <a:graphic>
          <a:graphicData uri="http://schemas.openxmlformats.org/drawingml/2006/table">
            <a:tbl>
              <a:tblPr firstRow="1" firstCol="1" bandCol="1">
                <a:tableStyleId>{93296810-A885-4BE3-A3E7-6D5BEEA58F35}</a:tableStyleId>
              </a:tblPr>
              <a:tblGrid>
                <a:gridCol w="1366615">
                  <a:extLst>
                    <a:ext uri="{9D8B030D-6E8A-4147-A177-3AD203B41FA5}">
                      <a16:colId xmlns:a16="http://schemas.microsoft.com/office/drawing/2014/main" val="602977635"/>
                    </a:ext>
                  </a:extLst>
                </a:gridCol>
                <a:gridCol w="10825385">
                  <a:extLst>
                    <a:ext uri="{9D8B030D-6E8A-4147-A177-3AD203B41FA5}">
                      <a16:colId xmlns:a16="http://schemas.microsoft.com/office/drawing/2014/main" val="3294233174"/>
                    </a:ext>
                  </a:extLst>
                </a:gridCol>
              </a:tblGrid>
              <a:tr h="713541">
                <a:tc gridSpan="2">
                  <a:txBody>
                    <a:bodyPr/>
                    <a:lstStyle/>
                    <a:p>
                      <a:pPr marL="60960" marR="5524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Student Success Metrics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4" marR="46054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5336614"/>
                  </a:ext>
                </a:extLst>
              </a:tr>
              <a:tr h="493781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Successful Enrollment</a:t>
                      </a: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4" marR="46054" marT="0" marB="0" anchor="ctr"/>
                </a:tc>
                <a:tc>
                  <a:txBody>
                    <a:bodyPr/>
                    <a:lstStyle/>
                    <a:p>
                      <a:pPr marR="53340"/>
                      <a:r>
                        <a:rPr lang="en-US" sz="1200">
                          <a:effectLst/>
                        </a:rPr>
                        <a:t>Students who enrolled in a course within a year of applying</a:t>
                      </a: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4" marR="46054" marT="0" marB="0" anchor="ctr"/>
                </a:tc>
                <a:extLst>
                  <a:ext uri="{0D108BD9-81ED-4DB2-BD59-A6C34878D82A}">
                    <a16:rowId xmlns:a16="http://schemas.microsoft.com/office/drawing/2014/main" val="3497457289"/>
                  </a:ext>
                </a:extLst>
              </a:tr>
              <a:tr h="298439">
                <a:tc rowSpan="3"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Learning Progress</a:t>
                      </a: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4" marR="46054" marT="0" marB="0" anchor="ctr"/>
                </a:tc>
                <a:tc>
                  <a:txBody>
                    <a:bodyPr/>
                    <a:lstStyle/>
                    <a:p>
                      <a:pPr marR="53340"/>
                      <a:r>
                        <a:rPr lang="en-US" sz="1200">
                          <a:effectLst/>
                        </a:rPr>
                        <a:t>Students with an adult education or ESL skills gain</a:t>
                      </a: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4" marR="46054" marT="0" marB="0" anchor="ctr"/>
                </a:tc>
                <a:extLst>
                  <a:ext uri="{0D108BD9-81ED-4DB2-BD59-A6C34878D82A}">
                    <a16:rowId xmlns:a16="http://schemas.microsoft.com/office/drawing/2014/main" val="2203170348"/>
                  </a:ext>
                </a:extLst>
              </a:tr>
              <a:tr h="30454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5524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Course success rate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4" marR="46054" marT="0" marB="0" anchor="ctr"/>
                </a:tc>
                <a:extLst>
                  <a:ext uri="{0D108BD9-81ED-4DB2-BD59-A6C34878D82A}">
                    <a16:rowId xmlns:a16="http://schemas.microsoft.com/office/drawing/2014/main" val="4209333179"/>
                  </a:ext>
                </a:extLst>
              </a:tr>
              <a:tr h="2251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14668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Students who completed transfer-level English and math within one year of enrolling in a district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4" marR="46054" marT="0" marB="0" anchor="ctr"/>
                </a:tc>
                <a:extLst>
                  <a:ext uri="{0D108BD9-81ED-4DB2-BD59-A6C34878D82A}">
                    <a16:rowId xmlns:a16="http://schemas.microsoft.com/office/drawing/2014/main" val="1491274959"/>
                  </a:ext>
                </a:extLst>
              </a:tr>
              <a:tr h="231290">
                <a:tc rowSpan="6"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Momentum</a:t>
                      </a: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4" marR="46054" marT="0" marB="0" anchor="ctr"/>
                </a:tc>
                <a:tc>
                  <a:txBody>
                    <a:bodyPr/>
                    <a:lstStyle/>
                    <a:p>
                      <a:pPr marR="43815"/>
                      <a:r>
                        <a:rPr lang="en-US" sz="1200">
                          <a:effectLst/>
                        </a:rPr>
                        <a:t>Students who completed an adult education level</a:t>
                      </a: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4" marR="46054" marT="0" marB="0" anchor="ctr"/>
                </a:tc>
                <a:extLst>
                  <a:ext uri="{0D108BD9-81ED-4DB2-BD59-A6C34878D82A}">
                    <a16:rowId xmlns:a16="http://schemas.microsoft.com/office/drawing/2014/main" val="1569398982"/>
                  </a:ext>
                </a:extLst>
              </a:tr>
              <a:tr h="2190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11112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Students with a noncredit workforce milestone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4" marR="46054" marT="0" marB="0" anchor="ctr"/>
                </a:tc>
                <a:extLst>
                  <a:ext uri="{0D108BD9-81ED-4DB2-BD59-A6C34878D82A}">
                    <a16:rowId xmlns:a16="http://schemas.microsoft.com/office/drawing/2014/main" val="3541925399"/>
                  </a:ext>
                </a:extLst>
              </a:tr>
              <a:tr h="1946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3937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Students who completed 9+ CTE units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4" marR="46054" marT="0" marB="0" anchor="ctr"/>
                </a:tc>
                <a:extLst>
                  <a:ext uri="{0D108BD9-81ED-4DB2-BD59-A6C34878D82A}">
                    <a16:rowId xmlns:a16="http://schemas.microsoft.com/office/drawing/2014/main" val="2311432216"/>
                  </a:ext>
                </a:extLst>
              </a:tr>
              <a:tr h="1790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13589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Students who</a:t>
                      </a:r>
                      <a:r>
                        <a:rPr lang="en-US" sz="1200" spc="-18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successfully completed</a:t>
                      </a:r>
                      <a:r>
                        <a:rPr lang="en-US" sz="1200" spc="-13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unit</a:t>
                      </a:r>
                      <a:r>
                        <a:rPr lang="en-US" sz="1200" spc="-13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thresholds in the</a:t>
                      </a:r>
                      <a:r>
                        <a:rPr lang="en-US" sz="1200" spc="-9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fall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4" marR="46054" marT="0" marB="0" anchor="ctr"/>
                </a:tc>
                <a:extLst>
                  <a:ext uri="{0D108BD9-81ED-4DB2-BD59-A6C34878D82A}">
                    <a16:rowId xmlns:a16="http://schemas.microsoft.com/office/drawing/2014/main" val="3936338220"/>
                  </a:ext>
                </a:extLst>
              </a:tr>
              <a:tr h="2373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13589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Students who</a:t>
                      </a:r>
                      <a:r>
                        <a:rPr lang="en-US" sz="1200" spc="-18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successfully completed</a:t>
                      </a:r>
                      <a:r>
                        <a:rPr lang="en-US" sz="1200" spc="-13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unit</a:t>
                      </a:r>
                      <a:r>
                        <a:rPr lang="en-US" sz="1200" spc="-13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thresholds in the academic</a:t>
                      </a:r>
                      <a:r>
                        <a:rPr lang="en-US" sz="1200" spc="-18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year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4" marR="46054" marT="0" marB="0" anchor="ctr"/>
                </a:tc>
                <a:extLst>
                  <a:ext uri="{0D108BD9-81ED-4DB2-BD59-A6C34878D82A}">
                    <a16:rowId xmlns:a16="http://schemas.microsoft.com/office/drawing/2014/main" val="801173837"/>
                  </a:ext>
                </a:extLst>
              </a:tr>
              <a:tr h="2312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7493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Students retained from fall to spring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4" marR="46054" marT="0" marB="0" anchor="ctr"/>
                </a:tc>
                <a:extLst>
                  <a:ext uri="{0D108BD9-81ED-4DB2-BD59-A6C34878D82A}">
                    <a16:rowId xmlns:a16="http://schemas.microsoft.com/office/drawing/2014/main" val="1608206922"/>
                  </a:ext>
                </a:extLst>
              </a:tr>
              <a:tr h="237395">
                <a:tc rowSpan="4"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Success</a:t>
                      </a: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4" marR="46054" marT="0" marB="0" anchor="ctr"/>
                </a:tc>
                <a:tc>
                  <a:txBody>
                    <a:bodyPr/>
                    <a:lstStyle/>
                    <a:p>
                      <a:pPr marR="92710"/>
                      <a:r>
                        <a:rPr lang="en-US" sz="1200">
                          <a:effectLst/>
                        </a:rPr>
                        <a:t>Students who transitioned from noncredit to credit</a:t>
                      </a: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4" marR="46054" marT="0" marB="0" anchor="ctr"/>
                </a:tc>
                <a:extLst>
                  <a:ext uri="{0D108BD9-81ED-4DB2-BD59-A6C34878D82A}">
                    <a16:rowId xmlns:a16="http://schemas.microsoft.com/office/drawing/2014/main" val="3528982498"/>
                  </a:ext>
                </a:extLst>
              </a:tr>
              <a:tr h="125344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65405"/>
                      <a:r>
                        <a:rPr lang="en-US" sz="1200">
                          <a:effectLst/>
                        </a:rPr>
                        <a:t>Unduplicated count of students who earned each of the following award types:</a:t>
                      </a:r>
                    </a:p>
                    <a:p>
                      <a:pPr marL="342900" marR="23622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300990" algn="l"/>
                          <a:tab pos="302260" algn="l"/>
                        </a:tabLst>
                      </a:pPr>
                      <a:r>
                        <a:rPr lang="en-US" sz="1200">
                          <a:effectLst/>
                        </a:rPr>
                        <a:t>a noncredit certificate over 48 contact</a:t>
                      </a:r>
                      <a:r>
                        <a:rPr lang="en-US" sz="1200" spc="5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hours</a:t>
                      </a:r>
                    </a:p>
                    <a:p>
                      <a:pPr marL="342900" marR="32766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300990" algn="l"/>
                          <a:tab pos="301625" algn="l"/>
                        </a:tabLst>
                      </a:pPr>
                      <a:r>
                        <a:rPr lang="en-US" sz="1200">
                          <a:effectLst/>
                        </a:rPr>
                        <a:t>a</a:t>
                      </a:r>
                      <a:r>
                        <a:rPr lang="en-US" sz="1200" spc="-12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Chancellor’s</a:t>
                      </a:r>
                      <a:r>
                        <a:rPr lang="en-US" sz="1200" spc="-11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Office approved credit certificate (over 16 units, per SSFF)</a:t>
                      </a:r>
                    </a:p>
                    <a:p>
                      <a:pPr marL="342900" lvl="0" indent="-342900">
                        <a:buFont typeface="Symbol" panose="05050102010706020507" pitchFamily="18" charset="2"/>
                        <a:buChar char=""/>
                        <a:tabLst>
                          <a:tab pos="300990" algn="l"/>
                          <a:tab pos="301625" algn="l"/>
                        </a:tabLst>
                      </a:pPr>
                      <a:r>
                        <a:rPr lang="en-US" sz="1200">
                          <a:effectLst/>
                        </a:rPr>
                        <a:t>associate</a:t>
                      </a:r>
                      <a:r>
                        <a:rPr lang="en-US" sz="1200" spc="-5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degree</a:t>
                      </a:r>
                    </a:p>
                    <a:p>
                      <a:pPr marL="342900" marR="346075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300990" algn="l"/>
                          <a:tab pos="301625" algn="l"/>
                        </a:tabLst>
                      </a:pPr>
                      <a:r>
                        <a:rPr lang="en-US" sz="1200">
                          <a:effectLst/>
                        </a:rPr>
                        <a:t>associate degree for transfer</a:t>
                      </a:r>
                    </a:p>
                    <a:p>
                      <a:pPr marL="342900" lvl="0" indent="-342900">
                        <a:buFont typeface="Symbol" panose="05050102010706020507" pitchFamily="18" charset="2"/>
                        <a:buChar char=""/>
                        <a:tabLst>
                          <a:tab pos="300990" algn="l"/>
                          <a:tab pos="301625" algn="l"/>
                        </a:tabLst>
                      </a:pPr>
                      <a:r>
                        <a:rPr lang="en-US" sz="1200">
                          <a:effectLst/>
                        </a:rPr>
                        <a:t>CCC bachelor’s</a:t>
                      </a:r>
                      <a:r>
                        <a:rPr lang="en-US" sz="1200" spc="-12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degree</a:t>
                      </a:r>
                    </a:p>
                    <a:p>
                      <a:pPr marL="342900" marR="16510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300990" algn="l"/>
                          <a:tab pos="301625" algn="l"/>
                        </a:tabLst>
                      </a:pPr>
                      <a:r>
                        <a:rPr lang="en-US" sz="1200">
                          <a:effectLst/>
                        </a:rPr>
                        <a:t>apprenticeship journey status</a:t>
                      </a: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4" marR="46054" marT="0" marB="0" anchor="ctr"/>
                </a:tc>
                <a:extLst>
                  <a:ext uri="{0D108BD9-81ED-4DB2-BD59-A6C34878D82A}">
                    <a16:rowId xmlns:a16="http://schemas.microsoft.com/office/drawing/2014/main" val="774915994"/>
                  </a:ext>
                </a:extLst>
              </a:tr>
              <a:tr h="3581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27940"/>
                      <a:r>
                        <a:rPr lang="en-US" sz="1200">
                          <a:effectLst/>
                        </a:rPr>
                        <a:t>Students who transferred to a four-year institution </a:t>
                      </a:r>
                    </a:p>
                    <a:p>
                      <a:pPr marR="27940"/>
                      <a:r>
                        <a:rPr lang="en-US" sz="1200">
                          <a:effectLst/>
                        </a:rPr>
                        <a:t>(Vision for Success:  transfer to UC or CSU)</a:t>
                      </a: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4" marR="46054" marT="0" marB="0" anchor="ctr"/>
                </a:tc>
                <a:extLst>
                  <a:ext uri="{0D108BD9-81ED-4DB2-BD59-A6C34878D82A}">
                    <a16:rowId xmlns:a16="http://schemas.microsoft.com/office/drawing/2014/main" val="1535549213"/>
                  </a:ext>
                </a:extLst>
              </a:tr>
              <a:tr h="2496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50495"/>
                      <a:r>
                        <a:rPr lang="en-US" sz="1200">
                          <a:effectLst/>
                        </a:rPr>
                        <a:t>Average</a:t>
                      </a:r>
                      <a:r>
                        <a:rPr lang="en-US" sz="1200" spc="-11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number</a:t>
                      </a:r>
                      <a:r>
                        <a:rPr lang="en-US" sz="1200" spc="-11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of</a:t>
                      </a:r>
                      <a:r>
                        <a:rPr lang="en-US" sz="1200" spc="-11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units accumulated by</a:t>
                      </a:r>
                      <a:r>
                        <a:rPr lang="en-US" sz="1200" spc="-18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associate degree</a:t>
                      </a:r>
                      <a:r>
                        <a:rPr lang="en-US" sz="1200" spc="-6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earners</a:t>
                      </a: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4" marR="46054" marT="0" marB="0" anchor="ctr"/>
                </a:tc>
                <a:extLst>
                  <a:ext uri="{0D108BD9-81ED-4DB2-BD59-A6C34878D82A}">
                    <a16:rowId xmlns:a16="http://schemas.microsoft.com/office/drawing/2014/main" val="2598601206"/>
                  </a:ext>
                </a:extLst>
              </a:tr>
              <a:tr h="231290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Employment</a:t>
                      </a: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4" marR="46054" marT="0" marB="0" anchor="ctr"/>
                </a:tc>
                <a:tc>
                  <a:txBody>
                    <a:bodyPr/>
                    <a:lstStyle/>
                    <a:p>
                      <a:pPr marR="150495"/>
                      <a:r>
                        <a:rPr lang="en-US" sz="1200">
                          <a:effectLst/>
                        </a:rPr>
                        <a:t>Students who were unemployed</a:t>
                      </a:r>
                      <a:r>
                        <a:rPr lang="en-US" sz="1200" spc="-15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who</a:t>
                      </a:r>
                      <a:r>
                        <a:rPr lang="en-US" sz="1200" spc="-15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became employed</a:t>
                      </a: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4" marR="46054" marT="0" marB="0" anchor="ctr"/>
                </a:tc>
                <a:extLst>
                  <a:ext uri="{0D108BD9-81ED-4DB2-BD59-A6C34878D82A}">
                    <a16:rowId xmlns:a16="http://schemas.microsoft.com/office/drawing/2014/main" val="3763543448"/>
                  </a:ext>
                </a:extLst>
              </a:tr>
              <a:tr h="3716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793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Career education students who</a:t>
                      </a:r>
                      <a:r>
                        <a:rPr lang="en-US" sz="1200" spc="-11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reported</a:t>
                      </a:r>
                      <a:r>
                        <a:rPr lang="en-US" sz="1200" spc="-10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that</a:t>
                      </a:r>
                      <a:r>
                        <a:rPr lang="en-US" sz="1200" spc="-10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their</a:t>
                      </a:r>
                      <a:r>
                        <a:rPr lang="en-US" sz="1200" spc="-10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job is closely or very closely related</a:t>
                      </a:r>
                      <a:r>
                        <a:rPr lang="en-US" sz="1200" spc="-10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to</a:t>
                      </a:r>
                      <a:r>
                        <a:rPr lang="en-US" sz="1200" spc="-10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their</a:t>
                      </a:r>
                      <a:r>
                        <a:rPr lang="en-US" sz="1200" spc="-10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field</a:t>
                      </a:r>
                      <a:r>
                        <a:rPr lang="en-US" sz="1200" spc="-10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of</a:t>
                      </a:r>
                      <a:r>
                        <a:rPr lang="en-US" sz="1200" spc="-10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study who did not</a:t>
                      </a:r>
                      <a:r>
                        <a:rPr lang="en-US" sz="1200" spc="-185">
                          <a:effectLst/>
                        </a:rPr>
                        <a:t>  </a:t>
                      </a:r>
                      <a:r>
                        <a:rPr lang="en-US" sz="1200">
                          <a:effectLst/>
                        </a:rPr>
                        <a:t>transfer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4" marR="46054" marT="0" marB="0" anchor="ctr"/>
                </a:tc>
                <a:extLst>
                  <a:ext uri="{0D108BD9-81ED-4DB2-BD59-A6C34878D82A}">
                    <a16:rowId xmlns:a16="http://schemas.microsoft.com/office/drawing/2014/main" val="3127203167"/>
                  </a:ext>
                </a:extLst>
              </a:tr>
              <a:tr h="237395">
                <a:tc rowSpan="3"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Earnings</a:t>
                      </a: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4" marR="46054" marT="0" marB="0" anchor="ctr"/>
                </a:tc>
                <a:tc>
                  <a:txBody>
                    <a:bodyPr/>
                    <a:lstStyle/>
                    <a:p>
                      <a:pPr marR="113030"/>
                      <a:r>
                        <a:rPr lang="en-US" sz="1200">
                          <a:effectLst/>
                        </a:rPr>
                        <a:t>Median annual earnings for non-transfer exiting students, in the first year after exit</a:t>
                      </a: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4" marR="46054" marT="0" marB="0" anchor="ctr"/>
                </a:tc>
                <a:extLst>
                  <a:ext uri="{0D108BD9-81ED-4DB2-BD59-A6C34878D82A}">
                    <a16:rowId xmlns:a16="http://schemas.microsoft.com/office/drawing/2014/main" val="2165528799"/>
                  </a:ext>
                </a:extLst>
              </a:tr>
              <a:tr h="2312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53340"/>
                      <a:r>
                        <a:rPr lang="en-US" sz="1200">
                          <a:effectLst/>
                        </a:rPr>
                        <a:t>Median change in earnings for non-transfer exiting students</a:t>
                      </a: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4" marR="46054" marT="0" marB="0" anchor="ctr"/>
                </a:tc>
                <a:extLst>
                  <a:ext uri="{0D108BD9-81ED-4DB2-BD59-A6C34878D82A}">
                    <a16:rowId xmlns:a16="http://schemas.microsoft.com/office/drawing/2014/main" val="2268349559"/>
                  </a:ext>
                </a:extLst>
              </a:tr>
              <a:tr h="3594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8382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Students</a:t>
                      </a:r>
                      <a:r>
                        <a:rPr lang="en-US" sz="1200" spc="-8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who</a:t>
                      </a:r>
                      <a:r>
                        <a:rPr lang="en-US" sz="1200" spc="-9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exited</a:t>
                      </a:r>
                      <a:r>
                        <a:rPr lang="en-US" sz="1200" spc="-8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but</a:t>
                      </a:r>
                      <a:r>
                        <a:rPr lang="en-US" sz="1200" spc="-9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did not transfer who attained the living wage for a single adult in the county where the</a:t>
                      </a:r>
                      <a:r>
                        <a:rPr lang="en-US" sz="1200" spc="-10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college’s</a:t>
                      </a:r>
                      <a:r>
                        <a:rPr lang="en-US" sz="1200" spc="-10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district</a:t>
                      </a:r>
                      <a:r>
                        <a:rPr lang="en-US" sz="1200" spc="-9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office</a:t>
                      </a:r>
                      <a:r>
                        <a:rPr lang="en-US" sz="1200" spc="-9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is located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54" marR="46054" marT="0" marB="0" anchor="ctr"/>
                </a:tc>
                <a:extLst>
                  <a:ext uri="{0D108BD9-81ED-4DB2-BD59-A6C34878D82A}">
                    <a16:rowId xmlns:a16="http://schemas.microsoft.com/office/drawing/2014/main" val="2349242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9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1187</Words>
  <Application>Microsoft Office PowerPoint</Application>
  <PresentationFormat>Widescreen</PresentationFormat>
  <Paragraphs>165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Student Success Metrics</vt:lpstr>
      <vt:lpstr>Local Goal-Setting  New Vision for Success from State Chancellor: </vt:lpstr>
      <vt:lpstr>Vision for Success Goals       Chancellor’s Goal</vt:lpstr>
      <vt:lpstr>Vision for Success Goals         Institution-set Standards (ACCJC) </vt:lpstr>
      <vt:lpstr>PowerPoint Presentation</vt:lpstr>
      <vt:lpstr>Vision for Success Goals     Chancellor’s Goal     Cañada Metrics*</vt:lpstr>
      <vt:lpstr>Student Equity &amp; Achievement Plan (new)</vt:lpstr>
      <vt:lpstr>Student Equity &amp; Achievement Plan (new)</vt:lpstr>
      <vt:lpstr>PowerPoint Presentation</vt:lpstr>
      <vt:lpstr>PBC Timeline - Spring 2019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Engel, Karen</dc:creator>
  <cp:lastModifiedBy>Bucton, Barbara</cp:lastModifiedBy>
  <cp:revision>19</cp:revision>
  <dcterms:created xsi:type="dcterms:W3CDTF">2018-11-14T15:50:34Z</dcterms:created>
  <dcterms:modified xsi:type="dcterms:W3CDTF">2019-01-16T21:37:30Z</dcterms:modified>
</cp:coreProperties>
</file>