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71" r:id="rId5"/>
    <p:sldId id="259" r:id="rId6"/>
    <p:sldId id="272" r:id="rId7"/>
    <p:sldId id="273" r:id="rId8"/>
    <p:sldId id="275" r:id="rId9"/>
    <p:sldId id="276" r:id="rId10"/>
    <p:sldId id="277"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 id="290" r:id="rId24"/>
    <p:sldId id="291" r:id="rId25"/>
    <p:sldId id="292" r:id="rId26"/>
    <p:sldId id="293" r:id="rId27"/>
    <p:sldId id="261" r:id="rId28"/>
    <p:sldId id="294" r:id="rId29"/>
    <p:sldId id="295" r:id="rId30"/>
    <p:sldId id="262" r:id="rId31"/>
    <p:sldId id="264"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5" autoAdjust="0"/>
    <p:restoredTop sz="94660"/>
  </p:normalViewPr>
  <p:slideViewPr>
    <p:cSldViewPr snapToGrid="0">
      <p:cViewPr varScale="1">
        <p:scale>
          <a:sx n="66" d="100"/>
          <a:sy n="66" d="100"/>
        </p:scale>
        <p:origin x="59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C7BCB8-27CB-4187-849E-298B7F19141C}"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3473800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C7BCB8-27CB-4187-849E-298B7F19141C}"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3765196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C7BCB8-27CB-4187-849E-298B7F19141C}"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2496365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C7BCB8-27CB-4187-849E-298B7F19141C}"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2200810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6C7BCB8-27CB-4187-849E-298B7F19141C}" type="datetimeFigureOut">
              <a:rPr lang="en-US" smtClean="0"/>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1713688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C7BCB8-27CB-4187-849E-298B7F19141C}" type="datetimeFigureOut">
              <a:rPr lang="en-US" smtClean="0"/>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2960732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C7BCB8-27CB-4187-849E-298B7F19141C}" type="datetimeFigureOut">
              <a:rPr lang="en-US" smtClean="0"/>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2462055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C7BCB8-27CB-4187-849E-298B7F19141C}" type="datetimeFigureOut">
              <a:rPr lang="en-US" smtClean="0"/>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2338784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C7BCB8-27CB-4187-849E-298B7F19141C}" type="datetimeFigureOut">
              <a:rPr lang="en-US" smtClean="0"/>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2267827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C7BCB8-27CB-4187-849E-298B7F19141C}" type="datetimeFigureOut">
              <a:rPr lang="en-US" smtClean="0"/>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4262985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C7BCB8-27CB-4187-849E-298B7F19141C}" type="datetimeFigureOut">
              <a:rPr lang="en-US" smtClean="0"/>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2B1858-EEF5-4A43-8464-3D23F1240974}" type="slidenum">
              <a:rPr lang="en-US" smtClean="0"/>
              <a:t>‹#›</a:t>
            </a:fld>
            <a:endParaRPr lang="en-US"/>
          </a:p>
        </p:txBody>
      </p:sp>
    </p:spTree>
    <p:extLst>
      <p:ext uri="{BB962C8B-B14F-4D97-AF65-F5344CB8AC3E}">
        <p14:creationId xmlns:p14="http://schemas.microsoft.com/office/powerpoint/2010/main" val="1263553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C7BCB8-27CB-4187-849E-298B7F19141C}" type="datetimeFigureOut">
              <a:rPr lang="en-US" smtClean="0"/>
              <a:t>11/27/2018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B1858-EEF5-4A43-8464-3D23F1240974}" type="slidenum">
              <a:rPr lang="en-US" smtClean="0"/>
              <a:t>‹#›</a:t>
            </a:fld>
            <a:endParaRPr lang="en-US"/>
          </a:p>
        </p:txBody>
      </p:sp>
    </p:spTree>
    <p:extLst>
      <p:ext uri="{BB962C8B-B14F-4D97-AF65-F5344CB8AC3E}">
        <p14:creationId xmlns:p14="http://schemas.microsoft.com/office/powerpoint/2010/main" val="57824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calpassplus.org/LaunchBoard/Student-Success-Metrics.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97025"/>
            <a:ext cx="9144000" cy="2387600"/>
          </a:xfrm>
        </p:spPr>
        <p:txBody>
          <a:bodyPr/>
          <a:lstStyle/>
          <a:p>
            <a:r>
              <a:rPr lang="en-US" dirty="0" smtClean="0"/>
              <a:t>Student Success Metrics</a:t>
            </a:r>
            <a:endParaRPr lang="en-US" dirty="0"/>
          </a:p>
        </p:txBody>
      </p:sp>
      <p:sp>
        <p:nvSpPr>
          <p:cNvPr id="3" name="Subtitle 2"/>
          <p:cNvSpPr>
            <a:spLocks noGrp="1"/>
          </p:cNvSpPr>
          <p:nvPr>
            <p:ph type="subTitle" idx="1"/>
          </p:nvPr>
        </p:nvSpPr>
        <p:spPr>
          <a:xfrm>
            <a:off x="1524000" y="4204467"/>
            <a:ext cx="9144000" cy="1655762"/>
          </a:xfrm>
        </p:spPr>
        <p:txBody>
          <a:bodyPr>
            <a:normAutofit/>
          </a:bodyPr>
          <a:lstStyle/>
          <a:p>
            <a:r>
              <a:rPr lang="en-US" sz="3600" dirty="0" smtClean="0"/>
              <a:t>Fall 2018</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4368" y="1227282"/>
            <a:ext cx="3671586" cy="1648750"/>
          </a:xfrm>
          <a:prstGeom prst="rect">
            <a:avLst/>
          </a:prstGeom>
        </p:spPr>
      </p:pic>
    </p:spTree>
    <p:extLst>
      <p:ext uri="{BB962C8B-B14F-4D97-AF65-F5344CB8AC3E}">
        <p14:creationId xmlns:p14="http://schemas.microsoft.com/office/powerpoint/2010/main" val="39025431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1595244" y="567536"/>
            <a:ext cx="8795385" cy="689932"/>
          </a:xfrm>
          <a:prstGeom prst="rect">
            <a:avLst/>
          </a:prstGeom>
        </p:spPr>
        <p:txBody>
          <a:bodyPr vert="horz" wrap="square" lIns="0" tIns="12700" rIns="0" bIns="0" rtlCol="0">
            <a:spAutoFit/>
          </a:bodyPr>
          <a:lstStyle/>
          <a:p>
            <a:pPr marL="12700">
              <a:lnSpc>
                <a:spcPct val="100000"/>
              </a:lnSpc>
              <a:spcBef>
                <a:spcPts val="100"/>
              </a:spcBef>
            </a:pPr>
            <a:r>
              <a:rPr i="0" spc="50" dirty="0">
                <a:latin typeface="Calibri"/>
                <a:cs typeface="Calibri"/>
              </a:rPr>
              <a:t>Enrolled</a:t>
            </a:r>
            <a:r>
              <a:rPr i="0" spc="-80" dirty="0">
                <a:latin typeface="Calibri"/>
                <a:cs typeface="Calibri"/>
              </a:rPr>
              <a:t> </a:t>
            </a:r>
            <a:r>
              <a:rPr i="0" spc="-30" dirty="0">
                <a:latin typeface="Calibri"/>
                <a:cs typeface="Calibri"/>
              </a:rPr>
              <a:t>After</a:t>
            </a:r>
            <a:r>
              <a:rPr i="0" spc="-75" dirty="0">
                <a:latin typeface="Calibri"/>
                <a:cs typeface="Calibri"/>
              </a:rPr>
              <a:t> </a:t>
            </a:r>
            <a:r>
              <a:rPr i="0" spc="45" dirty="0">
                <a:latin typeface="Calibri"/>
                <a:cs typeface="Calibri"/>
              </a:rPr>
              <a:t>Application</a:t>
            </a:r>
            <a:r>
              <a:rPr i="0" spc="-85" dirty="0">
                <a:latin typeface="Calibri"/>
                <a:cs typeface="Calibri"/>
              </a:rPr>
              <a:t> </a:t>
            </a:r>
            <a:endParaRPr spc="30" dirty="0"/>
          </a:p>
        </p:txBody>
      </p:sp>
      <p:sp>
        <p:nvSpPr>
          <p:cNvPr id="5" name="object 5"/>
          <p:cNvSpPr txBox="1"/>
          <p:nvPr/>
        </p:nvSpPr>
        <p:spPr>
          <a:xfrm>
            <a:off x="1595244" y="1589445"/>
            <a:ext cx="8600440" cy="2075180"/>
          </a:xfrm>
          <a:prstGeom prst="rect">
            <a:avLst/>
          </a:prstGeom>
        </p:spPr>
        <p:txBody>
          <a:bodyPr vert="horz" wrap="square" lIns="0" tIns="53975" rIns="0" bIns="0" rtlCol="0">
            <a:spAutoFit/>
          </a:bodyPr>
          <a:lstStyle/>
          <a:p>
            <a:pPr marL="469900" marR="5080" indent="-457200">
              <a:lnSpc>
                <a:spcPts val="2590"/>
              </a:lnSpc>
              <a:spcBef>
                <a:spcPts val="425"/>
              </a:spcBef>
              <a:buFont typeface="Arial"/>
              <a:buChar char="•"/>
              <a:tabLst>
                <a:tab pos="469265" algn="l"/>
                <a:tab pos="469900" algn="l"/>
              </a:tabLst>
            </a:pPr>
            <a:r>
              <a:rPr sz="2400" spc="35" dirty="0">
                <a:solidFill>
                  <a:srgbClr val="52565A"/>
                </a:solidFill>
                <a:latin typeface="Calibri"/>
                <a:cs typeface="Calibri"/>
              </a:rPr>
              <a:t>Percentage</a:t>
            </a:r>
            <a:r>
              <a:rPr sz="2400" spc="-50" dirty="0">
                <a:solidFill>
                  <a:srgbClr val="52565A"/>
                </a:solidFill>
                <a:latin typeface="Calibri"/>
                <a:cs typeface="Calibri"/>
              </a:rPr>
              <a:t> </a:t>
            </a:r>
            <a:r>
              <a:rPr sz="2400" dirty="0">
                <a:solidFill>
                  <a:srgbClr val="52565A"/>
                </a:solidFill>
                <a:latin typeface="Calibri"/>
                <a:cs typeface="Calibri"/>
              </a:rPr>
              <a:t>of</a:t>
            </a:r>
            <a:r>
              <a:rPr sz="2400" spc="-65" dirty="0">
                <a:solidFill>
                  <a:srgbClr val="52565A"/>
                </a:solidFill>
                <a:latin typeface="Calibri"/>
                <a:cs typeface="Calibri"/>
              </a:rPr>
              <a:t> </a:t>
            </a:r>
            <a:r>
              <a:rPr sz="2400" spc="55" dirty="0">
                <a:solidFill>
                  <a:srgbClr val="52565A"/>
                </a:solidFill>
                <a:latin typeface="Calibri"/>
                <a:cs typeface="Calibri"/>
              </a:rPr>
              <a:t>applicants</a:t>
            </a:r>
            <a:r>
              <a:rPr sz="2400" spc="-50" dirty="0">
                <a:solidFill>
                  <a:srgbClr val="52565A"/>
                </a:solidFill>
                <a:latin typeface="Calibri"/>
                <a:cs typeface="Calibri"/>
              </a:rPr>
              <a:t> </a:t>
            </a:r>
            <a:r>
              <a:rPr sz="2400" spc="25" dirty="0">
                <a:solidFill>
                  <a:srgbClr val="52565A"/>
                </a:solidFill>
                <a:latin typeface="Calibri"/>
                <a:cs typeface="Calibri"/>
              </a:rPr>
              <a:t>who</a:t>
            </a:r>
            <a:r>
              <a:rPr sz="2400" spc="-70" dirty="0">
                <a:solidFill>
                  <a:srgbClr val="52565A"/>
                </a:solidFill>
                <a:latin typeface="Calibri"/>
                <a:cs typeface="Calibri"/>
              </a:rPr>
              <a:t> </a:t>
            </a:r>
            <a:r>
              <a:rPr sz="2400" spc="25" dirty="0">
                <a:solidFill>
                  <a:srgbClr val="52565A"/>
                </a:solidFill>
                <a:latin typeface="Calibri"/>
                <a:cs typeface="Calibri"/>
              </a:rPr>
              <a:t>enrolled,</a:t>
            </a:r>
            <a:r>
              <a:rPr sz="2400" spc="-55" dirty="0">
                <a:solidFill>
                  <a:srgbClr val="52565A"/>
                </a:solidFill>
                <a:latin typeface="Calibri"/>
                <a:cs typeface="Calibri"/>
              </a:rPr>
              <a:t> </a:t>
            </a:r>
            <a:r>
              <a:rPr sz="2400" spc="20" dirty="0">
                <a:solidFill>
                  <a:srgbClr val="52565A"/>
                </a:solidFill>
                <a:latin typeface="Calibri"/>
                <a:cs typeface="Calibri"/>
              </a:rPr>
              <a:t>with</a:t>
            </a:r>
            <a:r>
              <a:rPr sz="2400" spc="-70" dirty="0">
                <a:solidFill>
                  <a:srgbClr val="52565A"/>
                </a:solidFill>
                <a:latin typeface="Calibri"/>
                <a:cs typeface="Calibri"/>
              </a:rPr>
              <a:t> </a:t>
            </a:r>
            <a:r>
              <a:rPr sz="2400" spc="40" dirty="0">
                <a:solidFill>
                  <a:srgbClr val="52565A"/>
                </a:solidFill>
                <a:latin typeface="Calibri"/>
                <a:cs typeface="Calibri"/>
              </a:rPr>
              <a:t>disaggregated</a:t>
            </a:r>
            <a:r>
              <a:rPr sz="2400" spc="-50" dirty="0">
                <a:solidFill>
                  <a:srgbClr val="52565A"/>
                </a:solidFill>
                <a:latin typeface="Calibri"/>
                <a:cs typeface="Calibri"/>
              </a:rPr>
              <a:t> </a:t>
            </a:r>
            <a:r>
              <a:rPr sz="2400" spc="45" dirty="0">
                <a:solidFill>
                  <a:srgbClr val="52565A"/>
                </a:solidFill>
                <a:latin typeface="Calibri"/>
                <a:cs typeface="Calibri"/>
              </a:rPr>
              <a:t>data  </a:t>
            </a:r>
            <a:r>
              <a:rPr sz="2400" spc="10" dirty="0">
                <a:solidFill>
                  <a:srgbClr val="52565A"/>
                </a:solidFill>
                <a:latin typeface="Calibri"/>
                <a:cs typeface="Calibri"/>
              </a:rPr>
              <a:t>on:</a:t>
            </a:r>
            <a:endParaRPr sz="2400">
              <a:latin typeface="Calibri"/>
              <a:cs typeface="Calibri"/>
            </a:endParaRPr>
          </a:p>
          <a:p>
            <a:pPr marL="812800" lvl="1" indent="-342900">
              <a:lnSpc>
                <a:spcPct val="100000"/>
              </a:lnSpc>
              <a:spcBef>
                <a:spcPts val="250"/>
              </a:spcBef>
              <a:buFont typeface="Arial"/>
              <a:buChar char="•"/>
              <a:tabLst>
                <a:tab pos="812165" algn="l"/>
                <a:tab pos="812800" algn="l"/>
              </a:tabLst>
            </a:pPr>
            <a:r>
              <a:rPr sz="2000" spc="20" dirty="0">
                <a:solidFill>
                  <a:srgbClr val="52565A"/>
                </a:solidFill>
                <a:latin typeface="Calibri"/>
                <a:cs typeface="Calibri"/>
              </a:rPr>
              <a:t>enrolled </a:t>
            </a:r>
            <a:r>
              <a:rPr sz="2000" spc="35" dirty="0">
                <a:solidFill>
                  <a:srgbClr val="52565A"/>
                </a:solidFill>
                <a:latin typeface="Calibri"/>
                <a:cs typeface="Calibri"/>
              </a:rPr>
              <a:t>in </a:t>
            </a:r>
            <a:r>
              <a:rPr sz="2000" spc="10" dirty="0">
                <a:solidFill>
                  <a:srgbClr val="52565A"/>
                </a:solidFill>
                <a:latin typeface="Calibri"/>
                <a:cs typeface="Calibri"/>
              </a:rPr>
              <a:t>the </a:t>
            </a:r>
            <a:r>
              <a:rPr sz="2000" spc="35" dirty="0">
                <a:solidFill>
                  <a:srgbClr val="52565A"/>
                </a:solidFill>
                <a:latin typeface="Calibri"/>
                <a:cs typeface="Calibri"/>
              </a:rPr>
              <a:t>same community</a:t>
            </a:r>
            <a:r>
              <a:rPr sz="2000" spc="-320" dirty="0">
                <a:solidFill>
                  <a:srgbClr val="52565A"/>
                </a:solidFill>
                <a:latin typeface="Calibri"/>
                <a:cs typeface="Calibri"/>
              </a:rPr>
              <a:t> </a:t>
            </a:r>
            <a:r>
              <a:rPr sz="2000" spc="30" dirty="0">
                <a:solidFill>
                  <a:srgbClr val="52565A"/>
                </a:solidFill>
                <a:latin typeface="Calibri"/>
                <a:cs typeface="Calibri"/>
              </a:rPr>
              <a:t>college</a:t>
            </a:r>
            <a:endParaRPr sz="2000">
              <a:latin typeface="Calibri"/>
              <a:cs typeface="Calibri"/>
            </a:endParaRPr>
          </a:p>
          <a:p>
            <a:pPr marL="812800" lvl="1" indent="-342900">
              <a:lnSpc>
                <a:spcPct val="100000"/>
              </a:lnSpc>
              <a:spcBef>
                <a:spcPts val="260"/>
              </a:spcBef>
              <a:buFont typeface="Arial"/>
              <a:buChar char="•"/>
              <a:tabLst>
                <a:tab pos="812165" algn="l"/>
                <a:tab pos="812800" algn="l"/>
              </a:tabLst>
            </a:pPr>
            <a:r>
              <a:rPr sz="2000" spc="20" dirty="0">
                <a:solidFill>
                  <a:srgbClr val="52565A"/>
                </a:solidFill>
                <a:latin typeface="Calibri"/>
                <a:cs typeface="Calibri"/>
              </a:rPr>
              <a:t>enrolled </a:t>
            </a:r>
            <a:r>
              <a:rPr sz="2000" spc="35" dirty="0">
                <a:solidFill>
                  <a:srgbClr val="52565A"/>
                </a:solidFill>
                <a:latin typeface="Calibri"/>
                <a:cs typeface="Calibri"/>
              </a:rPr>
              <a:t>in </a:t>
            </a:r>
            <a:r>
              <a:rPr sz="2000" spc="45" dirty="0">
                <a:solidFill>
                  <a:srgbClr val="52565A"/>
                </a:solidFill>
                <a:latin typeface="Calibri"/>
                <a:cs typeface="Calibri"/>
              </a:rPr>
              <a:t>a </a:t>
            </a:r>
            <a:r>
              <a:rPr sz="2000" spc="5" dirty="0">
                <a:solidFill>
                  <a:srgbClr val="52565A"/>
                </a:solidFill>
                <a:latin typeface="Calibri"/>
                <a:cs typeface="Calibri"/>
              </a:rPr>
              <a:t>different </a:t>
            </a:r>
            <a:r>
              <a:rPr sz="2000" spc="35" dirty="0">
                <a:solidFill>
                  <a:srgbClr val="52565A"/>
                </a:solidFill>
                <a:latin typeface="Calibri"/>
                <a:cs typeface="Calibri"/>
              </a:rPr>
              <a:t>community</a:t>
            </a:r>
            <a:r>
              <a:rPr sz="2000" spc="-305" dirty="0">
                <a:solidFill>
                  <a:srgbClr val="52565A"/>
                </a:solidFill>
                <a:latin typeface="Calibri"/>
                <a:cs typeface="Calibri"/>
              </a:rPr>
              <a:t> </a:t>
            </a:r>
            <a:r>
              <a:rPr sz="2000" spc="30" dirty="0">
                <a:solidFill>
                  <a:srgbClr val="52565A"/>
                </a:solidFill>
                <a:latin typeface="Calibri"/>
                <a:cs typeface="Calibri"/>
              </a:rPr>
              <a:t>college</a:t>
            </a:r>
            <a:endParaRPr sz="2000">
              <a:latin typeface="Calibri"/>
              <a:cs typeface="Calibri"/>
            </a:endParaRPr>
          </a:p>
          <a:p>
            <a:pPr marL="812800" lvl="1" indent="-342900">
              <a:lnSpc>
                <a:spcPct val="100000"/>
              </a:lnSpc>
              <a:spcBef>
                <a:spcPts val="254"/>
              </a:spcBef>
              <a:buFont typeface="Arial"/>
              <a:buChar char="•"/>
              <a:tabLst>
                <a:tab pos="812165" algn="l"/>
                <a:tab pos="812800" algn="l"/>
              </a:tabLst>
            </a:pPr>
            <a:r>
              <a:rPr sz="2000" spc="20" dirty="0">
                <a:solidFill>
                  <a:srgbClr val="52565A"/>
                </a:solidFill>
                <a:latin typeface="Calibri"/>
                <a:cs typeface="Calibri"/>
              </a:rPr>
              <a:t>enrolled </a:t>
            </a:r>
            <a:r>
              <a:rPr sz="2000" spc="35" dirty="0">
                <a:solidFill>
                  <a:srgbClr val="52565A"/>
                </a:solidFill>
                <a:latin typeface="Calibri"/>
                <a:cs typeface="Calibri"/>
              </a:rPr>
              <a:t>in </a:t>
            </a:r>
            <a:r>
              <a:rPr sz="2000" spc="45" dirty="0">
                <a:solidFill>
                  <a:srgbClr val="52565A"/>
                </a:solidFill>
                <a:latin typeface="Calibri"/>
                <a:cs typeface="Calibri"/>
              </a:rPr>
              <a:t>a </a:t>
            </a:r>
            <a:r>
              <a:rPr sz="2000" spc="10" dirty="0">
                <a:solidFill>
                  <a:srgbClr val="52565A"/>
                </a:solidFill>
                <a:latin typeface="Calibri"/>
                <a:cs typeface="Calibri"/>
              </a:rPr>
              <a:t>four-year</a:t>
            </a:r>
            <a:r>
              <a:rPr sz="2000" spc="-265" dirty="0">
                <a:solidFill>
                  <a:srgbClr val="52565A"/>
                </a:solidFill>
                <a:latin typeface="Calibri"/>
                <a:cs typeface="Calibri"/>
              </a:rPr>
              <a:t> </a:t>
            </a:r>
            <a:r>
              <a:rPr sz="2000" spc="25" dirty="0">
                <a:solidFill>
                  <a:srgbClr val="52565A"/>
                </a:solidFill>
                <a:latin typeface="Calibri"/>
                <a:cs typeface="Calibri"/>
              </a:rPr>
              <a:t>institution</a:t>
            </a:r>
            <a:endParaRPr sz="2000">
              <a:latin typeface="Calibri"/>
              <a:cs typeface="Calibri"/>
            </a:endParaRPr>
          </a:p>
          <a:p>
            <a:pPr marL="812800" lvl="1" indent="-342900">
              <a:lnSpc>
                <a:spcPct val="100000"/>
              </a:lnSpc>
              <a:spcBef>
                <a:spcPts val="265"/>
              </a:spcBef>
              <a:buFont typeface="Arial"/>
              <a:buChar char="•"/>
              <a:tabLst>
                <a:tab pos="812165" algn="l"/>
                <a:tab pos="812800" algn="l"/>
              </a:tabLst>
            </a:pPr>
            <a:r>
              <a:rPr sz="2000" spc="45" dirty="0">
                <a:solidFill>
                  <a:srgbClr val="52565A"/>
                </a:solidFill>
                <a:latin typeface="Calibri"/>
                <a:cs typeface="Calibri"/>
              </a:rPr>
              <a:t>did</a:t>
            </a:r>
            <a:r>
              <a:rPr sz="2000" spc="-330" dirty="0">
                <a:solidFill>
                  <a:srgbClr val="52565A"/>
                </a:solidFill>
                <a:latin typeface="Calibri"/>
                <a:cs typeface="Calibri"/>
              </a:rPr>
              <a:t> </a:t>
            </a:r>
            <a:r>
              <a:rPr sz="2000" spc="20" dirty="0">
                <a:solidFill>
                  <a:srgbClr val="52565A"/>
                </a:solidFill>
                <a:latin typeface="Calibri"/>
                <a:cs typeface="Calibri"/>
              </a:rPr>
              <a:t>not enroll </a:t>
            </a:r>
            <a:r>
              <a:rPr sz="2000" spc="35" dirty="0">
                <a:solidFill>
                  <a:srgbClr val="52565A"/>
                </a:solidFill>
                <a:latin typeface="Calibri"/>
                <a:cs typeface="Calibri"/>
              </a:rPr>
              <a:t>in any </a:t>
            </a:r>
            <a:r>
              <a:rPr sz="2000" spc="30" dirty="0">
                <a:solidFill>
                  <a:srgbClr val="52565A"/>
                </a:solidFill>
                <a:latin typeface="Calibri"/>
                <a:cs typeface="Calibri"/>
              </a:rPr>
              <a:t>college</a:t>
            </a:r>
            <a:endParaRPr sz="2000">
              <a:latin typeface="Calibri"/>
              <a:cs typeface="Calibri"/>
            </a:endParaRPr>
          </a:p>
        </p:txBody>
      </p:sp>
      <p:sp>
        <p:nvSpPr>
          <p:cNvPr id="6" name="object 6"/>
          <p:cNvSpPr txBox="1"/>
          <p:nvPr/>
        </p:nvSpPr>
        <p:spPr>
          <a:xfrm>
            <a:off x="1572568" y="5416854"/>
            <a:ext cx="5965190" cy="238760"/>
          </a:xfrm>
          <a:prstGeom prst="rect">
            <a:avLst/>
          </a:prstGeom>
        </p:spPr>
        <p:txBody>
          <a:bodyPr vert="horz" wrap="square" lIns="0" tIns="12065" rIns="0" bIns="0" rtlCol="0">
            <a:spAutoFit/>
          </a:bodyPr>
          <a:lstStyle/>
          <a:p>
            <a:pPr marL="12700">
              <a:lnSpc>
                <a:spcPct val="100000"/>
              </a:lnSpc>
              <a:spcBef>
                <a:spcPts val="95"/>
              </a:spcBef>
            </a:pPr>
            <a:r>
              <a:rPr sz="1400" spc="-25" dirty="0">
                <a:solidFill>
                  <a:srgbClr val="52565A"/>
                </a:solidFill>
                <a:latin typeface="Calibri"/>
                <a:cs typeface="Calibri"/>
              </a:rPr>
              <a:t>Metric</a:t>
            </a:r>
            <a:r>
              <a:rPr sz="1400" spc="-35" dirty="0">
                <a:solidFill>
                  <a:srgbClr val="52565A"/>
                </a:solidFill>
                <a:latin typeface="Calibri"/>
                <a:cs typeface="Calibri"/>
              </a:rPr>
              <a:t> </a:t>
            </a:r>
            <a:r>
              <a:rPr sz="1400" spc="20" dirty="0">
                <a:solidFill>
                  <a:srgbClr val="52565A"/>
                </a:solidFill>
                <a:latin typeface="Calibri"/>
                <a:cs typeface="Calibri"/>
              </a:rPr>
              <a:t>will</a:t>
            </a:r>
            <a:r>
              <a:rPr sz="1400" spc="-15" dirty="0">
                <a:solidFill>
                  <a:srgbClr val="52565A"/>
                </a:solidFill>
                <a:latin typeface="Calibri"/>
                <a:cs typeface="Calibri"/>
              </a:rPr>
              <a:t> </a:t>
            </a:r>
            <a:r>
              <a:rPr sz="1400" spc="15" dirty="0">
                <a:solidFill>
                  <a:srgbClr val="52565A"/>
                </a:solidFill>
                <a:latin typeface="Calibri"/>
                <a:cs typeface="Calibri"/>
              </a:rPr>
              <a:t>be</a:t>
            </a:r>
            <a:r>
              <a:rPr sz="1400" spc="-35" dirty="0">
                <a:solidFill>
                  <a:srgbClr val="52565A"/>
                </a:solidFill>
                <a:latin typeface="Calibri"/>
                <a:cs typeface="Calibri"/>
              </a:rPr>
              <a:t> </a:t>
            </a:r>
            <a:r>
              <a:rPr sz="1400" spc="25" dirty="0">
                <a:solidFill>
                  <a:srgbClr val="52565A"/>
                </a:solidFill>
                <a:latin typeface="Calibri"/>
                <a:cs typeface="Calibri"/>
              </a:rPr>
              <a:t>based</a:t>
            </a:r>
            <a:r>
              <a:rPr sz="1400" spc="-40" dirty="0">
                <a:solidFill>
                  <a:srgbClr val="52565A"/>
                </a:solidFill>
                <a:latin typeface="Calibri"/>
                <a:cs typeface="Calibri"/>
              </a:rPr>
              <a:t> </a:t>
            </a:r>
            <a:r>
              <a:rPr sz="1400" spc="20" dirty="0">
                <a:solidFill>
                  <a:srgbClr val="52565A"/>
                </a:solidFill>
                <a:latin typeface="Calibri"/>
                <a:cs typeface="Calibri"/>
              </a:rPr>
              <a:t>on</a:t>
            </a:r>
            <a:r>
              <a:rPr sz="1400" spc="-40" dirty="0">
                <a:solidFill>
                  <a:srgbClr val="52565A"/>
                </a:solidFill>
                <a:latin typeface="Calibri"/>
                <a:cs typeface="Calibri"/>
              </a:rPr>
              <a:t> </a:t>
            </a:r>
            <a:r>
              <a:rPr sz="1400" spc="45" dirty="0">
                <a:solidFill>
                  <a:srgbClr val="52565A"/>
                </a:solidFill>
                <a:latin typeface="Calibri"/>
                <a:cs typeface="Calibri"/>
              </a:rPr>
              <a:t>CCC</a:t>
            </a:r>
            <a:r>
              <a:rPr sz="1400" spc="-30" dirty="0">
                <a:solidFill>
                  <a:srgbClr val="52565A"/>
                </a:solidFill>
                <a:latin typeface="Calibri"/>
                <a:cs typeface="Calibri"/>
              </a:rPr>
              <a:t> </a:t>
            </a:r>
            <a:r>
              <a:rPr sz="1400" spc="10" dirty="0">
                <a:solidFill>
                  <a:srgbClr val="52565A"/>
                </a:solidFill>
                <a:latin typeface="Calibri"/>
                <a:cs typeface="Calibri"/>
              </a:rPr>
              <a:t>Apply,</a:t>
            </a:r>
            <a:r>
              <a:rPr sz="1400" spc="-35" dirty="0">
                <a:solidFill>
                  <a:srgbClr val="52565A"/>
                </a:solidFill>
                <a:latin typeface="Calibri"/>
                <a:cs typeface="Calibri"/>
              </a:rPr>
              <a:t> </a:t>
            </a:r>
            <a:r>
              <a:rPr sz="1400" spc="-20" dirty="0">
                <a:solidFill>
                  <a:srgbClr val="52565A"/>
                </a:solidFill>
                <a:latin typeface="Calibri"/>
                <a:cs typeface="Calibri"/>
              </a:rPr>
              <a:t>MIS,</a:t>
            </a:r>
            <a:r>
              <a:rPr sz="1400" spc="-30" dirty="0">
                <a:solidFill>
                  <a:srgbClr val="52565A"/>
                </a:solidFill>
                <a:latin typeface="Calibri"/>
                <a:cs typeface="Calibri"/>
              </a:rPr>
              <a:t> </a:t>
            </a:r>
            <a:r>
              <a:rPr sz="1400" spc="30" dirty="0">
                <a:solidFill>
                  <a:srgbClr val="52565A"/>
                </a:solidFill>
                <a:latin typeface="Calibri"/>
                <a:cs typeface="Calibri"/>
              </a:rPr>
              <a:t>and</a:t>
            </a:r>
            <a:r>
              <a:rPr sz="1400" spc="-50" dirty="0">
                <a:solidFill>
                  <a:srgbClr val="52565A"/>
                </a:solidFill>
                <a:latin typeface="Calibri"/>
                <a:cs typeface="Calibri"/>
              </a:rPr>
              <a:t> </a:t>
            </a:r>
            <a:r>
              <a:rPr sz="1400" spc="5" dirty="0">
                <a:solidFill>
                  <a:srgbClr val="52565A"/>
                </a:solidFill>
                <a:latin typeface="Calibri"/>
                <a:cs typeface="Calibri"/>
              </a:rPr>
              <a:t>the</a:t>
            </a:r>
            <a:r>
              <a:rPr sz="1400" spc="-30" dirty="0">
                <a:solidFill>
                  <a:srgbClr val="52565A"/>
                </a:solidFill>
                <a:latin typeface="Calibri"/>
                <a:cs typeface="Calibri"/>
              </a:rPr>
              <a:t> </a:t>
            </a:r>
            <a:r>
              <a:rPr sz="1400" spc="15" dirty="0">
                <a:solidFill>
                  <a:srgbClr val="52565A"/>
                </a:solidFill>
                <a:latin typeface="Calibri"/>
                <a:cs typeface="Calibri"/>
              </a:rPr>
              <a:t>National</a:t>
            </a:r>
            <a:r>
              <a:rPr sz="1400" spc="-35" dirty="0">
                <a:solidFill>
                  <a:srgbClr val="52565A"/>
                </a:solidFill>
                <a:latin typeface="Calibri"/>
                <a:cs typeface="Calibri"/>
              </a:rPr>
              <a:t> </a:t>
            </a:r>
            <a:r>
              <a:rPr sz="1400" spc="25" dirty="0">
                <a:solidFill>
                  <a:srgbClr val="52565A"/>
                </a:solidFill>
                <a:latin typeface="Calibri"/>
                <a:cs typeface="Calibri"/>
              </a:rPr>
              <a:t>Student</a:t>
            </a:r>
            <a:r>
              <a:rPr sz="1400" spc="-25" dirty="0">
                <a:solidFill>
                  <a:srgbClr val="52565A"/>
                </a:solidFill>
                <a:latin typeface="Calibri"/>
                <a:cs typeface="Calibri"/>
              </a:rPr>
              <a:t> </a:t>
            </a:r>
            <a:r>
              <a:rPr sz="1400" spc="20" dirty="0">
                <a:solidFill>
                  <a:srgbClr val="52565A"/>
                </a:solidFill>
                <a:latin typeface="Calibri"/>
                <a:cs typeface="Calibri"/>
              </a:rPr>
              <a:t>Clearinghouse.</a:t>
            </a:r>
            <a:endParaRPr sz="1400">
              <a:latin typeface="Calibri"/>
              <a:cs typeface="Calibri"/>
            </a:endParaRPr>
          </a:p>
        </p:txBody>
      </p:sp>
    </p:spTree>
    <p:extLst>
      <p:ext uri="{BB962C8B-B14F-4D97-AF65-F5344CB8AC3E}">
        <p14:creationId xmlns:p14="http://schemas.microsoft.com/office/powerpoint/2010/main" val="160746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56938" y="319701"/>
            <a:ext cx="11597640" cy="1416412"/>
          </a:xfrm>
          <a:prstGeom prst="rect">
            <a:avLst/>
          </a:prstGeom>
        </p:spPr>
        <p:txBody>
          <a:bodyPr vert="horz" wrap="square" lIns="0" tIns="61594" rIns="0" bIns="0" rtlCol="0">
            <a:spAutoFit/>
          </a:bodyPr>
          <a:lstStyle/>
          <a:p>
            <a:pPr marL="11430" marR="5080">
              <a:lnSpc>
                <a:spcPct val="100000"/>
              </a:lnSpc>
              <a:spcBef>
                <a:spcPts val="484"/>
              </a:spcBef>
            </a:pPr>
            <a:r>
              <a:rPr i="0" spc="60" dirty="0">
                <a:latin typeface="Calibri"/>
                <a:cs typeface="Calibri"/>
              </a:rPr>
              <a:t>Learning</a:t>
            </a:r>
            <a:r>
              <a:rPr i="0" spc="-60" dirty="0">
                <a:latin typeface="Calibri"/>
                <a:cs typeface="Calibri"/>
              </a:rPr>
              <a:t> </a:t>
            </a:r>
            <a:r>
              <a:rPr i="0" spc="35" dirty="0" smtClean="0">
                <a:latin typeface="Calibri"/>
                <a:cs typeface="Calibri"/>
              </a:rPr>
              <a:t>Progress</a:t>
            </a:r>
            <a:r>
              <a:rPr i="0" spc="-75" dirty="0" smtClean="0">
                <a:latin typeface="Calibri"/>
                <a:cs typeface="Calibri"/>
              </a:rPr>
              <a:t> </a:t>
            </a:r>
            <a:r>
              <a:rPr lang="en-US" i="0" spc="-75" dirty="0" smtClean="0">
                <a:latin typeface="Calibri"/>
                <a:cs typeface="Calibri"/>
              </a:rPr>
              <a:t/>
            </a:r>
            <a:br>
              <a:rPr lang="en-US" i="0" spc="-75" dirty="0" smtClean="0">
                <a:latin typeface="Calibri"/>
                <a:cs typeface="Calibri"/>
              </a:rPr>
            </a:br>
            <a:r>
              <a:rPr spc="5" dirty="0" smtClean="0"/>
              <a:t>Applies</a:t>
            </a:r>
            <a:r>
              <a:rPr spc="-105" dirty="0" smtClean="0"/>
              <a:t> </a:t>
            </a:r>
            <a:r>
              <a:rPr spc="-15" dirty="0"/>
              <a:t>to</a:t>
            </a:r>
            <a:r>
              <a:rPr spc="-105" dirty="0"/>
              <a:t> </a:t>
            </a:r>
            <a:r>
              <a:rPr spc="-15" dirty="0"/>
              <a:t>Adult</a:t>
            </a:r>
            <a:r>
              <a:rPr spc="-105" dirty="0"/>
              <a:t> </a:t>
            </a:r>
            <a:r>
              <a:rPr spc="35" dirty="0"/>
              <a:t>Education/ESL</a:t>
            </a:r>
            <a:r>
              <a:rPr spc="-130" dirty="0"/>
              <a:t> </a:t>
            </a:r>
            <a:r>
              <a:rPr spc="-280" dirty="0"/>
              <a:t>&amp;  </a:t>
            </a:r>
            <a:r>
              <a:rPr i="1" dirty="0"/>
              <a:t>Undecided/Other</a:t>
            </a:r>
          </a:p>
        </p:txBody>
      </p:sp>
      <p:sp>
        <p:nvSpPr>
          <p:cNvPr id="4" name="object 4"/>
          <p:cNvSpPr txBox="1"/>
          <p:nvPr/>
        </p:nvSpPr>
        <p:spPr>
          <a:xfrm>
            <a:off x="1595245" y="1975942"/>
            <a:ext cx="7504430" cy="1113790"/>
          </a:xfrm>
          <a:prstGeom prst="rect">
            <a:avLst/>
          </a:prstGeom>
        </p:spPr>
        <p:txBody>
          <a:bodyPr vert="horz" wrap="square" lIns="0" tIns="56515" rIns="0" bIns="0" rtlCol="0">
            <a:spAutoFit/>
          </a:bodyPr>
          <a:lstStyle/>
          <a:p>
            <a:pPr marL="469900" indent="-457200">
              <a:lnSpc>
                <a:spcPct val="100000"/>
              </a:lnSpc>
              <a:spcBef>
                <a:spcPts val="445"/>
              </a:spcBef>
              <a:buFont typeface="Arial"/>
              <a:buChar char="•"/>
              <a:tabLst>
                <a:tab pos="469265" algn="l"/>
                <a:tab pos="469900" algn="l"/>
              </a:tabLst>
            </a:pPr>
            <a:r>
              <a:rPr sz="2400" spc="35" dirty="0">
                <a:solidFill>
                  <a:srgbClr val="52565A"/>
                </a:solidFill>
                <a:latin typeface="Calibri"/>
                <a:cs typeface="Calibri"/>
              </a:rPr>
              <a:t>Percentage</a:t>
            </a:r>
            <a:r>
              <a:rPr sz="2400" spc="-55" dirty="0">
                <a:solidFill>
                  <a:srgbClr val="52565A"/>
                </a:solidFill>
                <a:latin typeface="Calibri"/>
                <a:cs typeface="Calibri"/>
              </a:rPr>
              <a:t> </a:t>
            </a:r>
            <a:r>
              <a:rPr sz="2400" dirty="0">
                <a:solidFill>
                  <a:srgbClr val="52565A"/>
                </a:solidFill>
                <a:latin typeface="Calibri"/>
                <a:cs typeface="Calibri"/>
              </a:rPr>
              <a:t>of</a:t>
            </a:r>
            <a:r>
              <a:rPr sz="2400" spc="-65" dirty="0">
                <a:solidFill>
                  <a:srgbClr val="52565A"/>
                </a:solidFill>
                <a:latin typeface="Calibri"/>
                <a:cs typeface="Calibri"/>
              </a:rPr>
              <a:t> </a:t>
            </a:r>
            <a:r>
              <a:rPr sz="2400" spc="35" dirty="0">
                <a:solidFill>
                  <a:srgbClr val="52565A"/>
                </a:solidFill>
                <a:latin typeface="Calibri"/>
                <a:cs typeface="Calibri"/>
              </a:rPr>
              <a:t>students</a:t>
            </a:r>
            <a:r>
              <a:rPr sz="2400" spc="-85" dirty="0">
                <a:solidFill>
                  <a:srgbClr val="52565A"/>
                </a:solidFill>
                <a:latin typeface="Calibri"/>
                <a:cs typeface="Calibri"/>
              </a:rPr>
              <a:t> </a:t>
            </a:r>
            <a:r>
              <a:rPr sz="2400" spc="25" dirty="0">
                <a:solidFill>
                  <a:srgbClr val="52565A"/>
                </a:solidFill>
                <a:latin typeface="Calibri"/>
                <a:cs typeface="Calibri"/>
              </a:rPr>
              <a:t>who</a:t>
            </a:r>
            <a:r>
              <a:rPr sz="2400" spc="-70" dirty="0">
                <a:solidFill>
                  <a:srgbClr val="52565A"/>
                </a:solidFill>
                <a:latin typeface="Calibri"/>
                <a:cs typeface="Calibri"/>
              </a:rPr>
              <a:t> </a:t>
            </a:r>
            <a:r>
              <a:rPr sz="2400" spc="30" dirty="0">
                <a:solidFill>
                  <a:srgbClr val="52565A"/>
                </a:solidFill>
                <a:latin typeface="Calibri"/>
                <a:cs typeface="Calibri"/>
              </a:rPr>
              <a:t>demonstrated</a:t>
            </a:r>
            <a:r>
              <a:rPr sz="2400" spc="-65" dirty="0">
                <a:solidFill>
                  <a:srgbClr val="52565A"/>
                </a:solidFill>
                <a:latin typeface="Calibri"/>
                <a:cs typeface="Calibri"/>
              </a:rPr>
              <a:t> </a:t>
            </a:r>
            <a:r>
              <a:rPr sz="2400" spc="60" dirty="0">
                <a:solidFill>
                  <a:srgbClr val="52565A"/>
                </a:solidFill>
                <a:latin typeface="Calibri"/>
                <a:cs typeface="Calibri"/>
              </a:rPr>
              <a:t>a</a:t>
            </a:r>
            <a:r>
              <a:rPr sz="2400" spc="-65" dirty="0">
                <a:solidFill>
                  <a:srgbClr val="52565A"/>
                </a:solidFill>
                <a:latin typeface="Calibri"/>
                <a:cs typeface="Calibri"/>
              </a:rPr>
              <a:t> </a:t>
            </a:r>
            <a:r>
              <a:rPr sz="2400" spc="60" dirty="0">
                <a:solidFill>
                  <a:srgbClr val="52565A"/>
                </a:solidFill>
                <a:latin typeface="Calibri"/>
                <a:cs typeface="Calibri"/>
              </a:rPr>
              <a:t>skills</a:t>
            </a:r>
            <a:r>
              <a:rPr sz="2400" spc="-75" dirty="0">
                <a:solidFill>
                  <a:srgbClr val="52565A"/>
                </a:solidFill>
                <a:latin typeface="Calibri"/>
                <a:cs typeface="Calibri"/>
              </a:rPr>
              <a:t> </a:t>
            </a:r>
            <a:r>
              <a:rPr sz="2400" spc="35" dirty="0">
                <a:solidFill>
                  <a:srgbClr val="52565A"/>
                </a:solidFill>
                <a:latin typeface="Calibri"/>
                <a:cs typeface="Calibri"/>
              </a:rPr>
              <a:t>gain:</a:t>
            </a:r>
            <a:endParaRPr sz="2400">
              <a:latin typeface="Calibri"/>
              <a:cs typeface="Calibri"/>
            </a:endParaRPr>
          </a:p>
          <a:p>
            <a:pPr marL="755650" lvl="1" indent="-285750">
              <a:lnSpc>
                <a:spcPct val="100000"/>
              </a:lnSpc>
              <a:spcBef>
                <a:spcPts val="285"/>
              </a:spcBef>
              <a:buFont typeface="Arial"/>
              <a:buChar char="•"/>
              <a:tabLst>
                <a:tab pos="755015" algn="l"/>
                <a:tab pos="755650" algn="l"/>
              </a:tabLst>
            </a:pPr>
            <a:r>
              <a:rPr sz="2000" spc="50" dirty="0">
                <a:solidFill>
                  <a:srgbClr val="52565A"/>
                </a:solidFill>
                <a:latin typeface="Calibri"/>
                <a:cs typeface="Calibri"/>
              </a:rPr>
              <a:t>as</a:t>
            </a:r>
            <a:r>
              <a:rPr sz="2000" spc="-55" dirty="0">
                <a:solidFill>
                  <a:srgbClr val="52565A"/>
                </a:solidFill>
                <a:latin typeface="Calibri"/>
                <a:cs typeface="Calibri"/>
              </a:rPr>
              <a:t> </a:t>
            </a:r>
            <a:r>
              <a:rPr sz="2000" spc="25" dirty="0">
                <a:solidFill>
                  <a:srgbClr val="52565A"/>
                </a:solidFill>
                <a:latin typeface="Calibri"/>
                <a:cs typeface="Calibri"/>
              </a:rPr>
              <a:t>measured</a:t>
            </a:r>
            <a:r>
              <a:rPr sz="2000" spc="-40" dirty="0">
                <a:solidFill>
                  <a:srgbClr val="52565A"/>
                </a:solidFill>
                <a:latin typeface="Calibri"/>
                <a:cs typeface="Calibri"/>
              </a:rPr>
              <a:t> </a:t>
            </a:r>
            <a:r>
              <a:rPr sz="2000" spc="35" dirty="0">
                <a:solidFill>
                  <a:srgbClr val="52565A"/>
                </a:solidFill>
                <a:latin typeface="Calibri"/>
                <a:cs typeface="Calibri"/>
              </a:rPr>
              <a:t>by</a:t>
            </a:r>
            <a:r>
              <a:rPr sz="2000" spc="-55" dirty="0">
                <a:solidFill>
                  <a:srgbClr val="52565A"/>
                </a:solidFill>
                <a:latin typeface="Calibri"/>
                <a:cs typeface="Calibri"/>
              </a:rPr>
              <a:t> </a:t>
            </a:r>
            <a:r>
              <a:rPr sz="2000" spc="10" dirty="0">
                <a:solidFill>
                  <a:srgbClr val="52565A"/>
                </a:solidFill>
                <a:latin typeface="Calibri"/>
                <a:cs typeface="Calibri"/>
              </a:rPr>
              <a:t>the</a:t>
            </a:r>
            <a:r>
              <a:rPr sz="2000" spc="-60" dirty="0">
                <a:solidFill>
                  <a:srgbClr val="52565A"/>
                </a:solidFill>
                <a:latin typeface="Calibri"/>
                <a:cs typeface="Calibri"/>
              </a:rPr>
              <a:t> </a:t>
            </a:r>
            <a:r>
              <a:rPr sz="2000" spc="40" dirty="0">
                <a:solidFill>
                  <a:srgbClr val="52565A"/>
                </a:solidFill>
                <a:latin typeface="Calibri"/>
                <a:cs typeface="Calibri"/>
              </a:rPr>
              <a:t>CASAS</a:t>
            </a:r>
            <a:r>
              <a:rPr sz="2000" spc="-65" dirty="0">
                <a:solidFill>
                  <a:srgbClr val="52565A"/>
                </a:solidFill>
                <a:latin typeface="Calibri"/>
                <a:cs typeface="Calibri"/>
              </a:rPr>
              <a:t> </a:t>
            </a:r>
            <a:r>
              <a:rPr sz="2000" spc="10" dirty="0">
                <a:solidFill>
                  <a:srgbClr val="52565A"/>
                </a:solidFill>
                <a:latin typeface="Calibri"/>
                <a:cs typeface="Calibri"/>
              </a:rPr>
              <a:t>test</a:t>
            </a:r>
            <a:endParaRPr sz="2000">
              <a:latin typeface="Calibri"/>
              <a:cs typeface="Calibri"/>
            </a:endParaRPr>
          </a:p>
          <a:p>
            <a:pPr marL="755650" lvl="1" indent="-285750">
              <a:lnSpc>
                <a:spcPct val="100000"/>
              </a:lnSpc>
              <a:spcBef>
                <a:spcPts val="259"/>
              </a:spcBef>
              <a:buFont typeface="Arial"/>
              <a:buChar char="•"/>
              <a:tabLst>
                <a:tab pos="755015" algn="l"/>
                <a:tab pos="755650" algn="l"/>
              </a:tabLst>
            </a:pPr>
            <a:r>
              <a:rPr sz="2000" spc="35" dirty="0">
                <a:solidFill>
                  <a:srgbClr val="52565A"/>
                </a:solidFill>
                <a:latin typeface="Calibri"/>
                <a:cs typeface="Calibri"/>
              </a:rPr>
              <a:t>by</a:t>
            </a:r>
            <a:r>
              <a:rPr sz="2000" spc="-60" dirty="0">
                <a:solidFill>
                  <a:srgbClr val="52565A"/>
                </a:solidFill>
                <a:latin typeface="Calibri"/>
                <a:cs typeface="Calibri"/>
              </a:rPr>
              <a:t> </a:t>
            </a:r>
            <a:r>
              <a:rPr sz="2000" spc="45" dirty="0">
                <a:solidFill>
                  <a:srgbClr val="52565A"/>
                </a:solidFill>
                <a:latin typeface="Calibri"/>
                <a:cs typeface="Calibri"/>
              </a:rPr>
              <a:t>advancing</a:t>
            </a:r>
            <a:r>
              <a:rPr sz="2000" spc="-20" dirty="0">
                <a:solidFill>
                  <a:srgbClr val="52565A"/>
                </a:solidFill>
                <a:latin typeface="Calibri"/>
                <a:cs typeface="Calibri"/>
              </a:rPr>
              <a:t> </a:t>
            </a:r>
            <a:r>
              <a:rPr sz="2000" spc="20" dirty="0">
                <a:solidFill>
                  <a:srgbClr val="52565A"/>
                </a:solidFill>
                <a:latin typeface="Calibri"/>
                <a:cs typeface="Calibri"/>
              </a:rPr>
              <a:t>one</a:t>
            </a:r>
            <a:r>
              <a:rPr sz="2000" spc="-40" dirty="0">
                <a:solidFill>
                  <a:srgbClr val="52565A"/>
                </a:solidFill>
                <a:latin typeface="Calibri"/>
                <a:cs typeface="Calibri"/>
              </a:rPr>
              <a:t> </a:t>
            </a:r>
            <a:r>
              <a:rPr sz="2000" spc="5" dirty="0">
                <a:solidFill>
                  <a:srgbClr val="52565A"/>
                </a:solidFill>
                <a:latin typeface="Calibri"/>
                <a:cs typeface="Calibri"/>
              </a:rPr>
              <a:t>or</a:t>
            </a:r>
            <a:r>
              <a:rPr sz="2000" spc="-45" dirty="0">
                <a:solidFill>
                  <a:srgbClr val="52565A"/>
                </a:solidFill>
                <a:latin typeface="Calibri"/>
                <a:cs typeface="Calibri"/>
              </a:rPr>
              <a:t> </a:t>
            </a:r>
            <a:r>
              <a:rPr sz="2000" spc="15" dirty="0">
                <a:solidFill>
                  <a:srgbClr val="52565A"/>
                </a:solidFill>
                <a:latin typeface="Calibri"/>
                <a:cs typeface="Calibri"/>
              </a:rPr>
              <a:t>more</a:t>
            </a:r>
            <a:r>
              <a:rPr sz="2000" spc="-35" dirty="0">
                <a:solidFill>
                  <a:srgbClr val="52565A"/>
                </a:solidFill>
                <a:latin typeface="Calibri"/>
                <a:cs typeface="Calibri"/>
              </a:rPr>
              <a:t> </a:t>
            </a:r>
            <a:r>
              <a:rPr sz="2000" spc="25" dirty="0">
                <a:solidFill>
                  <a:srgbClr val="52565A"/>
                </a:solidFill>
                <a:latin typeface="Calibri"/>
                <a:cs typeface="Calibri"/>
              </a:rPr>
              <a:t>CB21</a:t>
            </a:r>
            <a:r>
              <a:rPr sz="2000" spc="-45" dirty="0">
                <a:solidFill>
                  <a:srgbClr val="52565A"/>
                </a:solidFill>
                <a:latin typeface="Calibri"/>
                <a:cs typeface="Calibri"/>
              </a:rPr>
              <a:t> </a:t>
            </a:r>
            <a:r>
              <a:rPr sz="2000" spc="25" dirty="0">
                <a:solidFill>
                  <a:srgbClr val="52565A"/>
                </a:solidFill>
                <a:latin typeface="Calibri"/>
                <a:cs typeface="Calibri"/>
              </a:rPr>
              <a:t>levels</a:t>
            </a:r>
            <a:endParaRPr sz="2000">
              <a:latin typeface="Calibri"/>
              <a:cs typeface="Calibri"/>
            </a:endParaRPr>
          </a:p>
        </p:txBody>
      </p:sp>
      <p:sp>
        <p:nvSpPr>
          <p:cNvPr id="5" name="object 5"/>
          <p:cNvSpPr txBox="1"/>
          <p:nvPr/>
        </p:nvSpPr>
        <p:spPr>
          <a:xfrm>
            <a:off x="-12319" y="5449429"/>
            <a:ext cx="12217400" cy="238760"/>
          </a:xfrm>
          <a:prstGeom prst="rect">
            <a:avLst/>
          </a:prstGeom>
        </p:spPr>
        <p:txBody>
          <a:bodyPr vert="horz" wrap="square" lIns="0" tIns="12065" rIns="0" bIns="0" rtlCol="0">
            <a:spAutoFit/>
          </a:bodyPr>
          <a:lstStyle/>
          <a:p>
            <a:pPr marL="12700">
              <a:lnSpc>
                <a:spcPct val="100000"/>
              </a:lnSpc>
              <a:spcBef>
                <a:spcPts val="95"/>
              </a:spcBef>
              <a:tabLst>
                <a:tab pos="1570990" algn="l"/>
                <a:tab pos="12204065" algn="l"/>
              </a:tabLst>
            </a:pP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Metric</a:t>
            </a:r>
            <a:r>
              <a:rPr sz="1400" u="heavy" spc="-35"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will</a:t>
            </a:r>
            <a:r>
              <a:rPr sz="1400" u="heavy" spc="-20"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be</a:t>
            </a:r>
            <a:r>
              <a:rPr sz="1400" u="heavy" spc="-3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based</a:t>
            </a:r>
            <a:r>
              <a:rPr sz="1400" u="heavy" spc="-45"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on</a:t>
            </a: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CASAS</a:t>
            </a:r>
            <a:r>
              <a:rPr sz="1400" u="heavy" spc="-35" dirty="0">
                <a:solidFill>
                  <a:srgbClr val="52565A"/>
                </a:solidFill>
                <a:uFill>
                  <a:solidFill>
                    <a:srgbClr val="E2E4E4"/>
                  </a:solidFill>
                </a:uFill>
                <a:latin typeface="Calibri"/>
                <a:cs typeface="Calibri"/>
              </a:rPr>
              <a:t> </a:t>
            </a:r>
            <a:r>
              <a:rPr sz="1400" u="heavy" spc="30" dirty="0">
                <a:solidFill>
                  <a:srgbClr val="52565A"/>
                </a:solidFill>
                <a:uFill>
                  <a:solidFill>
                    <a:srgbClr val="E2E4E4"/>
                  </a:solidFill>
                </a:uFill>
                <a:latin typeface="Calibri"/>
                <a:cs typeface="Calibri"/>
              </a:rPr>
              <a:t>and</a:t>
            </a:r>
            <a:r>
              <a:rPr sz="1400" u="heavy" spc="-4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MIS</a:t>
            </a:r>
            <a:r>
              <a:rPr sz="1400" u="heavy" spc="-4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submissions.	</a:t>
            </a:r>
            <a:endParaRPr sz="1400">
              <a:latin typeface="Calibri"/>
              <a:cs typeface="Calibri"/>
            </a:endParaRPr>
          </a:p>
        </p:txBody>
      </p:sp>
    </p:spTree>
    <p:extLst>
      <p:ext uri="{BB962C8B-B14F-4D97-AF65-F5344CB8AC3E}">
        <p14:creationId xmlns:p14="http://schemas.microsoft.com/office/powerpoint/2010/main" val="1721043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38200" y="-18853"/>
            <a:ext cx="10515600" cy="2093521"/>
          </a:xfrm>
          <a:prstGeom prst="rect">
            <a:avLst/>
          </a:prstGeom>
        </p:spPr>
        <p:txBody>
          <a:bodyPr vert="horz" wrap="square" lIns="0" tIns="61594" rIns="0" bIns="0" rtlCol="0">
            <a:spAutoFit/>
          </a:bodyPr>
          <a:lstStyle/>
          <a:p>
            <a:pPr marL="11430" marR="5080">
              <a:lnSpc>
                <a:spcPct val="100000"/>
              </a:lnSpc>
              <a:spcBef>
                <a:spcPts val="484"/>
              </a:spcBef>
            </a:pPr>
            <a:r>
              <a:rPr i="0" spc="60" dirty="0">
                <a:latin typeface="Calibri"/>
                <a:cs typeface="Calibri"/>
              </a:rPr>
              <a:t>Learning</a:t>
            </a:r>
            <a:r>
              <a:rPr i="0" spc="-60" dirty="0">
                <a:latin typeface="Calibri"/>
                <a:cs typeface="Calibri"/>
              </a:rPr>
              <a:t> </a:t>
            </a:r>
            <a:r>
              <a:rPr i="0" spc="35" dirty="0" smtClean="0">
                <a:latin typeface="Calibri"/>
                <a:cs typeface="Calibri"/>
              </a:rPr>
              <a:t>Progress</a:t>
            </a:r>
            <a:r>
              <a:rPr lang="en-US" i="0" spc="35" dirty="0" smtClean="0">
                <a:latin typeface="Calibri"/>
                <a:cs typeface="Calibri"/>
              </a:rPr>
              <a:t/>
            </a:r>
            <a:br>
              <a:rPr lang="en-US" i="0" spc="35" dirty="0" smtClean="0">
                <a:latin typeface="Calibri"/>
                <a:cs typeface="Calibri"/>
              </a:rPr>
            </a:br>
            <a:r>
              <a:rPr spc="5" dirty="0" smtClean="0"/>
              <a:t>Applies</a:t>
            </a:r>
            <a:r>
              <a:rPr spc="-105" dirty="0" smtClean="0"/>
              <a:t> </a:t>
            </a:r>
            <a:r>
              <a:rPr spc="-15" dirty="0"/>
              <a:t>to</a:t>
            </a:r>
            <a:r>
              <a:rPr spc="-105" dirty="0"/>
              <a:t> </a:t>
            </a:r>
            <a:r>
              <a:rPr spc="20" dirty="0"/>
              <a:t>Short-Term</a:t>
            </a:r>
            <a:r>
              <a:rPr spc="-120" dirty="0"/>
              <a:t> </a:t>
            </a:r>
            <a:r>
              <a:rPr spc="25" dirty="0"/>
              <a:t>Career</a:t>
            </a:r>
            <a:r>
              <a:rPr spc="-100" dirty="0"/>
              <a:t> </a:t>
            </a:r>
            <a:r>
              <a:rPr spc="30" dirty="0"/>
              <a:t>Education</a:t>
            </a:r>
            <a:r>
              <a:rPr spc="-110" dirty="0"/>
              <a:t> </a:t>
            </a:r>
            <a:r>
              <a:rPr spc="-280" dirty="0"/>
              <a:t>&amp;  </a:t>
            </a:r>
            <a:r>
              <a:rPr i="1" dirty="0"/>
              <a:t>Undecided/Other</a:t>
            </a:r>
          </a:p>
        </p:txBody>
      </p:sp>
      <p:sp>
        <p:nvSpPr>
          <p:cNvPr id="4" name="object 4"/>
          <p:cNvSpPr txBox="1"/>
          <p:nvPr/>
        </p:nvSpPr>
        <p:spPr>
          <a:xfrm>
            <a:off x="1686166" y="2474139"/>
            <a:ext cx="3058160" cy="776605"/>
          </a:xfrm>
          <a:prstGeom prst="rect">
            <a:avLst/>
          </a:prstGeom>
        </p:spPr>
        <p:txBody>
          <a:bodyPr vert="horz" wrap="square" lIns="0" tIns="56515" rIns="0" bIns="0" rtlCol="0">
            <a:spAutoFit/>
          </a:bodyPr>
          <a:lstStyle/>
          <a:p>
            <a:pPr marL="469900" indent="-457200">
              <a:lnSpc>
                <a:spcPct val="100000"/>
              </a:lnSpc>
              <a:spcBef>
                <a:spcPts val="445"/>
              </a:spcBef>
              <a:buFont typeface="Arial"/>
              <a:buChar char="•"/>
              <a:tabLst>
                <a:tab pos="469265" algn="l"/>
                <a:tab pos="469900" algn="l"/>
              </a:tabLst>
            </a:pPr>
            <a:r>
              <a:rPr sz="2400" spc="35" dirty="0">
                <a:solidFill>
                  <a:srgbClr val="52565A"/>
                </a:solidFill>
                <a:latin typeface="Calibri"/>
                <a:cs typeface="Calibri"/>
              </a:rPr>
              <a:t>Course </a:t>
            </a:r>
            <a:r>
              <a:rPr sz="2400" spc="55" dirty="0">
                <a:solidFill>
                  <a:srgbClr val="52565A"/>
                </a:solidFill>
                <a:latin typeface="Calibri"/>
                <a:cs typeface="Calibri"/>
              </a:rPr>
              <a:t>success</a:t>
            </a:r>
            <a:r>
              <a:rPr sz="2400" spc="-270" dirty="0">
                <a:solidFill>
                  <a:srgbClr val="52565A"/>
                </a:solidFill>
                <a:latin typeface="Calibri"/>
                <a:cs typeface="Calibri"/>
              </a:rPr>
              <a:t> </a:t>
            </a:r>
            <a:r>
              <a:rPr sz="2400" dirty="0">
                <a:solidFill>
                  <a:srgbClr val="52565A"/>
                </a:solidFill>
                <a:latin typeface="Calibri"/>
                <a:cs typeface="Calibri"/>
              </a:rPr>
              <a:t>rate:</a:t>
            </a:r>
            <a:endParaRPr sz="2400" dirty="0">
              <a:latin typeface="Calibri"/>
              <a:cs typeface="Calibri"/>
            </a:endParaRPr>
          </a:p>
          <a:p>
            <a:pPr marL="755650" lvl="1" indent="-285750">
              <a:lnSpc>
                <a:spcPct val="100000"/>
              </a:lnSpc>
              <a:spcBef>
                <a:spcPts val="285"/>
              </a:spcBef>
              <a:buFont typeface="Arial"/>
              <a:buChar char="•"/>
              <a:tabLst>
                <a:tab pos="755015" algn="l"/>
                <a:tab pos="755650" algn="l"/>
              </a:tabLst>
            </a:pPr>
            <a:r>
              <a:rPr sz="2000" spc="20" dirty="0">
                <a:solidFill>
                  <a:srgbClr val="52565A"/>
                </a:solidFill>
                <a:latin typeface="Calibri"/>
                <a:cs typeface="Calibri"/>
              </a:rPr>
              <a:t>Among</a:t>
            </a:r>
            <a:r>
              <a:rPr sz="2000" spc="-45" dirty="0">
                <a:solidFill>
                  <a:srgbClr val="52565A"/>
                </a:solidFill>
                <a:latin typeface="Calibri"/>
                <a:cs typeface="Calibri"/>
              </a:rPr>
              <a:t> </a:t>
            </a:r>
            <a:r>
              <a:rPr sz="2000" spc="25" dirty="0">
                <a:solidFill>
                  <a:srgbClr val="52565A"/>
                </a:solidFill>
                <a:latin typeface="Calibri"/>
                <a:cs typeface="Calibri"/>
              </a:rPr>
              <a:t>enrollments</a:t>
            </a:r>
            <a:endParaRPr sz="2000" dirty="0">
              <a:latin typeface="Calibri"/>
              <a:cs typeface="Calibri"/>
            </a:endParaRPr>
          </a:p>
        </p:txBody>
      </p:sp>
      <p:sp>
        <p:nvSpPr>
          <p:cNvPr id="5" name="object 5"/>
          <p:cNvSpPr txBox="1"/>
          <p:nvPr/>
        </p:nvSpPr>
        <p:spPr>
          <a:xfrm>
            <a:off x="-12319" y="5449429"/>
            <a:ext cx="12217400" cy="238760"/>
          </a:xfrm>
          <a:prstGeom prst="rect">
            <a:avLst/>
          </a:prstGeom>
        </p:spPr>
        <p:txBody>
          <a:bodyPr vert="horz" wrap="square" lIns="0" tIns="12065" rIns="0" bIns="0" rtlCol="0">
            <a:spAutoFit/>
          </a:bodyPr>
          <a:lstStyle/>
          <a:p>
            <a:pPr marL="12700">
              <a:lnSpc>
                <a:spcPct val="100000"/>
              </a:lnSpc>
              <a:spcBef>
                <a:spcPts val="95"/>
              </a:spcBef>
              <a:tabLst>
                <a:tab pos="1570990" algn="l"/>
                <a:tab pos="12204065" algn="l"/>
              </a:tabLst>
            </a:pP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Metric </a:t>
            </a:r>
            <a:r>
              <a:rPr sz="1400" u="heavy" spc="20" dirty="0">
                <a:solidFill>
                  <a:srgbClr val="52565A"/>
                </a:solidFill>
                <a:uFill>
                  <a:solidFill>
                    <a:srgbClr val="E2E4E4"/>
                  </a:solidFill>
                </a:uFill>
                <a:latin typeface="Calibri"/>
                <a:cs typeface="Calibri"/>
              </a:rPr>
              <a:t>will </a:t>
            </a:r>
            <a:r>
              <a:rPr sz="1400" u="heavy" spc="15" dirty="0">
                <a:solidFill>
                  <a:srgbClr val="52565A"/>
                </a:solidFill>
                <a:uFill>
                  <a:solidFill>
                    <a:srgbClr val="E2E4E4"/>
                  </a:solidFill>
                </a:uFill>
                <a:latin typeface="Calibri"/>
                <a:cs typeface="Calibri"/>
              </a:rPr>
              <a:t>be </a:t>
            </a:r>
            <a:r>
              <a:rPr sz="1400" u="heavy" spc="25" dirty="0">
                <a:solidFill>
                  <a:srgbClr val="52565A"/>
                </a:solidFill>
                <a:uFill>
                  <a:solidFill>
                    <a:srgbClr val="E2E4E4"/>
                  </a:solidFill>
                </a:uFill>
                <a:latin typeface="Calibri"/>
                <a:cs typeface="Calibri"/>
              </a:rPr>
              <a:t>based </a:t>
            </a:r>
            <a:r>
              <a:rPr sz="1400" u="heavy" spc="20" dirty="0">
                <a:solidFill>
                  <a:srgbClr val="52565A"/>
                </a:solidFill>
                <a:uFill>
                  <a:solidFill>
                    <a:srgbClr val="E2E4E4"/>
                  </a:solidFill>
                </a:uFill>
                <a:latin typeface="Calibri"/>
                <a:cs typeface="Calibri"/>
              </a:rPr>
              <a:t>on </a:t>
            </a:r>
            <a:r>
              <a:rPr sz="1400" u="heavy" spc="-25" dirty="0">
                <a:solidFill>
                  <a:srgbClr val="52565A"/>
                </a:solidFill>
                <a:uFill>
                  <a:solidFill>
                    <a:srgbClr val="E2E4E4"/>
                  </a:solidFill>
                </a:uFill>
                <a:latin typeface="Calibri"/>
                <a:cs typeface="Calibri"/>
              </a:rPr>
              <a:t>MIS </a:t>
            </a:r>
            <a:r>
              <a:rPr sz="1400" u="heavy" spc="25" dirty="0">
                <a:solidFill>
                  <a:srgbClr val="52565A"/>
                </a:solidFill>
                <a:uFill>
                  <a:solidFill>
                    <a:srgbClr val="E2E4E4"/>
                  </a:solidFill>
                </a:uFill>
                <a:latin typeface="Calibri"/>
                <a:cs typeface="Calibri"/>
              </a:rPr>
              <a:t>submissions.	</a:t>
            </a:r>
            <a:endParaRPr sz="1400">
              <a:latin typeface="Calibri"/>
              <a:cs typeface="Calibri"/>
            </a:endParaRPr>
          </a:p>
        </p:txBody>
      </p:sp>
    </p:spTree>
    <p:extLst>
      <p:ext uri="{BB962C8B-B14F-4D97-AF65-F5344CB8AC3E}">
        <p14:creationId xmlns:p14="http://schemas.microsoft.com/office/powerpoint/2010/main" val="90068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838199" y="319701"/>
            <a:ext cx="11222255" cy="1416412"/>
          </a:xfrm>
          <a:prstGeom prst="rect">
            <a:avLst/>
          </a:prstGeom>
        </p:spPr>
        <p:txBody>
          <a:bodyPr vert="horz" wrap="square" lIns="0" tIns="61594" rIns="0" bIns="0" rtlCol="0">
            <a:spAutoFit/>
          </a:bodyPr>
          <a:lstStyle/>
          <a:p>
            <a:pPr marL="12700" marR="5080">
              <a:lnSpc>
                <a:spcPct val="100000"/>
              </a:lnSpc>
              <a:spcBef>
                <a:spcPts val="484"/>
              </a:spcBef>
            </a:pPr>
            <a:r>
              <a:rPr i="0" spc="60" dirty="0">
                <a:latin typeface="Calibri"/>
                <a:cs typeface="Calibri"/>
              </a:rPr>
              <a:t>Learning</a:t>
            </a:r>
            <a:r>
              <a:rPr i="0" spc="-60" dirty="0">
                <a:latin typeface="Calibri"/>
                <a:cs typeface="Calibri"/>
              </a:rPr>
              <a:t> </a:t>
            </a:r>
            <a:r>
              <a:rPr i="0" spc="45" dirty="0">
                <a:latin typeface="Calibri"/>
                <a:cs typeface="Calibri"/>
              </a:rPr>
              <a:t>Progress</a:t>
            </a:r>
            <a:r>
              <a:rPr i="0" spc="-80" dirty="0">
                <a:latin typeface="Calibri"/>
                <a:cs typeface="Calibri"/>
              </a:rPr>
              <a:t> </a:t>
            </a:r>
            <a:r>
              <a:rPr lang="en-US" spc="-50" dirty="0">
                <a:latin typeface="Calibri"/>
                <a:cs typeface="Calibri"/>
              </a:rPr>
              <a:t/>
            </a:r>
            <a:br>
              <a:rPr lang="en-US" spc="-50" dirty="0">
                <a:latin typeface="Calibri"/>
                <a:cs typeface="Calibri"/>
              </a:rPr>
            </a:br>
            <a:r>
              <a:rPr spc="5" dirty="0" smtClean="0"/>
              <a:t>Applies</a:t>
            </a:r>
            <a:r>
              <a:rPr spc="-95" dirty="0" smtClean="0"/>
              <a:t> </a:t>
            </a:r>
            <a:r>
              <a:rPr spc="-15" dirty="0"/>
              <a:t>to</a:t>
            </a:r>
            <a:r>
              <a:rPr spc="-110" dirty="0"/>
              <a:t> </a:t>
            </a:r>
            <a:r>
              <a:rPr dirty="0"/>
              <a:t>Degree/Transfer</a:t>
            </a:r>
            <a:r>
              <a:rPr spc="-100" dirty="0"/>
              <a:t> </a:t>
            </a:r>
            <a:r>
              <a:rPr spc="50" dirty="0"/>
              <a:t>and  </a:t>
            </a:r>
            <a:r>
              <a:rPr i="1" dirty="0"/>
              <a:t>Undecided/Other</a:t>
            </a:r>
          </a:p>
        </p:txBody>
      </p:sp>
      <p:sp>
        <p:nvSpPr>
          <p:cNvPr id="5" name="object 5"/>
          <p:cNvSpPr txBox="1"/>
          <p:nvPr/>
        </p:nvSpPr>
        <p:spPr>
          <a:xfrm>
            <a:off x="1613710" y="2443470"/>
            <a:ext cx="8625840" cy="1061720"/>
          </a:xfrm>
          <a:prstGeom prst="rect">
            <a:avLst/>
          </a:prstGeom>
        </p:spPr>
        <p:txBody>
          <a:bodyPr vert="horz" wrap="square" lIns="0" tIns="53975" rIns="0" bIns="0" rtlCol="0">
            <a:spAutoFit/>
          </a:bodyPr>
          <a:lstStyle/>
          <a:p>
            <a:pPr marL="469900" marR="5080" indent="-457200">
              <a:lnSpc>
                <a:spcPts val="2590"/>
              </a:lnSpc>
              <a:spcBef>
                <a:spcPts val="425"/>
              </a:spcBef>
              <a:buFont typeface="Arial"/>
              <a:buChar char="•"/>
              <a:tabLst>
                <a:tab pos="469265" algn="l"/>
                <a:tab pos="469900" algn="l"/>
              </a:tabLst>
            </a:pPr>
            <a:r>
              <a:rPr sz="2400" spc="35" dirty="0">
                <a:solidFill>
                  <a:srgbClr val="52565A"/>
                </a:solidFill>
                <a:latin typeface="Calibri"/>
                <a:cs typeface="Calibri"/>
              </a:rPr>
              <a:t>Percentage</a:t>
            </a:r>
            <a:r>
              <a:rPr sz="2400" spc="-60" dirty="0">
                <a:solidFill>
                  <a:srgbClr val="52565A"/>
                </a:solidFill>
                <a:latin typeface="Calibri"/>
                <a:cs typeface="Calibri"/>
              </a:rPr>
              <a:t> </a:t>
            </a:r>
            <a:r>
              <a:rPr sz="2400" dirty="0">
                <a:solidFill>
                  <a:srgbClr val="52565A"/>
                </a:solidFill>
                <a:latin typeface="Calibri"/>
                <a:cs typeface="Calibri"/>
              </a:rPr>
              <a:t>of</a:t>
            </a:r>
            <a:r>
              <a:rPr sz="2400" spc="-75" dirty="0">
                <a:solidFill>
                  <a:srgbClr val="52565A"/>
                </a:solidFill>
                <a:latin typeface="Calibri"/>
                <a:cs typeface="Calibri"/>
              </a:rPr>
              <a:t> </a:t>
            </a:r>
            <a:r>
              <a:rPr sz="2400" spc="35" dirty="0">
                <a:solidFill>
                  <a:srgbClr val="52565A"/>
                </a:solidFill>
                <a:latin typeface="Calibri"/>
                <a:cs typeface="Calibri"/>
              </a:rPr>
              <a:t>students</a:t>
            </a:r>
            <a:r>
              <a:rPr sz="2400" spc="-90" dirty="0">
                <a:solidFill>
                  <a:srgbClr val="52565A"/>
                </a:solidFill>
                <a:latin typeface="Calibri"/>
                <a:cs typeface="Calibri"/>
              </a:rPr>
              <a:t> </a:t>
            </a:r>
            <a:r>
              <a:rPr sz="2400" spc="25" dirty="0">
                <a:solidFill>
                  <a:srgbClr val="52565A"/>
                </a:solidFill>
                <a:latin typeface="Calibri"/>
                <a:cs typeface="Calibri"/>
              </a:rPr>
              <a:t>who</a:t>
            </a:r>
            <a:r>
              <a:rPr sz="2400" spc="-80" dirty="0">
                <a:solidFill>
                  <a:srgbClr val="52565A"/>
                </a:solidFill>
                <a:latin typeface="Calibri"/>
                <a:cs typeface="Calibri"/>
              </a:rPr>
              <a:t> </a:t>
            </a:r>
            <a:r>
              <a:rPr sz="2400" spc="40" dirty="0">
                <a:solidFill>
                  <a:srgbClr val="52565A"/>
                </a:solidFill>
                <a:latin typeface="Calibri"/>
                <a:cs typeface="Calibri"/>
              </a:rPr>
              <a:t>completed</a:t>
            </a:r>
            <a:r>
              <a:rPr sz="2400" spc="-60" dirty="0">
                <a:solidFill>
                  <a:srgbClr val="52565A"/>
                </a:solidFill>
                <a:latin typeface="Calibri"/>
                <a:cs typeface="Calibri"/>
              </a:rPr>
              <a:t> </a:t>
            </a:r>
            <a:r>
              <a:rPr sz="2400" spc="35" dirty="0">
                <a:solidFill>
                  <a:srgbClr val="52565A"/>
                </a:solidFill>
                <a:latin typeface="Calibri"/>
                <a:cs typeface="Calibri"/>
              </a:rPr>
              <a:t>both</a:t>
            </a:r>
            <a:r>
              <a:rPr sz="2400" spc="-75" dirty="0">
                <a:solidFill>
                  <a:srgbClr val="52565A"/>
                </a:solidFill>
                <a:latin typeface="Calibri"/>
                <a:cs typeface="Calibri"/>
              </a:rPr>
              <a:t> </a:t>
            </a:r>
            <a:r>
              <a:rPr sz="2400" spc="20" dirty="0">
                <a:solidFill>
                  <a:srgbClr val="52565A"/>
                </a:solidFill>
                <a:latin typeface="Calibri"/>
                <a:cs typeface="Calibri"/>
              </a:rPr>
              <a:t>transfer-level</a:t>
            </a:r>
            <a:r>
              <a:rPr sz="2400" spc="-70" dirty="0">
                <a:solidFill>
                  <a:srgbClr val="52565A"/>
                </a:solidFill>
                <a:latin typeface="Calibri"/>
                <a:cs typeface="Calibri"/>
              </a:rPr>
              <a:t> </a:t>
            </a:r>
            <a:r>
              <a:rPr sz="2400" spc="40" dirty="0">
                <a:solidFill>
                  <a:srgbClr val="52565A"/>
                </a:solidFill>
                <a:latin typeface="Calibri"/>
                <a:cs typeface="Calibri"/>
              </a:rPr>
              <a:t>math  </a:t>
            </a:r>
            <a:r>
              <a:rPr sz="2400" spc="60" dirty="0">
                <a:solidFill>
                  <a:srgbClr val="52565A"/>
                </a:solidFill>
                <a:latin typeface="Calibri"/>
                <a:cs typeface="Calibri"/>
              </a:rPr>
              <a:t>and</a:t>
            </a:r>
            <a:r>
              <a:rPr sz="2400" spc="-70" dirty="0">
                <a:solidFill>
                  <a:srgbClr val="52565A"/>
                </a:solidFill>
                <a:latin typeface="Calibri"/>
                <a:cs typeface="Calibri"/>
              </a:rPr>
              <a:t> </a:t>
            </a:r>
            <a:r>
              <a:rPr sz="2400" spc="60" dirty="0">
                <a:solidFill>
                  <a:srgbClr val="52565A"/>
                </a:solidFill>
                <a:latin typeface="Calibri"/>
                <a:cs typeface="Calibri"/>
              </a:rPr>
              <a:t>English</a:t>
            </a:r>
            <a:r>
              <a:rPr sz="2400" spc="-85" dirty="0">
                <a:solidFill>
                  <a:srgbClr val="52565A"/>
                </a:solidFill>
                <a:latin typeface="Calibri"/>
                <a:cs typeface="Calibri"/>
              </a:rPr>
              <a:t> </a:t>
            </a:r>
            <a:r>
              <a:rPr sz="2400" spc="40" dirty="0">
                <a:solidFill>
                  <a:srgbClr val="52565A"/>
                </a:solidFill>
                <a:latin typeface="Calibri"/>
                <a:cs typeface="Calibri"/>
              </a:rPr>
              <a:t>in</a:t>
            </a:r>
            <a:r>
              <a:rPr sz="2400" spc="-70" dirty="0">
                <a:solidFill>
                  <a:srgbClr val="52565A"/>
                </a:solidFill>
                <a:latin typeface="Calibri"/>
                <a:cs typeface="Calibri"/>
              </a:rPr>
              <a:t> </a:t>
            </a:r>
            <a:r>
              <a:rPr sz="2400" spc="10" dirty="0">
                <a:solidFill>
                  <a:srgbClr val="52565A"/>
                </a:solidFill>
                <a:latin typeface="Calibri"/>
                <a:cs typeface="Calibri"/>
              </a:rPr>
              <a:t>their</a:t>
            </a:r>
            <a:r>
              <a:rPr sz="2400" spc="-75" dirty="0">
                <a:solidFill>
                  <a:srgbClr val="52565A"/>
                </a:solidFill>
                <a:latin typeface="Calibri"/>
                <a:cs typeface="Calibri"/>
              </a:rPr>
              <a:t> </a:t>
            </a:r>
            <a:r>
              <a:rPr sz="2400" spc="10" dirty="0">
                <a:solidFill>
                  <a:srgbClr val="52565A"/>
                </a:solidFill>
                <a:latin typeface="Calibri"/>
                <a:cs typeface="Calibri"/>
              </a:rPr>
              <a:t>first</a:t>
            </a:r>
            <a:r>
              <a:rPr sz="2400" spc="-70" dirty="0">
                <a:solidFill>
                  <a:srgbClr val="52565A"/>
                </a:solidFill>
                <a:latin typeface="Calibri"/>
                <a:cs typeface="Calibri"/>
              </a:rPr>
              <a:t> </a:t>
            </a:r>
            <a:r>
              <a:rPr sz="2400" spc="20" dirty="0">
                <a:solidFill>
                  <a:srgbClr val="52565A"/>
                </a:solidFill>
                <a:latin typeface="Calibri"/>
                <a:cs typeface="Calibri"/>
              </a:rPr>
              <a:t>year</a:t>
            </a:r>
            <a:endParaRPr sz="2400" dirty="0">
              <a:latin typeface="Calibri"/>
              <a:cs typeface="Calibri"/>
            </a:endParaRPr>
          </a:p>
          <a:p>
            <a:pPr marL="755650" lvl="1" indent="-285750">
              <a:lnSpc>
                <a:spcPct val="100000"/>
              </a:lnSpc>
              <a:spcBef>
                <a:spcPts val="250"/>
              </a:spcBef>
              <a:buFont typeface="Arial"/>
              <a:buChar char="•"/>
              <a:tabLst>
                <a:tab pos="755015" algn="l"/>
                <a:tab pos="755650" algn="l"/>
              </a:tabLst>
            </a:pPr>
            <a:r>
              <a:rPr sz="2000" spc="30" dirty="0">
                <a:solidFill>
                  <a:srgbClr val="52565A"/>
                </a:solidFill>
                <a:latin typeface="Calibri"/>
                <a:cs typeface="Calibri"/>
              </a:rPr>
              <a:t>Courses</a:t>
            </a:r>
            <a:r>
              <a:rPr sz="2000" spc="-50" dirty="0">
                <a:solidFill>
                  <a:srgbClr val="52565A"/>
                </a:solidFill>
                <a:latin typeface="Calibri"/>
                <a:cs typeface="Calibri"/>
              </a:rPr>
              <a:t> </a:t>
            </a:r>
            <a:r>
              <a:rPr sz="2000" spc="35" dirty="0">
                <a:solidFill>
                  <a:srgbClr val="52565A"/>
                </a:solidFill>
                <a:latin typeface="Calibri"/>
                <a:cs typeface="Calibri"/>
              </a:rPr>
              <a:t>must</a:t>
            </a:r>
            <a:r>
              <a:rPr sz="2000" spc="-55" dirty="0">
                <a:solidFill>
                  <a:srgbClr val="52565A"/>
                </a:solidFill>
                <a:latin typeface="Calibri"/>
                <a:cs typeface="Calibri"/>
              </a:rPr>
              <a:t> </a:t>
            </a:r>
            <a:r>
              <a:rPr sz="2000" spc="25" dirty="0">
                <a:solidFill>
                  <a:srgbClr val="52565A"/>
                </a:solidFill>
                <a:latin typeface="Calibri"/>
                <a:cs typeface="Calibri"/>
              </a:rPr>
              <a:t>have</a:t>
            </a:r>
            <a:r>
              <a:rPr sz="2000" spc="-50" dirty="0">
                <a:solidFill>
                  <a:srgbClr val="52565A"/>
                </a:solidFill>
                <a:latin typeface="Calibri"/>
                <a:cs typeface="Calibri"/>
              </a:rPr>
              <a:t> </a:t>
            </a:r>
            <a:r>
              <a:rPr sz="2000" spc="15" dirty="0">
                <a:solidFill>
                  <a:srgbClr val="52565A"/>
                </a:solidFill>
                <a:latin typeface="Calibri"/>
                <a:cs typeface="Calibri"/>
              </a:rPr>
              <a:t>been</a:t>
            </a:r>
            <a:r>
              <a:rPr sz="2000" spc="-60" dirty="0">
                <a:solidFill>
                  <a:srgbClr val="52565A"/>
                </a:solidFill>
                <a:latin typeface="Calibri"/>
                <a:cs typeface="Calibri"/>
              </a:rPr>
              <a:t> </a:t>
            </a:r>
            <a:r>
              <a:rPr sz="2000" spc="30" dirty="0">
                <a:solidFill>
                  <a:srgbClr val="52565A"/>
                </a:solidFill>
                <a:latin typeface="Calibri"/>
                <a:cs typeface="Calibri"/>
              </a:rPr>
              <a:t>taken</a:t>
            </a:r>
            <a:r>
              <a:rPr sz="2000" spc="-50" dirty="0">
                <a:solidFill>
                  <a:srgbClr val="52565A"/>
                </a:solidFill>
                <a:latin typeface="Calibri"/>
                <a:cs typeface="Calibri"/>
              </a:rPr>
              <a:t> </a:t>
            </a:r>
            <a:r>
              <a:rPr sz="2000" spc="35" dirty="0">
                <a:solidFill>
                  <a:srgbClr val="52565A"/>
                </a:solidFill>
                <a:latin typeface="Calibri"/>
                <a:cs typeface="Calibri"/>
              </a:rPr>
              <a:t>in</a:t>
            </a:r>
            <a:r>
              <a:rPr sz="2000" spc="-55" dirty="0">
                <a:solidFill>
                  <a:srgbClr val="52565A"/>
                </a:solidFill>
                <a:latin typeface="Calibri"/>
                <a:cs typeface="Calibri"/>
              </a:rPr>
              <a:t> </a:t>
            </a:r>
            <a:r>
              <a:rPr sz="2000" spc="10" dirty="0">
                <a:solidFill>
                  <a:srgbClr val="52565A"/>
                </a:solidFill>
                <a:latin typeface="Calibri"/>
                <a:cs typeface="Calibri"/>
              </a:rPr>
              <a:t>the</a:t>
            </a:r>
            <a:r>
              <a:rPr sz="2000" spc="-60" dirty="0">
                <a:solidFill>
                  <a:srgbClr val="52565A"/>
                </a:solidFill>
                <a:latin typeface="Calibri"/>
                <a:cs typeface="Calibri"/>
              </a:rPr>
              <a:t> </a:t>
            </a:r>
            <a:r>
              <a:rPr sz="2000" spc="35" dirty="0">
                <a:solidFill>
                  <a:srgbClr val="52565A"/>
                </a:solidFill>
                <a:latin typeface="Calibri"/>
                <a:cs typeface="Calibri"/>
              </a:rPr>
              <a:t>same</a:t>
            </a:r>
            <a:r>
              <a:rPr sz="2000" spc="-50" dirty="0">
                <a:solidFill>
                  <a:srgbClr val="52565A"/>
                </a:solidFill>
                <a:latin typeface="Calibri"/>
                <a:cs typeface="Calibri"/>
              </a:rPr>
              <a:t> </a:t>
            </a:r>
            <a:r>
              <a:rPr sz="2000" spc="30" dirty="0">
                <a:solidFill>
                  <a:srgbClr val="52565A"/>
                </a:solidFill>
                <a:latin typeface="Calibri"/>
                <a:cs typeface="Calibri"/>
              </a:rPr>
              <a:t>district</a:t>
            </a:r>
            <a:endParaRPr sz="2000" dirty="0">
              <a:latin typeface="Calibri"/>
              <a:cs typeface="Calibri"/>
            </a:endParaRPr>
          </a:p>
        </p:txBody>
      </p:sp>
      <p:sp>
        <p:nvSpPr>
          <p:cNvPr id="6" name="object 6"/>
          <p:cNvSpPr txBox="1"/>
          <p:nvPr/>
        </p:nvSpPr>
        <p:spPr>
          <a:xfrm>
            <a:off x="1613710" y="5427631"/>
            <a:ext cx="3028950" cy="238760"/>
          </a:xfrm>
          <a:prstGeom prst="rect">
            <a:avLst/>
          </a:prstGeom>
        </p:spPr>
        <p:txBody>
          <a:bodyPr vert="horz" wrap="square" lIns="0" tIns="12065" rIns="0" bIns="0" rtlCol="0">
            <a:spAutoFit/>
          </a:bodyPr>
          <a:lstStyle/>
          <a:p>
            <a:pPr marL="12700">
              <a:lnSpc>
                <a:spcPct val="100000"/>
              </a:lnSpc>
              <a:spcBef>
                <a:spcPts val="95"/>
              </a:spcBef>
            </a:pPr>
            <a:r>
              <a:rPr sz="1400" spc="-25" dirty="0">
                <a:solidFill>
                  <a:srgbClr val="52565A"/>
                </a:solidFill>
                <a:latin typeface="Calibri"/>
                <a:cs typeface="Calibri"/>
              </a:rPr>
              <a:t>Metric</a:t>
            </a:r>
            <a:r>
              <a:rPr sz="1400" spc="-35" dirty="0">
                <a:solidFill>
                  <a:srgbClr val="52565A"/>
                </a:solidFill>
                <a:latin typeface="Calibri"/>
                <a:cs typeface="Calibri"/>
              </a:rPr>
              <a:t> </a:t>
            </a:r>
            <a:r>
              <a:rPr sz="1400" spc="20" dirty="0">
                <a:solidFill>
                  <a:srgbClr val="52565A"/>
                </a:solidFill>
                <a:latin typeface="Calibri"/>
                <a:cs typeface="Calibri"/>
              </a:rPr>
              <a:t>will</a:t>
            </a:r>
            <a:r>
              <a:rPr sz="1400" spc="-25" dirty="0">
                <a:solidFill>
                  <a:srgbClr val="52565A"/>
                </a:solidFill>
                <a:latin typeface="Calibri"/>
                <a:cs typeface="Calibri"/>
              </a:rPr>
              <a:t> </a:t>
            </a:r>
            <a:r>
              <a:rPr sz="1400" spc="15" dirty="0">
                <a:solidFill>
                  <a:srgbClr val="52565A"/>
                </a:solidFill>
                <a:latin typeface="Calibri"/>
                <a:cs typeface="Calibri"/>
              </a:rPr>
              <a:t>be</a:t>
            </a:r>
            <a:r>
              <a:rPr sz="1400" spc="-40" dirty="0">
                <a:solidFill>
                  <a:srgbClr val="52565A"/>
                </a:solidFill>
                <a:latin typeface="Calibri"/>
                <a:cs typeface="Calibri"/>
              </a:rPr>
              <a:t> </a:t>
            </a:r>
            <a:r>
              <a:rPr sz="1400" spc="25" dirty="0">
                <a:solidFill>
                  <a:srgbClr val="52565A"/>
                </a:solidFill>
                <a:latin typeface="Calibri"/>
                <a:cs typeface="Calibri"/>
              </a:rPr>
              <a:t>based</a:t>
            </a:r>
            <a:r>
              <a:rPr sz="1400" spc="-50" dirty="0">
                <a:solidFill>
                  <a:srgbClr val="52565A"/>
                </a:solidFill>
                <a:latin typeface="Calibri"/>
                <a:cs typeface="Calibri"/>
              </a:rPr>
              <a:t> </a:t>
            </a:r>
            <a:r>
              <a:rPr sz="1400" spc="20" dirty="0">
                <a:solidFill>
                  <a:srgbClr val="52565A"/>
                </a:solidFill>
                <a:latin typeface="Calibri"/>
                <a:cs typeface="Calibri"/>
              </a:rPr>
              <a:t>on</a:t>
            </a:r>
            <a:r>
              <a:rPr sz="1400" spc="-45" dirty="0">
                <a:solidFill>
                  <a:srgbClr val="52565A"/>
                </a:solidFill>
                <a:latin typeface="Calibri"/>
                <a:cs typeface="Calibri"/>
              </a:rPr>
              <a:t> </a:t>
            </a:r>
            <a:r>
              <a:rPr sz="1400" spc="-25" dirty="0">
                <a:solidFill>
                  <a:srgbClr val="52565A"/>
                </a:solidFill>
                <a:latin typeface="Calibri"/>
                <a:cs typeface="Calibri"/>
              </a:rPr>
              <a:t>MIS</a:t>
            </a:r>
            <a:r>
              <a:rPr sz="1400" spc="-45" dirty="0">
                <a:solidFill>
                  <a:srgbClr val="52565A"/>
                </a:solidFill>
                <a:latin typeface="Calibri"/>
                <a:cs typeface="Calibri"/>
              </a:rPr>
              <a:t> </a:t>
            </a:r>
            <a:r>
              <a:rPr sz="1400" spc="25" dirty="0">
                <a:solidFill>
                  <a:srgbClr val="52565A"/>
                </a:solidFill>
                <a:latin typeface="Calibri"/>
                <a:cs typeface="Calibri"/>
              </a:rPr>
              <a:t>submissions.</a:t>
            </a:r>
            <a:endParaRPr sz="1400">
              <a:latin typeface="Calibri"/>
              <a:cs typeface="Calibri"/>
            </a:endParaRPr>
          </a:p>
        </p:txBody>
      </p:sp>
    </p:spTree>
    <p:extLst>
      <p:ext uri="{BB962C8B-B14F-4D97-AF65-F5344CB8AC3E}">
        <p14:creationId xmlns:p14="http://schemas.microsoft.com/office/powerpoint/2010/main" val="1874093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526839" y="608005"/>
            <a:ext cx="11533615" cy="1416412"/>
          </a:xfrm>
          <a:prstGeom prst="rect">
            <a:avLst/>
          </a:prstGeom>
        </p:spPr>
        <p:txBody>
          <a:bodyPr vert="horz" wrap="square" lIns="0" tIns="61594" rIns="0" bIns="0" rtlCol="0">
            <a:spAutoFit/>
          </a:bodyPr>
          <a:lstStyle/>
          <a:p>
            <a:pPr marL="12700" marR="5080" indent="-635">
              <a:lnSpc>
                <a:spcPct val="100000"/>
              </a:lnSpc>
              <a:spcBef>
                <a:spcPts val="484"/>
              </a:spcBef>
            </a:pPr>
            <a:r>
              <a:rPr i="0" spc="-5" dirty="0">
                <a:latin typeface="Calibri"/>
                <a:cs typeface="Calibri"/>
              </a:rPr>
              <a:t>Momentum</a:t>
            </a:r>
            <a:r>
              <a:rPr i="0" spc="-80" dirty="0">
                <a:latin typeface="Calibri"/>
                <a:cs typeface="Calibri"/>
              </a:rPr>
              <a:t> </a:t>
            </a:r>
            <a:r>
              <a:rPr lang="en-US" spc="10" dirty="0">
                <a:latin typeface="Calibri"/>
                <a:cs typeface="Calibri"/>
              </a:rPr>
              <a:t/>
            </a:r>
            <a:br>
              <a:rPr lang="en-US" spc="10" dirty="0">
                <a:latin typeface="Calibri"/>
                <a:cs typeface="Calibri"/>
              </a:rPr>
            </a:br>
            <a:r>
              <a:rPr spc="5" dirty="0" smtClean="0"/>
              <a:t>Applies</a:t>
            </a:r>
            <a:r>
              <a:rPr spc="-110" dirty="0" smtClean="0"/>
              <a:t> </a:t>
            </a:r>
            <a:r>
              <a:rPr spc="-15" dirty="0"/>
              <a:t>to</a:t>
            </a:r>
            <a:r>
              <a:rPr spc="-110" dirty="0"/>
              <a:t> </a:t>
            </a:r>
            <a:r>
              <a:rPr spc="-15" dirty="0"/>
              <a:t>Adult</a:t>
            </a:r>
            <a:r>
              <a:rPr spc="-110" dirty="0"/>
              <a:t> </a:t>
            </a:r>
            <a:r>
              <a:rPr spc="35" dirty="0"/>
              <a:t>Education/ESL</a:t>
            </a:r>
            <a:r>
              <a:rPr spc="-130" dirty="0"/>
              <a:t> </a:t>
            </a:r>
            <a:r>
              <a:rPr spc="-280" dirty="0"/>
              <a:t>&amp;  </a:t>
            </a:r>
            <a:r>
              <a:rPr i="1" dirty="0"/>
              <a:t>Undecided/Other</a:t>
            </a:r>
          </a:p>
        </p:txBody>
      </p:sp>
      <p:sp>
        <p:nvSpPr>
          <p:cNvPr id="5" name="object 5"/>
          <p:cNvSpPr txBox="1"/>
          <p:nvPr/>
        </p:nvSpPr>
        <p:spPr>
          <a:xfrm>
            <a:off x="1407019" y="2523080"/>
            <a:ext cx="8910955" cy="1061720"/>
          </a:xfrm>
          <a:prstGeom prst="rect">
            <a:avLst/>
          </a:prstGeom>
        </p:spPr>
        <p:txBody>
          <a:bodyPr vert="horz" wrap="square" lIns="0" tIns="53975" rIns="0" bIns="0" rtlCol="0">
            <a:spAutoFit/>
          </a:bodyPr>
          <a:lstStyle/>
          <a:p>
            <a:pPr marL="469900" marR="5080" indent="-457200">
              <a:lnSpc>
                <a:spcPts val="2590"/>
              </a:lnSpc>
              <a:spcBef>
                <a:spcPts val="425"/>
              </a:spcBef>
              <a:buFont typeface="Arial"/>
              <a:buChar char="•"/>
              <a:tabLst>
                <a:tab pos="469265" algn="l"/>
                <a:tab pos="469900" algn="l"/>
              </a:tabLst>
            </a:pPr>
            <a:r>
              <a:rPr sz="2400" spc="35" dirty="0">
                <a:solidFill>
                  <a:srgbClr val="52565A"/>
                </a:solidFill>
                <a:latin typeface="Calibri"/>
                <a:cs typeface="Calibri"/>
              </a:rPr>
              <a:t>Percentage</a:t>
            </a:r>
            <a:r>
              <a:rPr sz="2400" spc="-55" dirty="0">
                <a:solidFill>
                  <a:srgbClr val="52565A"/>
                </a:solidFill>
                <a:latin typeface="Calibri"/>
                <a:cs typeface="Calibri"/>
              </a:rPr>
              <a:t> </a:t>
            </a:r>
            <a:r>
              <a:rPr sz="2400" dirty="0">
                <a:solidFill>
                  <a:srgbClr val="52565A"/>
                </a:solidFill>
                <a:latin typeface="Calibri"/>
                <a:cs typeface="Calibri"/>
              </a:rPr>
              <a:t>of</a:t>
            </a:r>
            <a:r>
              <a:rPr sz="2400" spc="-70" dirty="0">
                <a:solidFill>
                  <a:srgbClr val="52565A"/>
                </a:solidFill>
                <a:latin typeface="Calibri"/>
                <a:cs typeface="Calibri"/>
              </a:rPr>
              <a:t> </a:t>
            </a:r>
            <a:r>
              <a:rPr sz="2400" spc="35" dirty="0">
                <a:solidFill>
                  <a:srgbClr val="52565A"/>
                </a:solidFill>
                <a:latin typeface="Calibri"/>
                <a:cs typeface="Calibri"/>
              </a:rPr>
              <a:t>students</a:t>
            </a:r>
            <a:r>
              <a:rPr sz="2400" spc="-85" dirty="0">
                <a:solidFill>
                  <a:srgbClr val="52565A"/>
                </a:solidFill>
                <a:latin typeface="Calibri"/>
                <a:cs typeface="Calibri"/>
              </a:rPr>
              <a:t> </a:t>
            </a:r>
            <a:r>
              <a:rPr sz="2400" spc="25" dirty="0">
                <a:solidFill>
                  <a:srgbClr val="52565A"/>
                </a:solidFill>
                <a:latin typeface="Calibri"/>
                <a:cs typeface="Calibri"/>
              </a:rPr>
              <a:t>who</a:t>
            </a:r>
            <a:r>
              <a:rPr sz="2400" spc="-75" dirty="0">
                <a:solidFill>
                  <a:srgbClr val="52565A"/>
                </a:solidFill>
                <a:latin typeface="Calibri"/>
                <a:cs typeface="Calibri"/>
              </a:rPr>
              <a:t> </a:t>
            </a:r>
            <a:r>
              <a:rPr sz="2400" spc="40" dirty="0">
                <a:solidFill>
                  <a:srgbClr val="52565A"/>
                </a:solidFill>
                <a:latin typeface="Calibri"/>
                <a:cs typeface="Calibri"/>
              </a:rPr>
              <a:t>completed</a:t>
            </a:r>
            <a:r>
              <a:rPr sz="2400" spc="-55" dirty="0">
                <a:solidFill>
                  <a:srgbClr val="52565A"/>
                </a:solidFill>
                <a:latin typeface="Calibri"/>
                <a:cs typeface="Calibri"/>
              </a:rPr>
              <a:t> </a:t>
            </a:r>
            <a:r>
              <a:rPr sz="2400" spc="25" dirty="0">
                <a:solidFill>
                  <a:srgbClr val="52565A"/>
                </a:solidFill>
                <a:latin typeface="Calibri"/>
                <a:cs typeface="Calibri"/>
              </a:rPr>
              <a:t>one</a:t>
            </a:r>
            <a:r>
              <a:rPr sz="2400" spc="-80" dirty="0">
                <a:solidFill>
                  <a:srgbClr val="52565A"/>
                </a:solidFill>
                <a:latin typeface="Calibri"/>
                <a:cs typeface="Calibri"/>
              </a:rPr>
              <a:t> </a:t>
            </a:r>
            <a:r>
              <a:rPr sz="2400" spc="15" dirty="0">
                <a:solidFill>
                  <a:srgbClr val="52565A"/>
                </a:solidFill>
                <a:latin typeface="Calibri"/>
                <a:cs typeface="Calibri"/>
              </a:rPr>
              <a:t>or</a:t>
            </a:r>
            <a:r>
              <a:rPr sz="2400" spc="-65" dirty="0">
                <a:solidFill>
                  <a:srgbClr val="52565A"/>
                </a:solidFill>
                <a:latin typeface="Calibri"/>
                <a:cs typeface="Calibri"/>
              </a:rPr>
              <a:t> </a:t>
            </a:r>
            <a:r>
              <a:rPr sz="2400" spc="25" dirty="0">
                <a:solidFill>
                  <a:srgbClr val="52565A"/>
                </a:solidFill>
                <a:latin typeface="Calibri"/>
                <a:cs typeface="Calibri"/>
              </a:rPr>
              <a:t>more</a:t>
            </a:r>
            <a:r>
              <a:rPr sz="2400" spc="-75" dirty="0">
                <a:solidFill>
                  <a:srgbClr val="52565A"/>
                </a:solidFill>
                <a:latin typeface="Calibri"/>
                <a:cs typeface="Calibri"/>
              </a:rPr>
              <a:t> </a:t>
            </a:r>
            <a:r>
              <a:rPr sz="2400" spc="30" dirty="0">
                <a:solidFill>
                  <a:srgbClr val="52565A"/>
                </a:solidFill>
                <a:latin typeface="Calibri"/>
                <a:cs typeface="Calibri"/>
              </a:rPr>
              <a:t>levels</a:t>
            </a:r>
            <a:r>
              <a:rPr sz="2400" spc="-70" dirty="0">
                <a:solidFill>
                  <a:srgbClr val="52565A"/>
                </a:solidFill>
                <a:latin typeface="Calibri"/>
                <a:cs typeface="Calibri"/>
              </a:rPr>
              <a:t> </a:t>
            </a:r>
            <a:r>
              <a:rPr sz="2400" dirty="0">
                <a:solidFill>
                  <a:srgbClr val="52565A"/>
                </a:solidFill>
                <a:latin typeface="Calibri"/>
                <a:cs typeface="Calibri"/>
              </a:rPr>
              <a:t>of</a:t>
            </a:r>
            <a:r>
              <a:rPr sz="2400" spc="-75" dirty="0">
                <a:solidFill>
                  <a:srgbClr val="52565A"/>
                </a:solidFill>
                <a:latin typeface="Calibri"/>
                <a:cs typeface="Calibri"/>
              </a:rPr>
              <a:t> </a:t>
            </a:r>
            <a:r>
              <a:rPr sz="2400" spc="45" dirty="0">
                <a:solidFill>
                  <a:srgbClr val="52565A"/>
                </a:solidFill>
                <a:latin typeface="Calibri"/>
                <a:cs typeface="Calibri"/>
              </a:rPr>
              <a:t>adult  </a:t>
            </a:r>
            <a:r>
              <a:rPr sz="2400" spc="40" dirty="0">
                <a:solidFill>
                  <a:srgbClr val="52565A"/>
                </a:solidFill>
                <a:latin typeface="Calibri"/>
                <a:cs typeface="Calibri"/>
              </a:rPr>
              <a:t>education</a:t>
            </a:r>
            <a:endParaRPr sz="2400" dirty="0">
              <a:latin typeface="Calibri"/>
              <a:cs typeface="Calibri"/>
            </a:endParaRPr>
          </a:p>
          <a:p>
            <a:pPr marL="755650" lvl="1" indent="-285750">
              <a:lnSpc>
                <a:spcPct val="100000"/>
              </a:lnSpc>
              <a:spcBef>
                <a:spcPts val="250"/>
              </a:spcBef>
              <a:buFont typeface="Arial"/>
              <a:buChar char="•"/>
              <a:tabLst>
                <a:tab pos="755015" algn="l"/>
                <a:tab pos="755650" algn="l"/>
              </a:tabLst>
            </a:pPr>
            <a:r>
              <a:rPr sz="2000" spc="30" dirty="0">
                <a:solidFill>
                  <a:srgbClr val="52565A"/>
                </a:solidFill>
                <a:latin typeface="Calibri"/>
                <a:cs typeface="Calibri"/>
              </a:rPr>
              <a:t>Transitioned</a:t>
            </a:r>
            <a:r>
              <a:rPr sz="2000" spc="-30" dirty="0">
                <a:solidFill>
                  <a:srgbClr val="52565A"/>
                </a:solidFill>
                <a:latin typeface="Calibri"/>
                <a:cs typeface="Calibri"/>
              </a:rPr>
              <a:t> </a:t>
            </a:r>
            <a:r>
              <a:rPr sz="2000" spc="10" dirty="0">
                <a:solidFill>
                  <a:srgbClr val="52565A"/>
                </a:solidFill>
                <a:latin typeface="Calibri"/>
                <a:cs typeface="Calibri"/>
              </a:rPr>
              <a:t>from</a:t>
            </a:r>
            <a:r>
              <a:rPr sz="2000" spc="-35" dirty="0">
                <a:solidFill>
                  <a:srgbClr val="52565A"/>
                </a:solidFill>
                <a:latin typeface="Calibri"/>
                <a:cs typeface="Calibri"/>
              </a:rPr>
              <a:t> </a:t>
            </a:r>
            <a:r>
              <a:rPr sz="2000" spc="35" dirty="0">
                <a:solidFill>
                  <a:srgbClr val="52565A"/>
                </a:solidFill>
                <a:latin typeface="Calibri"/>
                <a:cs typeface="Calibri"/>
              </a:rPr>
              <a:t>adult</a:t>
            </a:r>
            <a:r>
              <a:rPr sz="2000" spc="-45" dirty="0">
                <a:solidFill>
                  <a:srgbClr val="52565A"/>
                </a:solidFill>
                <a:latin typeface="Calibri"/>
                <a:cs typeface="Calibri"/>
              </a:rPr>
              <a:t> </a:t>
            </a:r>
            <a:r>
              <a:rPr sz="2000" spc="50" dirty="0">
                <a:solidFill>
                  <a:srgbClr val="52565A"/>
                </a:solidFill>
                <a:latin typeface="Calibri"/>
                <a:cs typeface="Calibri"/>
              </a:rPr>
              <a:t>basic</a:t>
            </a:r>
            <a:r>
              <a:rPr sz="2000" spc="-55" dirty="0">
                <a:solidFill>
                  <a:srgbClr val="52565A"/>
                </a:solidFill>
                <a:latin typeface="Calibri"/>
                <a:cs typeface="Calibri"/>
              </a:rPr>
              <a:t> </a:t>
            </a:r>
            <a:r>
              <a:rPr sz="2000" spc="50" dirty="0">
                <a:solidFill>
                  <a:srgbClr val="52565A"/>
                </a:solidFill>
                <a:latin typeface="Calibri"/>
                <a:cs typeface="Calibri"/>
              </a:rPr>
              <a:t>ed/ESL</a:t>
            </a:r>
            <a:r>
              <a:rPr sz="2000" spc="-60" dirty="0">
                <a:solidFill>
                  <a:srgbClr val="52565A"/>
                </a:solidFill>
                <a:latin typeface="Calibri"/>
                <a:cs typeface="Calibri"/>
              </a:rPr>
              <a:t> </a:t>
            </a:r>
            <a:r>
              <a:rPr sz="2000" spc="15" dirty="0">
                <a:solidFill>
                  <a:srgbClr val="52565A"/>
                </a:solidFill>
                <a:latin typeface="Calibri"/>
                <a:cs typeface="Calibri"/>
              </a:rPr>
              <a:t>to</a:t>
            </a:r>
            <a:r>
              <a:rPr sz="2000" spc="-55" dirty="0">
                <a:solidFill>
                  <a:srgbClr val="52565A"/>
                </a:solidFill>
                <a:latin typeface="Calibri"/>
                <a:cs typeface="Calibri"/>
              </a:rPr>
              <a:t> </a:t>
            </a:r>
            <a:r>
              <a:rPr sz="2000" spc="35" dirty="0">
                <a:solidFill>
                  <a:srgbClr val="52565A"/>
                </a:solidFill>
                <a:latin typeface="Calibri"/>
                <a:cs typeface="Calibri"/>
              </a:rPr>
              <a:t>adult</a:t>
            </a:r>
            <a:r>
              <a:rPr sz="2000" spc="-40" dirty="0">
                <a:solidFill>
                  <a:srgbClr val="52565A"/>
                </a:solidFill>
                <a:latin typeface="Calibri"/>
                <a:cs typeface="Calibri"/>
              </a:rPr>
              <a:t> </a:t>
            </a:r>
            <a:r>
              <a:rPr sz="2000" spc="30" dirty="0">
                <a:solidFill>
                  <a:srgbClr val="52565A"/>
                </a:solidFill>
                <a:latin typeface="Calibri"/>
                <a:cs typeface="Calibri"/>
              </a:rPr>
              <a:t>secondary</a:t>
            </a:r>
            <a:r>
              <a:rPr sz="2000" spc="-25" dirty="0">
                <a:solidFill>
                  <a:srgbClr val="52565A"/>
                </a:solidFill>
                <a:latin typeface="Calibri"/>
                <a:cs typeface="Calibri"/>
              </a:rPr>
              <a:t> </a:t>
            </a:r>
            <a:r>
              <a:rPr sz="2000" spc="20" dirty="0">
                <a:solidFill>
                  <a:srgbClr val="52565A"/>
                </a:solidFill>
                <a:latin typeface="Calibri"/>
                <a:cs typeface="Calibri"/>
              </a:rPr>
              <a:t>ed</a:t>
            </a:r>
            <a:endParaRPr sz="2000" dirty="0">
              <a:latin typeface="Calibri"/>
              <a:cs typeface="Calibri"/>
            </a:endParaRPr>
          </a:p>
        </p:txBody>
      </p:sp>
      <p:sp>
        <p:nvSpPr>
          <p:cNvPr id="6" name="object 6"/>
          <p:cNvSpPr txBox="1"/>
          <p:nvPr/>
        </p:nvSpPr>
        <p:spPr>
          <a:xfrm>
            <a:off x="1555136" y="5422661"/>
            <a:ext cx="3028950" cy="238760"/>
          </a:xfrm>
          <a:prstGeom prst="rect">
            <a:avLst/>
          </a:prstGeom>
        </p:spPr>
        <p:txBody>
          <a:bodyPr vert="horz" wrap="square" lIns="0" tIns="12065" rIns="0" bIns="0" rtlCol="0">
            <a:spAutoFit/>
          </a:bodyPr>
          <a:lstStyle/>
          <a:p>
            <a:pPr marL="12700">
              <a:lnSpc>
                <a:spcPct val="100000"/>
              </a:lnSpc>
              <a:spcBef>
                <a:spcPts val="95"/>
              </a:spcBef>
            </a:pPr>
            <a:r>
              <a:rPr sz="1400" spc="-25" dirty="0">
                <a:solidFill>
                  <a:srgbClr val="52565A"/>
                </a:solidFill>
                <a:latin typeface="Calibri"/>
                <a:cs typeface="Calibri"/>
              </a:rPr>
              <a:t>Metric</a:t>
            </a:r>
            <a:r>
              <a:rPr sz="1400" spc="-35" dirty="0">
                <a:solidFill>
                  <a:srgbClr val="52565A"/>
                </a:solidFill>
                <a:latin typeface="Calibri"/>
                <a:cs typeface="Calibri"/>
              </a:rPr>
              <a:t> </a:t>
            </a:r>
            <a:r>
              <a:rPr sz="1400" spc="20" dirty="0">
                <a:solidFill>
                  <a:srgbClr val="52565A"/>
                </a:solidFill>
                <a:latin typeface="Calibri"/>
                <a:cs typeface="Calibri"/>
              </a:rPr>
              <a:t>will</a:t>
            </a:r>
            <a:r>
              <a:rPr sz="1400" spc="-25" dirty="0">
                <a:solidFill>
                  <a:srgbClr val="52565A"/>
                </a:solidFill>
                <a:latin typeface="Calibri"/>
                <a:cs typeface="Calibri"/>
              </a:rPr>
              <a:t> </a:t>
            </a:r>
            <a:r>
              <a:rPr sz="1400" spc="15" dirty="0">
                <a:solidFill>
                  <a:srgbClr val="52565A"/>
                </a:solidFill>
                <a:latin typeface="Calibri"/>
                <a:cs typeface="Calibri"/>
              </a:rPr>
              <a:t>be</a:t>
            </a:r>
            <a:r>
              <a:rPr sz="1400" spc="-40" dirty="0">
                <a:solidFill>
                  <a:srgbClr val="52565A"/>
                </a:solidFill>
                <a:latin typeface="Calibri"/>
                <a:cs typeface="Calibri"/>
              </a:rPr>
              <a:t> </a:t>
            </a:r>
            <a:r>
              <a:rPr sz="1400" spc="25" dirty="0">
                <a:solidFill>
                  <a:srgbClr val="52565A"/>
                </a:solidFill>
                <a:latin typeface="Calibri"/>
                <a:cs typeface="Calibri"/>
              </a:rPr>
              <a:t>based</a:t>
            </a:r>
            <a:r>
              <a:rPr sz="1400" spc="-50" dirty="0">
                <a:solidFill>
                  <a:srgbClr val="52565A"/>
                </a:solidFill>
                <a:latin typeface="Calibri"/>
                <a:cs typeface="Calibri"/>
              </a:rPr>
              <a:t> </a:t>
            </a:r>
            <a:r>
              <a:rPr sz="1400" spc="20" dirty="0">
                <a:solidFill>
                  <a:srgbClr val="52565A"/>
                </a:solidFill>
                <a:latin typeface="Calibri"/>
                <a:cs typeface="Calibri"/>
              </a:rPr>
              <a:t>on</a:t>
            </a:r>
            <a:r>
              <a:rPr sz="1400" spc="-45" dirty="0">
                <a:solidFill>
                  <a:srgbClr val="52565A"/>
                </a:solidFill>
                <a:latin typeface="Calibri"/>
                <a:cs typeface="Calibri"/>
              </a:rPr>
              <a:t> </a:t>
            </a:r>
            <a:r>
              <a:rPr sz="1400" spc="-25" dirty="0">
                <a:solidFill>
                  <a:srgbClr val="52565A"/>
                </a:solidFill>
                <a:latin typeface="Calibri"/>
                <a:cs typeface="Calibri"/>
              </a:rPr>
              <a:t>MIS</a:t>
            </a:r>
            <a:r>
              <a:rPr sz="1400" spc="-45" dirty="0">
                <a:solidFill>
                  <a:srgbClr val="52565A"/>
                </a:solidFill>
                <a:latin typeface="Calibri"/>
                <a:cs typeface="Calibri"/>
              </a:rPr>
              <a:t> </a:t>
            </a:r>
            <a:r>
              <a:rPr sz="1400" spc="25" dirty="0">
                <a:solidFill>
                  <a:srgbClr val="52565A"/>
                </a:solidFill>
                <a:latin typeface="Calibri"/>
                <a:cs typeface="Calibri"/>
              </a:rPr>
              <a:t>submissions.</a:t>
            </a:r>
            <a:endParaRPr sz="1400">
              <a:latin typeface="Calibri"/>
              <a:cs typeface="Calibri"/>
            </a:endParaRPr>
          </a:p>
        </p:txBody>
      </p:sp>
    </p:spTree>
    <p:extLst>
      <p:ext uri="{BB962C8B-B14F-4D97-AF65-F5344CB8AC3E}">
        <p14:creationId xmlns:p14="http://schemas.microsoft.com/office/powerpoint/2010/main" val="4114107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838200" y="-18853"/>
            <a:ext cx="10515600" cy="2093521"/>
          </a:xfrm>
          <a:prstGeom prst="rect">
            <a:avLst/>
          </a:prstGeom>
        </p:spPr>
        <p:txBody>
          <a:bodyPr vert="horz" wrap="square" lIns="0" tIns="61594" rIns="0" bIns="0" rtlCol="0">
            <a:spAutoFit/>
          </a:bodyPr>
          <a:lstStyle/>
          <a:p>
            <a:pPr marL="12700" marR="5080" indent="-635">
              <a:lnSpc>
                <a:spcPct val="100000"/>
              </a:lnSpc>
              <a:spcBef>
                <a:spcPts val="484"/>
              </a:spcBef>
            </a:pPr>
            <a:r>
              <a:rPr i="0" spc="-5" dirty="0">
                <a:latin typeface="Calibri"/>
                <a:cs typeface="Calibri"/>
              </a:rPr>
              <a:t>Momentum</a:t>
            </a:r>
            <a:r>
              <a:rPr i="0" spc="-80" dirty="0">
                <a:latin typeface="Calibri"/>
                <a:cs typeface="Calibri"/>
              </a:rPr>
              <a:t> </a:t>
            </a:r>
            <a:r>
              <a:rPr lang="en-US" spc="10" dirty="0">
                <a:latin typeface="Calibri"/>
                <a:cs typeface="Calibri"/>
              </a:rPr>
              <a:t/>
            </a:r>
            <a:br>
              <a:rPr lang="en-US" spc="10" dirty="0">
                <a:latin typeface="Calibri"/>
                <a:cs typeface="Calibri"/>
              </a:rPr>
            </a:br>
            <a:r>
              <a:rPr spc="5" dirty="0" smtClean="0"/>
              <a:t>Applies</a:t>
            </a:r>
            <a:r>
              <a:rPr spc="-105" dirty="0" smtClean="0"/>
              <a:t> </a:t>
            </a:r>
            <a:r>
              <a:rPr spc="-15" dirty="0"/>
              <a:t>to</a:t>
            </a:r>
            <a:r>
              <a:rPr spc="-110" dirty="0"/>
              <a:t> </a:t>
            </a:r>
            <a:r>
              <a:rPr spc="20" dirty="0"/>
              <a:t>Short-Term</a:t>
            </a:r>
            <a:r>
              <a:rPr spc="-125" dirty="0"/>
              <a:t> </a:t>
            </a:r>
            <a:r>
              <a:rPr spc="25" dirty="0"/>
              <a:t>Career</a:t>
            </a:r>
            <a:r>
              <a:rPr spc="-105" dirty="0"/>
              <a:t> </a:t>
            </a:r>
            <a:r>
              <a:rPr spc="30" dirty="0"/>
              <a:t>Education</a:t>
            </a:r>
            <a:r>
              <a:rPr spc="-114" dirty="0"/>
              <a:t> </a:t>
            </a:r>
            <a:r>
              <a:rPr spc="50" dirty="0"/>
              <a:t>and  </a:t>
            </a:r>
            <a:r>
              <a:rPr i="1" dirty="0"/>
              <a:t>Undecided/Other</a:t>
            </a:r>
          </a:p>
        </p:txBody>
      </p:sp>
      <p:sp>
        <p:nvSpPr>
          <p:cNvPr id="5" name="object 5"/>
          <p:cNvSpPr txBox="1"/>
          <p:nvPr/>
        </p:nvSpPr>
        <p:spPr>
          <a:xfrm>
            <a:off x="2084749" y="2111534"/>
            <a:ext cx="7818120" cy="2913380"/>
          </a:xfrm>
          <a:prstGeom prst="rect">
            <a:avLst/>
          </a:prstGeom>
        </p:spPr>
        <p:txBody>
          <a:bodyPr vert="horz" wrap="square" lIns="0" tIns="56515" rIns="0" bIns="0" rtlCol="0">
            <a:spAutoFit/>
          </a:bodyPr>
          <a:lstStyle/>
          <a:p>
            <a:pPr marL="355600" indent="-342900">
              <a:lnSpc>
                <a:spcPct val="100000"/>
              </a:lnSpc>
              <a:spcBef>
                <a:spcPts val="445"/>
              </a:spcBef>
              <a:buFont typeface="Arial"/>
              <a:buChar char="•"/>
              <a:tabLst>
                <a:tab pos="354965" algn="l"/>
                <a:tab pos="355600" algn="l"/>
              </a:tabLst>
            </a:pPr>
            <a:r>
              <a:rPr sz="2400" spc="40" dirty="0">
                <a:solidFill>
                  <a:srgbClr val="7E7E7E"/>
                </a:solidFill>
                <a:latin typeface="Calibri"/>
                <a:cs typeface="Calibri"/>
              </a:rPr>
              <a:t>Earned</a:t>
            </a:r>
            <a:r>
              <a:rPr sz="2400" spc="-70" dirty="0">
                <a:solidFill>
                  <a:srgbClr val="7E7E7E"/>
                </a:solidFill>
                <a:latin typeface="Calibri"/>
                <a:cs typeface="Calibri"/>
              </a:rPr>
              <a:t> </a:t>
            </a:r>
            <a:r>
              <a:rPr sz="2400" spc="30" dirty="0">
                <a:solidFill>
                  <a:srgbClr val="7E7E7E"/>
                </a:solidFill>
                <a:latin typeface="Calibri"/>
                <a:cs typeface="Calibri"/>
              </a:rPr>
              <a:t>nine</a:t>
            </a:r>
            <a:r>
              <a:rPr sz="2400" spc="-80" dirty="0">
                <a:solidFill>
                  <a:srgbClr val="7E7E7E"/>
                </a:solidFill>
                <a:latin typeface="Calibri"/>
                <a:cs typeface="Calibri"/>
              </a:rPr>
              <a:t> </a:t>
            </a:r>
            <a:r>
              <a:rPr sz="2400" spc="15" dirty="0">
                <a:solidFill>
                  <a:srgbClr val="7E7E7E"/>
                </a:solidFill>
                <a:latin typeface="Calibri"/>
                <a:cs typeface="Calibri"/>
              </a:rPr>
              <a:t>or</a:t>
            </a:r>
            <a:r>
              <a:rPr sz="2400" spc="-65" dirty="0">
                <a:solidFill>
                  <a:srgbClr val="7E7E7E"/>
                </a:solidFill>
                <a:latin typeface="Calibri"/>
                <a:cs typeface="Calibri"/>
              </a:rPr>
              <a:t> </a:t>
            </a:r>
            <a:r>
              <a:rPr sz="2400" spc="25" dirty="0">
                <a:solidFill>
                  <a:srgbClr val="7E7E7E"/>
                </a:solidFill>
                <a:latin typeface="Calibri"/>
                <a:cs typeface="Calibri"/>
              </a:rPr>
              <a:t>more</a:t>
            </a:r>
            <a:r>
              <a:rPr sz="2400" spc="-80" dirty="0">
                <a:solidFill>
                  <a:srgbClr val="7E7E7E"/>
                </a:solidFill>
                <a:latin typeface="Calibri"/>
                <a:cs typeface="Calibri"/>
              </a:rPr>
              <a:t> </a:t>
            </a:r>
            <a:r>
              <a:rPr sz="2400" spc="15" dirty="0">
                <a:solidFill>
                  <a:srgbClr val="7E7E7E"/>
                </a:solidFill>
                <a:latin typeface="Calibri"/>
                <a:cs typeface="Calibri"/>
              </a:rPr>
              <a:t>career</a:t>
            </a:r>
            <a:r>
              <a:rPr sz="2400" spc="-50" dirty="0">
                <a:solidFill>
                  <a:srgbClr val="7E7E7E"/>
                </a:solidFill>
                <a:latin typeface="Calibri"/>
                <a:cs typeface="Calibri"/>
              </a:rPr>
              <a:t> </a:t>
            </a:r>
            <a:r>
              <a:rPr sz="2400" spc="40" dirty="0">
                <a:solidFill>
                  <a:srgbClr val="7E7E7E"/>
                </a:solidFill>
                <a:latin typeface="Calibri"/>
                <a:cs typeface="Calibri"/>
              </a:rPr>
              <a:t>education</a:t>
            </a:r>
            <a:r>
              <a:rPr sz="2400" spc="-65" dirty="0">
                <a:solidFill>
                  <a:srgbClr val="7E7E7E"/>
                </a:solidFill>
                <a:latin typeface="Calibri"/>
                <a:cs typeface="Calibri"/>
              </a:rPr>
              <a:t> </a:t>
            </a:r>
            <a:r>
              <a:rPr sz="2400" spc="40" dirty="0">
                <a:solidFill>
                  <a:srgbClr val="7E7E7E"/>
                </a:solidFill>
                <a:latin typeface="Calibri"/>
                <a:cs typeface="Calibri"/>
              </a:rPr>
              <a:t>units</a:t>
            </a:r>
            <a:r>
              <a:rPr sz="2400" spc="-85" dirty="0">
                <a:solidFill>
                  <a:srgbClr val="7E7E7E"/>
                </a:solidFill>
                <a:latin typeface="Calibri"/>
                <a:cs typeface="Calibri"/>
              </a:rPr>
              <a:t> </a:t>
            </a:r>
            <a:r>
              <a:rPr sz="2400" spc="40" dirty="0">
                <a:solidFill>
                  <a:srgbClr val="7E7E7E"/>
                </a:solidFill>
                <a:latin typeface="Calibri"/>
                <a:cs typeface="Calibri"/>
              </a:rPr>
              <a:t>in</a:t>
            </a:r>
            <a:r>
              <a:rPr sz="2400" spc="-75" dirty="0">
                <a:solidFill>
                  <a:srgbClr val="7E7E7E"/>
                </a:solidFill>
                <a:latin typeface="Calibri"/>
                <a:cs typeface="Calibri"/>
              </a:rPr>
              <a:t> </a:t>
            </a:r>
            <a:r>
              <a:rPr sz="2400" spc="60" dirty="0">
                <a:solidFill>
                  <a:srgbClr val="7E7E7E"/>
                </a:solidFill>
                <a:latin typeface="Calibri"/>
                <a:cs typeface="Calibri"/>
              </a:rPr>
              <a:t>a</a:t>
            </a:r>
            <a:r>
              <a:rPr sz="2400" spc="-70" dirty="0">
                <a:solidFill>
                  <a:srgbClr val="7E7E7E"/>
                </a:solidFill>
                <a:latin typeface="Calibri"/>
                <a:cs typeface="Calibri"/>
              </a:rPr>
              <a:t> </a:t>
            </a:r>
            <a:r>
              <a:rPr sz="2400" spc="45" dirty="0">
                <a:solidFill>
                  <a:srgbClr val="7E7E7E"/>
                </a:solidFill>
                <a:latin typeface="Calibri"/>
                <a:cs typeface="Calibri"/>
              </a:rPr>
              <a:t>single</a:t>
            </a:r>
            <a:r>
              <a:rPr sz="2400" spc="-80" dirty="0">
                <a:solidFill>
                  <a:srgbClr val="7E7E7E"/>
                </a:solidFill>
                <a:latin typeface="Calibri"/>
                <a:cs typeface="Calibri"/>
              </a:rPr>
              <a:t> </a:t>
            </a:r>
            <a:r>
              <a:rPr sz="2400" spc="20" dirty="0">
                <a:solidFill>
                  <a:srgbClr val="7E7E7E"/>
                </a:solidFill>
                <a:latin typeface="Calibri"/>
                <a:cs typeface="Calibri"/>
              </a:rPr>
              <a:t>year</a:t>
            </a:r>
            <a:endParaRPr sz="2400" dirty="0">
              <a:latin typeface="Calibri"/>
              <a:cs typeface="Calibri"/>
            </a:endParaRPr>
          </a:p>
          <a:p>
            <a:pPr marL="812800" lvl="1" indent="-342900">
              <a:lnSpc>
                <a:spcPct val="100000"/>
              </a:lnSpc>
              <a:spcBef>
                <a:spcPts val="285"/>
              </a:spcBef>
              <a:buFont typeface="Arial"/>
              <a:buChar char="•"/>
              <a:tabLst>
                <a:tab pos="812165" algn="l"/>
                <a:tab pos="812800" algn="l"/>
              </a:tabLst>
            </a:pPr>
            <a:r>
              <a:rPr sz="2000" spc="30" dirty="0">
                <a:solidFill>
                  <a:srgbClr val="7E7E7E"/>
                </a:solidFill>
                <a:latin typeface="Calibri"/>
                <a:cs typeface="Calibri"/>
              </a:rPr>
              <a:t>Courses </a:t>
            </a:r>
            <a:r>
              <a:rPr sz="2000" spc="35" dirty="0">
                <a:solidFill>
                  <a:srgbClr val="7E7E7E"/>
                </a:solidFill>
                <a:latin typeface="Calibri"/>
                <a:cs typeface="Calibri"/>
              </a:rPr>
              <a:t>must </a:t>
            </a:r>
            <a:r>
              <a:rPr sz="2000" spc="20" dirty="0">
                <a:solidFill>
                  <a:srgbClr val="7E7E7E"/>
                </a:solidFill>
                <a:latin typeface="Calibri"/>
                <a:cs typeface="Calibri"/>
              </a:rPr>
              <a:t>be</a:t>
            </a:r>
            <a:r>
              <a:rPr sz="2000" spc="-229" dirty="0">
                <a:solidFill>
                  <a:srgbClr val="7E7E7E"/>
                </a:solidFill>
                <a:latin typeface="Calibri"/>
                <a:cs typeface="Calibri"/>
              </a:rPr>
              <a:t> </a:t>
            </a:r>
            <a:r>
              <a:rPr sz="2000" spc="25" dirty="0">
                <a:solidFill>
                  <a:srgbClr val="7E7E7E"/>
                </a:solidFill>
                <a:latin typeface="Calibri"/>
                <a:cs typeface="Calibri"/>
              </a:rPr>
              <a:t>non-introductory</a:t>
            </a:r>
            <a:endParaRPr sz="2000" dirty="0">
              <a:latin typeface="Calibri"/>
              <a:cs typeface="Calibri"/>
            </a:endParaRPr>
          </a:p>
          <a:p>
            <a:pPr marL="812800" lvl="1" indent="-342900">
              <a:lnSpc>
                <a:spcPct val="100000"/>
              </a:lnSpc>
              <a:spcBef>
                <a:spcPts val="259"/>
              </a:spcBef>
              <a:buFont typeface="Arial"/>
              <a:buChar char="•"/>
              <a:tabLst>
                <a:tab pos="812165" algn="l"/>
                <a:tab pos="812800" algn="l"/>
              </a:tabLst>
            </a:pPr>
            <a:r>
              <a:rPr sz="2000" spc="30" dirty="0">
                <a:solidFill>
                  <a:srgbClr val="7E7E7E"/>
                </a:solidFill>
                <a:latin typeface="Calibri"/>
                <a:cs typeface="Calibri"/>
              </a:rPr>
              <a:t>Courses</a:t>
            </a:r>
            <a:r>
              <a:rPr sz="2000" spc="-55" dirty="0">
                <a:solidFill>
                  <a:srgbClr val="7E7E7E"/>
                </a:solidFill>
                <a:latin typeface="Calibri"/>
                <a:cs typeface="Calibri"/>
              </a:rPr>
              <a:t> </a:t>
            </a:r>
            <a:r>
              <a:rPr sz="2000" spc="35" dirty="0">
                <a:solidFill>
                  <a:srgbClr val="7E7E7E"/>
                </a:solidFill>
                <a:latin typeface="Calibri"/>
                <a:cs typeface="Calibri"/>
              </a:rPr>
              <a:t>must</a:t>
            </a:r>
            <a:r>
              <a:rPr sz="2000" spc="-50" dirty="0">
                <a:solidFill>
                  <a:srgbClr val="7E7E7E"/>
                </a:solidFill>
                <a:latin typeface="Calibri"/>
                <a:cs typeface="Calibri"/>
              </a:rPr>
              <a:t> </a:t>
            </a:r>
            <a:r>
              <a:rPr sz="2000" spc="25" dirty="0">
                <a:solidFill>
                  <a:srgbClr val="7E7E7E"/>
                </a:solidFill>
                <a:latin typeface="Calibri"/>
                <a:cs typeface="Calibri"/>
              </a:rPr>
              <a:t>have</a:t>
            </a:r>
            <a:r>
              <a:rPr sz="2000" spc="-50" dirty="0">
                <a:solidFill>
                  <a:srgbClr val="7E7E7E"/>
                </a:solidFill>
                <a:latin typeface="Calibri"/>
                <a:cs typeface="Calibri"/>
              </a:rPr>
              <a:t> </a:t>
            </a:r>
            <a:r>
              <a:rPr sz="2000" spc="15" dirty="0">
                <a:solidFill>
                  <a:srgbClr val="7E7E7E"/>
                </a:solidFill>
                <a:latin typeface="Calibri"/>
                <a:cs typeface="Calibri"/>
              </a:rPr>
              <a:t>been</a:t>
            </a:r>
            <a:r>
              <a:rPr sz="2000" spc="-60" dirty="0">
                <a:solidFill>
                  <a:srgbClr val="7E7E7E"/>
                </a:solidFill>
                <a:latin typeface="Calibri"/>
                <a:cs typeface="Calibri"/>
              </a:rPr>
              <a:t> </a:t>
            </a:r>
            <a:r>
              <a:rPr sz="2000" spc="30" dirty="0">
                <a:solidFill>
                  <a:srgbClr val="7E7E7E"/>
                </a:solidFill>
                <a:latin typeface="Calibri"/>
                <a:cs typeface="Calibri"/>
              </a:rPr>
              <a:t>taken</a:t>
            </a:r>
            <a:r>
              <a:rPr sz="2000" spc="-50" dirty="0">
                <a:solidFill>
                  <a:srgbClr val="7E7E7E"/>
                </a:solidFill>
                <a:latin typeface="Calibri"/>
                <a:cs typeface="Calibri"/>
              </a:rPr>
              <a:t> </a:t>
            </a:r>
            <a:r>
              <a:rPr sz="2000" spc="35" dirty="0">
                <a:solidFill>
                  <a:srgbClr val="7E7E7E"/>
                </a:solidFill>
                <a:latin typeface="Calibri"/>
                <a:cs typeface="Calibri"/>
              </a:rPr>
              <a:t>in</a:t>
            </a:r>
            <a:r>
              <a:rPr sz="2000" spc="-55" dirty="0">
                <a:solidFill>
                  <a:srgbClr val="7E7E7E"/>
                </a:solidFill>
                <a:latin typeface="Calibri"/>
                <a:cs typeface="Calibri"/>
              </a:rPr>
              <a:t> </a:t>
            </a:r>
            <a:r>
              <a:rPr sz="2000" spc="10" dirty="0">
                <a:solidFill>
                  <a:srgbClr val="7E7E7E"/>
                </a:solidFill>
                <a:latin typeface="Calibri"/>
                <a:cs typeface="Calibri"/>
              </a:rPr>
              <a:t>the</a:t>
            </a:r>
            <a:r>
              <a:rPr sz="2000" spc="-60" dirty="0">
                <a:solidFill>
                  <a:srgbClr val="7E7E7E"/>
                </a:solidFill>
                <a:latin typeface="Calibri"/>
                <a:cs typeface="Calibri"/>
              </a:rPr>
              <a:t> </a:t>
            </a:r>
            <a:r>
              <a:rPr sz="2000" spc="35" dirty="0">
                <a:solidFill>
                  <a:srgbClr val="7E7E7E"/>
                </a:solidFill>
                <a:latin typeface="Calibri"/>
                <a:cs typeface="Calibri"/>
              </a:rPr>
              <a:t>same</a:t>
            </a:r>
            <a:r>
              <a:rPr sz="2000" spc="-50" dirty="0">
                <a:solidFill>
                  <a:srgbClr val="7E7E7E"/>
                </a:solidFill>
                <a:latin typeface="Calibri"/>
                <a:cs typeface="Calibri"/>
              </a:rPr>
              <a:t> </a:t>
            </a:r>
            <a:r>
              <a:rPr sz="2000" spc="30" dirty="0">
                <a:solidFill>
                  <a:srgbClr val="7E7E7E"/>
                </a:solidFill>
                <a:latin typeface="Calibri"/>
                <a:cs typeface="Calibri"/>
              </a:rPr>
              <a:t>district</a:t>
            </a:r>
            <a:endParaRPr sz="2000" dirty="0">
              <a:latin typeface="Calibri"/>
              <a:cs typeface="Calibri"/>
            </a:endParaRPr>
          </a:p>
          <a:p>
            <a:pPr lvl="1">
              <a:lnSpc>
                <a:spcPct val="100000"/>
              </a:lnSpc>
              <a:buClr>
                <a:srgbClr val="7E7E7E"/>
              </a:buClr>
              <a:buFont typeface="Arial"/>
              <a:buChar char="•"/>
            </a:pPr>
            <a:endParaRPr sz="2850" dirty="0">
              <a:latin typeface="Times New Roman"/>
              <a:cs typeface="Times New Roman"/>
            </a:endParaRPr>
          </a:p>
          <a:p>
            <a:pPr marL="355600" indent="-342900">
              <a:lnSpc>
                <a:spcPct val="100000"/>
              </a:lnSpc>
              <a:buFont typeface="Arial"/>
              <a:buChar char="•"/>
              <a:tabLst>
                <a:tab pos="354965" algn="l"/>
                <a:tab pos="355600" algn="l"/>
              </a:tabLst>
            </a:pPr>
            <a:r>
              <a:rPr sz="2400" spc="40" dirty="0">
                <a:solidFill>
                  <a:srgbClr val="7E7E7E"/>
                </a:solidFill>
                <a:latin typeface="Calibri"/>
                <a:cs typeface="Calibri"/>
              </a:rPr>
              <a:t>Completed </a:t>
            </a:r>
            <a:r>
              <a:rPr sz="2400" spc="60" dirty="0">
                <a:solidFill>
                  <a:srgbClr val="7E7E7E"/>
                </a:solidFill>
                <a:latin typeface="Calibri"/>
                <a:cs typeface="Calibri"/>
              </a:rPr>
              <a:t>a </a:t>
            </a:r>
            <a:r>
              <a:rPr sz="2400" spc="30" dirty="0">
                <a:solidFill>
                  <a:srgbClr val="7E7E7E"/>
                </a:solidFill>
                <a:latin typeface="Calibri"/>
                <a:cs typeface="Calibri"/>
              </a:rPr>
              <a:t>noncredit </a:t>
            </a:r>
            <a:r>
              <a:rPr sz="2400" spc="20" dirty="0">
                <a:solidFill>
                  <a:srgbClr val="7E7E7E"/>
                </a:solidFill>
                <a:latin typeface="Calibri"/>
                <a:cs typeface="Calibri"/>
              </a:rPr>
              <a:t>workforce</a:t>
            </a:r>
            <a:r>
              <a:rPr sz="2400" spc="-375" dirty="0">
                <a:solidFill>
                  <a:srgbClr val="7E7E7E"/>
                </a:solidFill>
                <a:latin typeface="Calibri"/>
                <a:cs typeface="Calibri"/>
              </a:rPr>
              <a:t> </a:t>
            </a:r>
            <a:r>
              <a:rPr sz="2400" spc="30" dirty="0">
                <a:solidFill>
                  <a:srgbClr val="7E7E7E"/>
                </a:solidFill>
                <a:latin typeface="Calibri"/>
                <a:cs typeface="Calibri"/>
              </a:rPr>
              <a:t>milestone</a:t>
            </a:r>
            <a:endParaRPr sz="2400" dirty="0">
              <a:latin typeface="Calibri"/>
              <a:cs typeface="Calibri"/>
            </a:endParaRPr>
          </a:p>
          <a:p>
            <a:pPr marL="812800" lvl="1" indent="-342900">
              <a:lnSpc>
                <a:spcPct val="100000"/>
              </a:lnSpc>
              <a:spcBef>
                <a:spcPts val="285"/>
              </a:spcBef>
              <a:buFont typeface="Arial"/>
              <a:buChar char="•"/>
              <a:tabLst>
                <a:tab pos="812165" algn="l"/>
                <a:tab pos="812800" algn="l"/>
              </a:tabLst>
            </a:pPr>
            <a:r>
              <a:rPr sz="2000" spc="30" dirty="0">
                <a:solidFill>
                  <a:srgbClr val="7E7E7E"/>
                </a:solidFill>
                <a:latin typeface="Calibri"/>
                <a:cs typeface="Calibri"/>
              </a:rPr>
              <a:t>Completed </a:t>
            </a:r>
            <a:r>
              <a:rPr sz="2000" spc="45" dirty="0">
                <a:solidFill>
                  <a:srgbClr val="7E7E7E"/>
                </a:solidFill>
                <a:latin typeface="Calibri"/>
                <a:cs typeface="Calibri"/>
              </a:rPr>
              <a:t>a </a:t>
            </a:r>
            <a:r>
              <a:rPr sz="2000" spc="25" dirty="0">
                <a:solidFill>
                  <a:srgbClr val="7E7E7E"/>
                </a:solidFill>
                <a:latin typeface="Calibri"/>
                <a:cs typeface="Calibri"/>
              </a:rPr>
              <a:t>noncredit </a:t>
            </a:r>
            <a:r>
              <a:rPr sz="2000" spc="15" dirty="0">
                <a:solidFill>
                  <a:srgbClr val="7E7E7E"/>
                </a:solidFill>
                <a:latin typeface="Calibri"/>
                <a:cs typeface="Calibri"/>
              </a:rPr>
              <a:t>workforce </a:t>
            </a:r>
            <a:r>
              <a:rPr sz="2000" spc="25" dirty="0">
                <a:solidFill>
                  <a:srgbClr val="7E7E7E"/>
                </a:solidFill>
                <a:latin typeface="Calibri"/>
                <a:cs typeface="Calibri"/>
              </a:rPr>
              <a:t>preparation</a:t>
            </a:r>
            <a:r>
              <a:rPr sz="2000" spc="-295" dirty="0">
                <a:solidFill>
                  <a:srgbClr val="7E7E7E"/>
                </a:solidFill>
                <a:latin typeface="Calibri"/>
                <a:cs typeface="Calibri"/>
              </a:rPr>
              <a:t> </a:t>
            </a:r>
            <a:r>
              <a:rPr sz="2000" spc="25" dirty="0">
                <a:solidFill>
                  <a:srgbClr val="7E7E7E"/>
                </a:solidFill>
                <a:latin typeface="Calibri"/>
                <a:cs typeface="Calibri"/>
              </a:rPr>
              <a:t>course</a:t>
            </a:r>
            <a:endParaRPr sz="2000" dirty="0">
              <a:latin typeface="Calibri"/>
              <a:cs typeface="Calibri"/>
            </a:endParaRPr>
          </a:p>
          <a:p>
            <a:pPr marL="812800" lvl="1" indent="-342900">
              <a:lnSpc>
                <a:spcPct val="100000"/>
              </a:lnSpc>
              <a:spcBef>
                <a:spcPts val="259"/>
              </a:spcBef>
              <a:buFont typeface="Arial"/>
              <a:buChar char="•"/>
              <a:tabLst>
                <a:tab pos="812165" algn="l"/>
                <a:tab pos="812800" algn="l"/>
              </a:tabLst>
            </a:pPr>
            <a:r>
              <a:rPr sz="2000" spc="30" dirty="0">
                <a:solidFill>
                  <a:srgbClr val="7E7E7E"/>
                </a:solidFill>
                <a:latin typeface="Calibri"/>
                <a:cs typeface="Calibri"/>
              </a:rPr>
              <a:t>Completed </a:t>
            </a:r>
            <a:r>
              <a:rPr sz="2000" spc="45" dirty="0">
                <a:solidFill>
                  <a:srgbClr val="7E7E7E"/>
                </a:solidFill>
                <a:latin typeface="Calibri"/>
                <a:cs typeface="Calibri"/>
              </a:rPr>
              <a:t>a </a:t>
            </a:r>
            <a:r>
              <a:rPr sz="2000" spc="80" dirty="0">
                <a:solidFill>
                  <a:srgbClr val="7E7E7E"/>
                </a:solidFill>
                <a:latin typeface="Calibri"/>
                <a:cs typeface="Calibri"/>
              </a:rPr>
              <a:t>CTE</a:t>
            </a:r>
            <a:r>
              <a:rPr sz="2000" spc="-229" dirty="0">
                <a:solidFill>
                  <a:srgbClr val="7E7E7E"/>
                </a:solidFill>
                <a:latin typeface="Calibri"/>
                <a:cs typeface="Calibri"/>
              </a:rPr>
              <a:t> </a:t>
            </a:r>
            <a:r>
              <a:rPr sz="2000" spc="25" dirty="0">
                <a:solidFill>
                  <a:srgbClr val="7E7E7E"/>
                </a:solidFill>
                <a:latin typeface="Calibri"/>
                <a:cs typeface="Calibri"/>
              </a:rPr>
              <a:t>course</a:t>
            </a:r>
            <a:endParaRPr sz="2000" dirty="0">
              <a:latin typeface="Calibri"/>
              <a:cs typeface="Calibri"/>
            </a:endParaRPr>
          </a:p>
          <a:p>
            <a:pPr marL="812800" lvl="1" indent="-342900">
              <a:lnSpc>
                <a:spcPct val="100000"/>
              </a:lnSpc>
              <a:spcBef>
                <a:spcPts val="260"/>
              </a:spcBef>
              <a:buFont typeface="Arial"/>
              <a:buChar char="•"/>
              <a:tabLst>
                <a:tab pos="812165" algn="l"/>
                <a:tab pos="812800" algn="l"/>
              </a:tabLst>
            </a:pPr>
            <a:r>
              <a:rPr sz="2000" spc="50" dirty="0">
                <a:solidFill>
                  <a:srgbClr val="7E7E7E"/>
                </a:solidFill>
                <a:latin typeface="Calibri"/>
                <a:cs typeface="Calibri"/>
              </a:rPr>
              <a:t>Had</a:t>
            </a:r>
            <a:r>
              <a:rPr sz="2000" spc="-45" dirty="0">
                <a:solidFill>
                  <a:srgbClr val="7E7E7E"/>
                </a:solidFill>
                <a:latin typeface="Calibri"/>
                <a:cs typeface="Calibri"/>
              </a:rPr>
              <a:t> </a:t>
            </a:r>
            <a:r>
              <a:rPr sz="2000" spc="-25" dirty="0">
                <a:solidFill>
                  <a:srgbClr val="7E7E7E"/>
                </a:solidFill>
                <a:latin typeface="Calibri"/>
                <a:cs typeface="Calibri"/>
              </a:rPr>
              <a:t>48</a:t>
            </a:r>
            <a:r>
              <a:rPr sz="2000" spc="-40" dirty="0">
                <a:solidFill>
                  <a:srgbClr val="7E7E7E"/>
                </a:solidFill>
                <a:latin typeface="Calibri"/>
                <a:cs typeface="Calibri"/>
              </a:rPr>
              <a:t> </a:t>
            </a:r>
            <a:r>
              <a:rPr sz="2000" spc="5" dirty="0">
                <a:solidFill>
                  <a:srgbClr val="7E7E7E"/>
                </a:solidFill>
                <a:latin typeface="Calibri"/>
                <a:cs typeface="Calibri"/>
              </a:rPr>
              <a:t>or</a:t>
            </a:r>
            <a:r>
              <a:rPr sz="2000" spc="-45" dirty="0">
                <a:solidFill>
                  <a:srgbClr val="7E7E7E"/>
                </a:solidFill>
                <a:latin typeface="Calibri"/>
                <a:cs typeface="Calibri"/>
              </a:rPr>
              <a:t> </a:t>
            </a:r>
            <a:r>
              <a:rPr sz="2000" spc="15" dirty="0">
                <a:solidFill>
                  <a:srgbClr val="7E7E7E"/>
                </a:solidFill>
                <a:latin typeface="Calibri"/>
                <a:cs typeface="Calibri"/>
              </a:rPr>
              <a:t>more</a:t>
            </a:r>
            <a:r>
              <a:rPr sz="2000" spc="-40" dirty="0">
                <a:solidFill>
                  <a:srgbClr val="7E7E7E"/>
                </a:solidFill>
                <a:latin typeface="Calibri"/>
                <a:cs typeface="Calibri"/>
              </a:rPr>
              <a:t> </a:t>
            </a:r>
            <a:r>
              <a:rPr sz="2000" spc="35" dirty="0">
                <a:solidFill>
                  <a:srgbClr val="7E7E7E"/>
                </a:solidFill>
                <a:latin typeface="Calibri"/>
                <a:cs typeface="Calibri"/>
              </a:rPr>
              <a:t>contact</a:t>
            </a:r>
            <a:r>
              <a:rPr sz="2000" spc="-30" dirty="0">
                <a:solidFill>
                  <a:srgbClr val="7E7E7E"/>
                </a:solidFill>
                <a:latin typeface="Calibri"/>
                <a:cs typeface="Calibri"/>
              </a:rPr>
              <a:t> </a:t>
            </a:r>
            <a:r>
              <a:rPr sz="2000" spc="25" dirty="0">
                <a:solidFill>
                  <a:srgbClr val="7E7E7E"/>
                </a:solidFill>
                <a:latin typeface="Calibri"/>
                <a:cs typeface="Calibri"/>
              </a:rPr>
              <a:t>hours</a:t>
            </a:r>
            <a:r>
              <a:rPr sz="2000" spc="-45" dirty="0">
                <a:solidFill>
                  <a:srgbClr val="7E7E7E"/>
                </a:solidFill>
                <a:latin typeface="Calibri"/>
                <a:cs typeface="Calibri"/>
              </a:rPr>
              <a:t> </a:t>
            </a:r>
            <a:r>
              <a:rPr sz="2000" spc="35" dirty="0">
                <a:solidFill>
                  <a:srgbClr val="7E7E7E"/>
                </a:solidFill>
                <a:latin typeface="Calibri"/>
                <a:cs typeface="Calibri"/>
              </a:rPr>
              <a:t>in</a:t>
            </a:r>
            <a:r>
              <a:rPr sz="2000" spc="-55" dirty="0">
                <a:solidFill>
                  <a:srgbClr val="7E7E7E"/>
                </a:solidFill>
                <a:latin typeface="Calibri"/>
                <a:cs typeface="Calibri"/>
              </a:rPr>
              <a:t> </a:t>
            </a:r>
            <a:r>
              <a:rPr sz="2000" spc="45" dirty="0">
                <a:solidFill>
                  <a:srgbClr val="7E7E7E"/>
                </a:solidFill>
                <a:latin typeface="Calibri"/>
                <a:cs typeface="Calibri"/>
              </a:rPr>
              <a:t>a</a:t>
            </a:r>
            <a:r>
              <a:rPr sz="2000" spc="-45" dirty="0">
                <a:solidFill>
                  <a:srgbClr val="7E7E7E"/>
                </a:solidFill>
                <a:latin typeface="Calibri"/>
                <a:cs typeface="Calibri"/>
              </a:rPr>
              <a:t> </a:t>
            </a:r>
            <a:r>
              <a:rPr sz="2000" spc="10" dirty="0">
                <a:solidFill>
                  <a:srgbClr val="7E7E7E"/>
                </a:solidFill>
                <a:latin typeface="Calibri"/>
                <a:cs typeface="Calibri"/>
              </a:rPr>
              <a:t>career</a:t>
            </a:r>
            <a:r>
              <a:rPr sz="2000" spc="-40" dirty="0">
                <a:solidFill>
                  <a:srgbClr val="7E7E7E"/>
                </a:solidFill>
                <a:latin typeface="Calibri"/>
                <a:cs typeface="Calibri"/>
              </a:rPr>
              <a:t> </a:t>
            </a:r>
            <a:r>
              <a:rPr sz="2000" spc="30" dirty="0">
                <a:solidFill>
                  <a:srgbClr val="7E7E7E"/>
                </a:solidFill>
                <a:latin typeface="Calibri"/>
                <a:cs typeface="Calibri"/>
              </a:rPr>
              <a:t>education</a:t>
            </a:r>
            <a:r>
              <a:rPr sz="2000" spc="-40" dirty="0">
                <a:solidFill>
                  <a:srgbClr val="7E7E7E"/>
                </a:solidFill>
                <a:latin typeface="Calibri"/>
                <a:cs typeface="Calibri"/>
              </a:rPr>
              <a:t> </a:t>
            </a:r>
            <a:r>
              <a:rPr sz="2000" spc="25" dirty="0">
                <a:solidFill>
                  <a:srgbClr val="7E7E7E"/>
                </a:solidFill>
                <a:latin typeface="Calibri"/>
                <a:cs typeface="Calibri"/>
              </a:rPr>
              <a:t>course</a:t>
            </a:r>
            <a:endParaRPr sz="2000" dirty="0">
              <a:latin typeface="Calibri"/>
              <a:cs typeface="Calibri"/>
            </a:endParaRPr>
          </a:p>
        </p:txBody>
      </p:sp>
      <p:sp>
        <p:nvSpPr>
          <p:cNvPr id="6" name="object 6"/>
          <p:cNvSpPr txBox="1"/>
          <p:nvPr/>
        </p:nvSpPr>
        <p:spPr>
          <a:xfrm>
            <a:off x="1546084" y="5424514"/>
            <a:ext cx="3028950" cy="238760"/>
          </a:xfrm>
          <a:prstGeom prst="rect">
            <a:avLst/>
          </a:prstGeom>
        </p:spPr>
        <p:txBody>
          <a:bodyPr vert="horz" wrap="square" lIns="0" tIns="12065" rIns="0" bIns="0" rtlCol="0">
            <a:spAutoFit/>
          </a:bodyPr>
          <a:lstStyle/>
          <a:p>
            <a:pPr marL="12700">
              <a:lnSpc>
                <a:spcPct val="100000"/>
              </a:lnSpc>
              <a:spcBef>
                <a:spcPts val="95"/>
              </a:spcBef>
            </a:pPr>
            <a:r>
              <a:rPr sz="1400" spc="-25" dirty="0">
                <a:solidFill>
                  <a:srgbClr val="52565A"/>
                </a:solidFill>
                <a:latin typeface="Calibri"/>
                <a:cs typeface="Calibri"/>
              </a:rPr>
              <a:t>Metric</a:t>
            </a:r>
            <a:r>
              <a:rPr sz="1400" spc="-35" dirty="0">
                <a:solidFill>
                  <a:srgbClr val="52565A"/>
                </a:solidFill>
                <a:latin typeface="Calibri"/>
                <a:cs typeface="Calibri"/>
              </a:rPr>
              <a:t> </a:t>
            </a:r>
            <a:r>
              <a:rPr sz="1400" spc="20" dirty="0">
                <a:solidFill>
                  <a:srgbClr val="52565A"/>
                </a:solidFill>
                <a:latin typeface="Calibri"/>
                <a:cs typeface="Calibri"/>
              </a:rPr>
              <a:t>will</a:t>
            </a:r>
            <a:r>
              <a:rPr sz="1400" spc="-25" dirty="0">
                <a:solidFill>
                  <a:srgbClr val="52565A"/>
                </a:solidFill>
                <a:latin typeface="Calibri"/>
                <a:cs typeface="Calibri"/>
              </a:rPr>
              <a:t> </a:t>
            </a:r>
            <a:r>
              <a:rPr sz="1400" spc="15" dirty="0">
                <a:solidFill>
                  <a:srgbClr val="52565A"/>
                </a:solidFill>
                <a:latin typeface="Calibri"/>
                <a:cs typeface="Calibri"/>
              </a:rPr>
              <a:t>be</a:t>
            </a:r>
            <a:r>
              <a:rPr sz="1400" spc="-40" dirty="0">
                <a:solidFill>
                  <a:srgbClr val="52565A"/>
                </a:solidFill>
                <a:latin typeface="Calibri"/>
                <a:cs typeface="Calibri"/>
              </a:rPr>
              <a:t> </a:t>
            </a:r>
            <a:r>
              <a:rPr sz="1400" spc="25" dirty="0">
                <a:solidFill>
                  <a:srgbClr val="52565A"/>
                </a:solidFill>
                <a:latin typeface="Calibri"/>
                <a:cs typeface="Calibri"/>
              </a:rPr>
              <a:t>based</a:t>
            </a:r>
            <a:r>
              <a:rPr sz="1400" spc="-50" dirty="0">
                <a:solidFill>
                  <a:srgbClr val="52565A"/>
                </a:solidFill>
                <a:latin typeface="Calibri"/>
                <a:cs typeface="Calibri"/>
              </a:rPr>
              <a:t> </a:t>
            </a:r>
            <a:r>
              <a:rPr sz="1400" spc="20" dirty="0">
                <a:solidFill>
                  <a:srgbClr val="52565A"/>
                </a:solidFill>
                <a:latin typeface="Calibri"/>
                <a:cs typeface="Calibri"/>
              </a:rPr>
              <a:t>on</a:t>
            </a:r>
            <a:r>
              <a:rPr sz="1400" spc="-45" dirty="0">
                <a:solidFill>
                  <a:srgbClr val="52565A"/>
                </a:solidFill>
                <a:latin typeface="Calibri"/>
                <a:cs typeface="Calibri"/>
              </a:rPr>
              <a:t> </a:t>
            </a:r>
            <a:r>
              <a:rPr sz="1400" spc="-25" dirty="0">
                <a:solidFill>
                  <a:srgbClr val="52565A"/>
                </a:solidFill>
                <a:latin typeface="Calibri"/>
                <a:cs typeface="Calibri"/>
              </a:rPr>
              <a:t>MIS</a:t>
            </a:r>
            <a:r>
              <a:rPr sz="1400" spc="-45" dirty="0">
                <a:solidFill>
                  <a:srgbClr val="52565A"/>
                </a:solidFill>
                <a:latin typeface="Calibri"/>
                <a:cs typeface="Calibri"/>
              </a:rPr>
              <a:t> </a:t>
            </a:r>
            <a:r>
              <a:rPr sz="1400" spc="25" dirty="0">
                <a:solidFill>
                  <a:srgbClr val="52565A"/>
                </a:solidFill>
                <a:latin typeface="Calibri"/>
                <a:cs typeface="Calibri"/>
              </a:rPr>
              <a:t>submissions.</a:t>
            </a:r>
            <a:endParaRPr sz="1400">
              <a:latin typeface="Calibri"/>
              <a:cs typeface="Calibri"/>
            </a:endParaRPr>
          </a:p>
        </p:txBody>
      </p:sp>
    </p:spTree>
    <p:extLst>
      <p:ext uri="{BB962C8B-B14F-4D97-AF65-F5344CB8AC3E}">
        <p14:creationId xmlns:p14="http://schemas.microsoft.com/office/powerpoint/2010/main" val="2054276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741145" y="230417"/>
            <a:ext cx="11450855" cy="1367041"/>
          </a:xfrm>
          <a:prstGeom prst="rect">
            <a:avLst/>
          </a:prstGeom>
        </p:spPr>
        <p:txBody>
          <a:bodyPr vert="horz" wrap="square" lIns="0" tIns="12700" rIns="0" bIns="0" rtlCol="0">
            <a:spAutoFit/>
          </a:bodyPr>
          <a:lstStyle/>
          <a:p>
            <a:pPr marL="12700">
              <a:lnSpc>
                <a:spcPct val="100000"/>
              </a:lnSpc>
              <a:spcBef>
                <a:spcPts val="100"/>
              </a:spcBef>
            </a:pPr>
            <a:r>
              <a:rPr i="0" spc="-5" dirty="0">
                <a:latin typeface="Calibri"/>
                <a:cs typeface="Calibri"/>
              </a:rPr>
              <a:t>Momentum</a:t>
            </a:r>
            <a:r>
              <a:rPr i="0" spc="-75" dirty="0">
                <a:latin typeface="Calibri"/>
                <a:cs typeface="Calibri"/>
              </a:rPr>
              <a:t> </a:t>
            </a:r>
            <a:r>
              <a:rPr lang="en-US" spc="10" dirty="0">
                <a:latin typeface="Calibri"/>
                <a:cs typeface="Calibri"/>
              </a:rPr>
              <a:t/>
            </a:r>
            <a:br>
              <a:rPr lang="en-US" spc="10" dirty="0">
                <a:latin typeface="Calibri"/>
                <a:cs typeface="Calibri"/>
              </a:rPr>
            </a:br>
            <a:r>
              <a:rPr spc="5" dirty="0" smtClean="0"/>
              <a:t>Applies</a:t>
            </a:r>
            <a:r>
              <a:rPr spc="-100" dirty="0" smtClean="0"/>
              <a:t> </a:t>
            </a:r>
            <a:r>
              <a:rPr spc="-15" dirty="0"/>
              <a:t>to</a:t>
            </a:r>
            <a:r>
              <a:rPr spc="-110" dirty="0"/>
              <a:t> </a:t>
            </a:r>
            <a:r>
              <a:rPr dirty="0"/>
              <a:t>Degree/Transfer</a:t>
            </a:r>
            <a:r>
              <a:rPr spc="-100" dirty="0"/>
              <a:t> </a:t>
            </a:r>
            <a:r>
              <a:rPr spc="50" dirty="0"/>
              <a:t>and</a:t>
            </a:r>
            <a:r>
              <a:rPr spc="-100" dirty="0"/>
              <a:t> </a:t>
            </a:r>
            <a:r>
              <a:rPr dirty="0"/>
              <a:t>Undecided/Other</a:t>
            </a:r>
          </a:p>
        </p:txBody>
      </p:sp>
      <p:sp>
        <p:nvSpPr>
          <p:cNvPr id="4" name="object 4"/>
          <p:cNvSpPr txBox="1"/>
          <p:nvPr/>
        </p:nvSpPr>
        <p:spPr>
          <a:xfrm>
            <a:off x="1595244" y="1949045"/>
            <a:ext cx="8787765" cy="3295650"/>
          </a:xfrm>
          <a:prstGeom prst="rect">
            <a:avLst/>
          </a:prstGeom>
        </p:spPr>
        <p:txBody>
          <a:bodyPr vert="horz" wrap="square" lIns="0" tIns="102235" rIns="0" bIns="0" rtlCol="0">
            <a:spAutoFit/>
          </a:bodyPr>
          <a:lstStyle/>
          <a:p>
            <a:pPr marL="469900" indent="-457200">
              <a:lnSpc>
                <a:spcPct val="100000"/>
              </a:lnSpc>
              <a:spcBef>
                <a:spcPts val="805"/>
              </a:spcBef>
              <a:buFont typeface="Arial"/>
              <a:buChar char="•"/>
              <a:tabLst>
                <a:tab pos="469265" algn="l"/>
                <a:tab pos="469900" algn="l"/>
              </a:tabLst>
            </a:pPr>
            <a:r>
              <a:rPr sz="2400" spc="35" dirty="0">
                <a:solidFill>
                  <a:srgbClr val="52565A"/>
                </a:solidFill>
                <a:latin typeface="Calibri"/>
                <a:cs typeface="Calibri"/>
              </a:rPr>
              <a:t>Percentage</a:t>
            </a:r>
            <a:r>
              <a:rPr sz="2400" spc="-60" dirty="0">
                <a:solidFill>
                  <a:srgbClr val="52565A"/>
                </a:solidFill>
                <a:latin typeface="Calibri"/>
                <a:cs typeface="Calibri"/>
              </a:rPr>
              <a:t> </a:t>
            </a:r>
            <a:r>
              <a:rPr sz="2400" dirty="0">
                <a:solidFill>
                  <a:srgbClr val="52565A"/>
                </a:solidFill>
                <a:latin typeface="Calibri"/>
                <a:cs typeface="Calibri"/>
              </a:rPr>
              <a:t>of</a:t>
            </a:r>
            <a:r>
              <a:rPr sz="2400" spc="-70" dirty="0">
                <a:solidFill>
                  <a:srgbClr val="52565A"/>
                </a:solidFill>
                <a:latin typeface="Calibri"/>
                <a:cs typeface="Calibri"/>
              </a:rPr>
              <a:t> </a:t>
            </a:r>
            <a:r>
              <a:rPr sz="2400" spc="35" dirty="0">
                <a:solidFill>
                  <a:srgbClr val="52565A"/>
                </a:solidFill>
                <a:latin typeface="Calibri"/>
                <a:cs typeface="Calibri"/>
              </a:rPr>
              <a:t>students</a:t>
            </a:r>
            <a:r>
              <a:rPr sz="2400" spc="-85" dirty="0">
                <a:solidFill>
                  <a:srgbClr val="52565A"/>
                </a:solidFill>
                <a:latin typeface="Calibri"/>
                <a:cs typeface="Calibri"/>
              </a:rPr>
              <a:t> </a:t>
            </a:r>
            <a:r>
              <a:rPr sz="2400" spc="20" dirty="0">
                <a:solidFill>
                  <a:srgbClr val="52565A"/>
                </a:solidFill>
                <a:latin typeface="Calibri"/>
                <a:cs typeface="Calibri"/>
              </a:rPr>
              <a:t>retained</a:t>
            </a:r>
            <a:r>
              <a:rPr sz="2400" spc="-60" dirty="0">
                <a:solidFill>
                  <a:srgbClr val="52565A"/>
                </a:solidFill>
                <a:latin typeface="Calibri"/>
                <a:cs typeface="Calibri"/>
              </a:rPr>
              <a:t> </a:t>
            </a:r>
            <a:r>
              <a:rPr sz="2400" spc="15" dirty="0">
                <a:solidFill>
                  <a:srgbClr val="52565A"/>
                </a:solidFill>
                <a:latin typeface="Calibri"/>
                <a:cs typeface="Calibri"/>
              </a:rPr>
              <a:t>from</a:t>
            </a:r>
            <a:r>
              <a:rPr sz="2400" spc="-75" dirty="0">
                <a:solidFill>
                  <a:srgbClr val="52565A"/>
                </a:solidFill>
                <a:latin typeface="Calibri"/>
                <a:cs typeface="Calibri"/>
              </a:rPr>
              <a:t> </a:t>
            </a:r>
            <a:r>
              <a:rPr sz="2400" spc="35" dirty="0">
                <a:solidFill>
                  <a:srgbClr val="52565A"/>
                </a:solidFill>
                <a:latin typeface="Calibri"/>
                <a:cs typeface="Calibri"/>
              </a:rPr>
              <a:t>fall</a:t>
            </a:r>
            <a:r>
              <a:rPr sz="2400" spc="-70" dirty="0">
                <a:solidFill>
                  <a:srgbClr val="52565A"/>
                </a:solidFill>
                <a:latin typeface="Calibri"/>
                <a:cs typeface="Calibri"/>
              </a:rPr>
              <a:t> </a:t>
            </a:r>
            <a:r>
              <a:rPr sz="2400" spc="15" dirty="0">
                <a:solidFill>
                  <a:srgbClr val="52565A"/>
                </a:solidFill>
                <a:latin typeface="Calibri"/>
                <a:cs typeface="Calibri"/>
              </a:rPr>
              <a:t>to</a:t>
            </a:r>
            <a:r>
              <a:rPr sz="2400" spc="-65" dirty="0">
                <a:solidFill>
                  <a:srgbClr val="52565A"/>
                </a:solidFill>
                <a:latin typeface="Calibri"/>
                <a:cs typeface="Calibri"/>
              </a:rPr>
              <a:t> </a:t>
            </a:r>
            <a:r>
              <a:rPr sz="2400" spc="50" dirty="0">
                <a:solidFill>
                  <a:srgbClr val="52565A"/>
                </a:solidFill>
                <a:latin typeface="Calibri"/>
                <a:cs typeface="Calibri"/>
              </a:rPr>
              <a:t>spring</a:t>
            </a:r>
            <a:endParaRPr sz="2400" dirty="0">
              <a:latin typeface="Calibri"/>
              <a:cs typeface="Calibri"/>
            </a:endParaRPr>
          </a:p>
          <a:p>
            <a:pPr marL="469900" marR="5080" indent="-457200">
              <a:lnSpc>
                <a:spcPts val="2590"/>
              </a:lnSpc>
              <a:spcBef>
                <a:spcPts val="1040"/>
              </a:spcBef>
              <a:buFont typeface="Arial"/>
              <a:buChar char="•"/>
              <a:tabLst>
                <a:tab pos="469265" algn="l"/>
                <a:tab pos="469900" algn="l"/>
              </a:tabLst>
            </a:pPr>
            <a:r>
              <a:rPr sz="2400" spc="35" dirty="0">
                <a:solidFill>
                  <a:srgbClr val="52565A"/>
                </a:solidFill>
                <a:latin typeface="Calibri"/>
                <a:cs typeface="Calibri"/>
              </a:rPr>
              <a:t>Percentage</a:t>
            </a:r>
            <a:r>
              <a:rPr sz="2400" spc="-60" dirty="0">
                <a:solidFill>
                  <a:srgbClr val="52565A"/>
                </a:solidFill>
                <a:latin typeface="Calibri"/>
                <a:cs typeface="Calibri"/>
              </a:rPr>
              <a:t> </a:t>
            </a:r>
            <a:r>
              <a:rPr sz="2400" dirty="0">
                <a:solidFill>
                  <a:srgbClr val="52565A"/>
                </a:solidFill>
                <a:latin typeface="Calibri"/>
                <a:cs typeface="Calibri"/>
              </a:rPr>
              <a:t>of</a:t>
            </a:r>
            <a:r>
              <a:rPr sz="2400" spc="-70" dirty="0">
                <a:solidFill>
                  <a:srgbClr val="52565A"/>
                </a:solidFill>
                <a:latin typeface="Calibri"/>
                <a:cs typeface="Calibri"/>
              </a:rPr>
              <a:t> </a:t>
            </a:r>
            <a:r>
              <a:rPr sz="2400" spc="35" dirty="0">
                <a:solidFill>
                  <a:srgbClr val="52565A"/>
                </a:solidFill>
                <a:latin typeface="Calibri"/>
                <a:cs typeface="Calibri"/>
              </a:rPr>
              <a:t>students</a:t>
            </a:r>
            <a:r>
              <a:rPr sz="2400" spc="-90" dirty="0">
                <a:solidFill>
                  <a:srgbClr val="52565A"/>
                </a:solidFill>
                <a:latin typeface="Calibri"/>
                <a:cs typeface="Calibri"/>
              </a:rPr>
              <a:t> </a:t>
            </a:r>
            <a:r>
              <a:rPr sz="2400" spc="25" dirty="0">
                <a:solidFill>
                  <a:srgbClr val="52565A"/>
                </a:solidFill>
                <a:latin typeface="Calibri"/>
                <a:cs typeface="Calibri"/>
              </a:rPr>
              <a:t>who</a:t>
            </a:r>
            <a:r>
              <a:rPr sz="2400" spc="-75" dirty="0">
                <a:solidFill>
                  <a:srgbClr val="52565A"/>
                </a:solidFill>
                <a:latin typeface="Calibri"/>
                <a:cs typeface="Calibri"/>
              </a:rPr>
              <a:t> </a:t>
            </a:r>
            <a:r>
              <a:rPr sz="2400" spc="45" dirty="0">
                <a:solidFill>
                  <a:srgbClr val="52565A"/>
                </a:solidFill>
                <a:latin typeface="Calibri"/>
                <a:cs typeface="Calibri"/>
              </a:rPr>
              <a:t>successfully</a:t>
            </a:r>
            <a:r>
              <a:rPr sz="2400" spc="-85" dirty="0">
                <a:solidFill>
                  <a:srgbClr val="52565A"/>
                </a:solidFill>
                <a:latin typeface="Calibri"/>
                <a:cs typeface="Calibri"/>
              </a:rPr>
              <a:t> </a:t>
            </a:r>
            <a:r>
              <a:rPr sz="2400" spc="40" dirty="0">
                <a:solidFill>
                  <a:srgbClr val="52565A"/>
                </a:solidFill>
                <a:latin typeface="Calibri"/>
                <a:cs typeface="Calibri"/>
              </a:rPr>
              <a:t>completed</a:t>
            </a:r>
            <a:r>
              <a:rPr sz="2400" spc="-60" dirty="0">
                <a:solidFill>
                  <a:srgbClr val="52565A"/>
                </a:solidFill>
                <a:latin typeface="Calibri"/>
                <a:cs typeface="Calibri"/>
              </a:rPr>
              <a:t> </a:t>
            </a:r>
            <a:r>
              <a:rPr sz="2400" spc="10" dirty="0">
                <a:solidFill>
                  <a:srgbClr val="52565A"/>
                </a:solidFill>
                <a:latin typeface="Calibri"/>
                <a:cs typeface="Calibri"/>
              </a:rPr>
              <a:t>the</a:t>
            </a:r>
            <a:r>
              <a:rPr sz="2400" spc="-75" dirty="0">
                <a:solidFill>
                  <a:srgbClr val="52565A"/>
                </a:solidFill>
                <a:latin typeface="Calibri"/>
                <a:cs typeface="Calibri"/>
              </a:rPr>
              <a:t> </a:t>
            </a:r>
            <a:r>
              <a:rPr sz="2400" spc="35" dirty="0">
                <a:solidFill>
                  <a:srgbClr val="52565A"/>
                </a:solidFill>
                <a:latin typeface="Calibri"/>
                <a:cs typeface="Calibri"/>
              </a:rPr>
              <a:t>following  </a:t>
            </a:r>
            <a:r>
              <a:rPr sz="2400" spc="40" dirty="0">
                <a:solidFill>
                  <a:srgbClr val="52565A"/>
                </a:solidFill>
                <a:latin typeface="Calibri"/>
                <a:cs typeface="Calibri"/>
              </a:rPr>
              <a:t>degree-applicable</a:t>
            </a:r>
            <a:r>
              <a:rPr sz="2400" spc="-50" dirty="0">
                <a:solidFill>
                  <a:srgbClr val="52565A"/>
                </a:solidFill>
                <a:latin typeface="Calibri"/>
                <a:cs typeface="Calibri"/>
              </a:rPr>
              <a:t> </a:t>
            </a:r>
            <a:r>
              <a:rPr sz="2400" spc="30" dirty="0">
                <a:solidFill>
                  <a:srgbClr val="52565A"/>
                </a:solidFill>
                <a:latin typeface="Calibri"/>
                <a:cs typeface="Calibri"/>
              </a:rPr>
              <a:t>unit</a:t>
            </a:r>
            <a:r>
              <a:rPr sz="2400" spc="-80" dirty="0">
                <a:solidFill>
                  <a:srgbClr val="52565A"/>
                </a:solidFill>
                <a:latin typeface="Calibri"/>
                <a:cs typeface="Calibri"/>
              </a:rPr>
              <a:t> </a:t>
            </a:r>
            <a:r>
              <a:rPr sz="2400" spc="35" dirty="0">
                <a:solidFill>
                  <a:srgbClr val="52565A"/>
                </a:solidFill>
                <a:latin typeface="Calibri"/>
                <a:cs typeface="Calibri"/>
              </a:rPr>
              <a:t>thresholds</a:t>
            </a:r>
            <a:r>
              <a:rPr sz="2400" spc="-85" dirty="0">
                <a:solidFill>
                  <a:srgbClr val="52565A"/>
                </a:solidFill>
                <a:latin typeface="Calibri"/>
                <a:cs typeface="Calibri"/>
              </a:rPr>
              <a:t> </a:t>
            </a:r>
            <a:r>
              <a:rPr sz="2400" spc="40" dirty="0">
                <a:solidFill>
                  <a:srgbClr val="52565A"/>
                </a:solidFill>
                <a:latin typeface="Calibri"/>
                <a:cs typeface="Calibri"/>
              </a:rPr>
              <a:t>in</a:t>
            </a:r>
            <a:r>
              <a:rPr sz="2400" spc="-70" dirty="0">
                <a:solidFill>
                  <a:srgbClr val="52565A"/>
                </a:solidFill>
                <a:latin typeface="Calibri"/>
                <a:cs typeface="Calibri"/>
              </a:rPr>
              <a:t> </a:t>
            </a:r>
            <a:r>
              <a:rPr sz="2400" spc="10" dirty="0">
                <a:solidFill>
                  <a:srgbClr val="52565A"/>
                </a:solidFill>
                <a:latin typeface="Calibri"/>
                <a:cs typeface="Calibri"/>
              </a:rPr>
              <a:t>the</a:t>
            </a:r>
            <a:r>
              <a:rPr sz="2400" spc="-80" dirty="0">
                <a:solidFill>
                  <a:srgbClr val="52565A"/>
                </a:solidFill>
                <a:latin typeface="Calibri"/>
                <a:cs typeface="Calibri"/>
              </a:rPr>
              <a:t> </a:t>
            </a:r>
            <a:r>
              <a:rPr sz="2400" spc="35" dirty="0">
                <a:solidFill>
                  <a:srgbClr val="52565A"/>
                </a:solidFill>
                <a:latin typeface="Calibri"/>
                <a:cs typeface="Calibri"/>
              </a:rPr>
              <a:t>fall</a:t>
            </a:r>
            <a:r>
              <a:rPr sz="2400" spc="-70" dirty="0">
                <a:solidFill>
                  <a:srgbClr val="52565A"/>
                </a:solidFill>
                <a:latin typeface="Calibri"/>
                <a:cs typeface="Calibri"/>
              </a:rPr>
              <a:t> </a:t>
            </a:r>
            <a:r>
              <a:rPr sz="2400" dirty="0">
                <a:solidFill>
                  <a:srgbClr val="52565A"/>
                </a:solidFill>
                <a:latin typeface="Calibri"/>
                <a:cs typeface="Calibri"/>
              </a:rPr>
              <a:t>term:</a:t>
            </a:r>
            <a:endParaRPr sz="2400" dirty="0">
              <a:latin typeface="Calibri"/>
              <a:cs typeface="Calibri"/>
            </a:endParaRPr>
          </a:p>
          <a:p>
            <a:pPr marL="755650" lvl="1" indent="-285750">
              <a:lnSpc>
                <a:spcPct val="100000"/>
              </a:lnSpc>
              <a:spcBef>
                <a:spcPts val="245"/>
              </a:spcBef>
              <a:buFont typeface="Arial"/>
              <a:buChar char="•"/>
              <a:tabLst>
                <a:tab pos="755015" algn="l"/>
                <a:tab pos="755650" algn="l"/>
              </a:tabLst>
            </a:pPr>
            <a:r>
              <a:rPr sz="2000" spc="-25" dirty="0">
                <a:solidFill>
                  <a:srgbClr val="52565A"/>
                </a:solidFill>
                <a:latin typeface="Calibri"/>
                <a:cs typeface="Calibri"/>
              </a:rPr>
              <a:t>0</a:t>
            </a:r>
            <a:r>
              <a:rPr sz="2000" spc="-55"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65"/>
              </a:spcBef>
              <a:buFont typeface="Arial"/>
              <a:buChar char="•"/>
              <a:tabLst>
                <a:tab pos="755015" algn="l"/>
                <a:tab pos="755650" algn="l"/>
              </a:tabLst>
            </a:pPr>
            <a:r>
              <a:rPr sz="2000" spc="-15" dirty="0">
                <a:solidFill>
                  <a:srgbClr val="52565A"/>
                </a:solidFill>
                <a:latin typeface="Calibri"/>
                <a:cs typeface="Calibri"/>
              </a:rPr>
              <a:t>1-5</a:t>
            </a:r>
            <a:r>
              <a:rPr sz="2000" spc="-12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60"/>
              </a:spcBef>
              <a:buFont typeface="Arial"/>
              <a:buChar char="•"/>
              <a:tabLst>
                <a:tab pos="755015" algn="l"/>
                <a:tab pos="755650" algn="l"/>
              </a:tabLst>
            </a:pPr>
            <a:r>
              <a:rPr sz="2000" spc="-15" dirty="0">
                <a:solidFill>
                  <a:srgbClr val="52565A"/>
                </a:solidFill>
                <a:latin typeface="Calibri"/>
                <a:cs typeface="Calibri"/>
              </a:rPr>
              <a:t>6-8</a:t>
            </a:r>
            <a:r>
              <a:rPr sz="2000" spc="-12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54"/>
              </a:spcBef>
              <a:buFont typeface="Arial"/>
              <a:buChar char="•"/>
              <a:tabLst>
                <a:tab pos="755015" algn="l"/>
                <a:tab pos="755650" algn="l"/>
              </a:tabLst>
            </a:pPr>
            <a:r>
              <a:rPr sz="2000" spc="-20" dirty="0">
                <a:solidFill>
                  <a:srgbClr val="52565A"/>
                </a:solidFill>
                <a:latin typeface="Calibri"/>
                <a:cs typeface="Calibri"/>
              </a:rPr>
              <a:t>9-11</a:t>
            </a:r>
            <a:r>
              <a:rPr sz="2000" spc="-3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65"/>
              </a:spcBef>
              <a:buFont typeface="Arial"/>
              <a:buChar char="•"/>
              <a:tabLst>
                <a:tab pos="755015" algn="l"/>
                <a:tab pos="755650" algn="l"/>
              </a:tabLst>
            </a:pPr>
            <a:r>
              <a:rPr sz="2000" spc="-20" dirty="0">
                <a:solidFill>
                  <a:srgbClr val="52565A"/>
                </a:solidFill>
                <a:latin typeface="Calibri"/>
                <a:cs typeface="Calibri"/>
              </a:rPr>
              <a:t>12-14</a:t>
            </a:r>
            <a:r>
              <a:rPr sz="2000" spc="-25"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54"/>
              </a:spcBef>
              <a:buFont typeface="Arial"/>
              <a:buChar char="•"/>
              <a:tabLst>
                <a:tab pos="755015" algn="l"/>
                <a:tab pos="755650" algn="l"/>
              </a:tabLst>
            </a:pPr>
            <a:r>
              <a:rPr sz="2000" spc="-20" dirty="0">
                <a:solidFill>
                  <a:srgbClr val="52565A"/>
                </a:solidFill>
                <a:latin typeface="Calibri"/>
                <a:cs typeface="Calibri"/>
              </a:rPr>
              <a:t>15+</a:t>
            </a:r>
            <a:r>
              <a:rPr sz="2000" spc="-3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p:txBody>
      </p:sp>
      <p:sp>
        <p:nvSpPr>
          <p:cNvPr id="5" name="object 5"/>
          <p:cNvSpPr txBox="1"/>
          <p:nvPr/>
        </p:nvSpPr>
        <p:spPr>
          <a:xfrm>
            <a:off x="-12319" y="5449429"/>
            <a:ext cx="12217400" cy="238760"/>
          </a:xfrm>
          <a:prstGeom prst="rect">
            <a:avLst/>
          </a:prstGeom>
        </p:spPr>
        <p:txBody>
          <a:bodyPr vert="horz" wrap="square" lIns="0" tIns="12065" rIns="0" bIns="0" rtlCol="0">
            <a:spAutoFit/>
          </a:bodyPr>
          <a:lstStyle/>
          <a:p>
            <a:pPr marL="12700">
              <a:lnSpc>
                <a:spcPct val="100000"/>
              </a:lnSpc>
              <a:spcBef>
                <a:spcPts val="95"/>
              </a:spcBef>
              <a:tabLst>
                <a:tab pos="1619885" algn="l"/>
                <a:tab pos="12204065" algn="l"/>
              </a:tabLst>
            </a:pP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Metric</a:t>
            </a:r>
            <a:r>
              <a:rPr sz="1400" u="heavy" spc="-35"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will</a:t>
            </a:r>
            <a:r>
              <a:rPr sz="1400" u="heavy" spc="-2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be</a:t>
            </a: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based</a:t>
            </a:r>
            <a:r>
              <a:rPr sz="1400" u="heavy" spc="-50"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on</a:t>
            </a:r>
            <a:r>
              <a:rPr sz="1400" u="heavy" spc="-4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MIS</a:t>
            </a:r>
            <a:r>
              <a:rPr sz="1400" u="heavy" spc="-5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submissions.	</a:t>
            </a:r>
            <a:endParaRPr sz="1400">
              <a:latin typeface="Calibri"/>
              <a:cs typeface="Calibri"/>
            </a:endParaRPr>
          </a:p>
        </p:txBody>
      </p:sp>
    </p:spTree>
    <p:extLst>
      <p:ext uri="{BB962C8B-B14F-4D97-AF65-F5344CB8AC3E}">
        <p14:creationId xmlns:p14="http://schemas.microsoft.com/office/powerpoint/2010/main" val="2060456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27774" y="230417"/>
            <a:ext cx="11377308" cy="1367041"/>
          </a:xfrm>
          <a:prstGeom prst="rect">
            <a:avLst/>
          </a:prstGeom>
        </p:spPr>
        <p:txBody>
          <a:bodyPr vert="horz" wrap="square" lIns="0" tIns="12700" rIns="0" bIns="0" rtlCol="0">
            <a:spAutoFit/>
          </a:bodyPr>
          <a:lstStyle/>
          <a:p>
            <a:pPr marL="12700">
              <a:lnSpc>
                <a:spcPct val="100000"/>
              </a:lnSpc>
              <a:spcBef>
                <a:spcPts val="100"/>
              </a:spcBef>
            </a:pPr>
            <a:r>
              <a:rPr i="0" spc="-5" dirty="0">
                <a:latin typeface="Calibri"/>
                <a:cs typeface="Calibri"/>
              </a:rPr>
              <a:t>Momentum</a:t>
            </a:r>
            <a:r>
              <a:rPr i="0" spc="-75" dirty="0">
                <a:latin typeface="Calibri"/>
                <a:cs typeface="Calibri"/>
              </a:rPr>
              <a:t> </a:t>
            </a:r>
            <a:r>
              <a:rPr lang="en-US" spc="10" dirty="0">
                <a:latin typeface="Calibri"/>
                <a:cs typeface="Calibri"/>
              </a:rPr>
              <a:t/>
            </a:r>
            <a:br>
              <a:rPr lang="en-US" spc="10" dirty="0">
                <a:latin typeface="Calibri"/>
                <a:cs typeface="Calibri"/>
              </a:rPr>
            </a:br>
            <a:r>
              <a:rPr spc="5" dirty="0" smtClean="0"/>
              <a:t>Applies</a:t>
            </a:r>
            <a:r>
              <a:rPr spc="-100" dirty="0" smtClean="0"/>
              <a:t> </a:t>
            </a:r>
            <a:r>
              <a:rPr spc="-15" dirty="0"/>
              <a:t>to</a:t>
            </a:r>
            <a:r>
              <a:rPr spc="-110" dirty="0"/>
              <a:t> </a:t>
            </a:r>
            <a:r>
              <a:rPr dirty="0"/>
              <a:t>Degree/Transfer</a:t>
            </a:r>
            <a:r>
              <a:rPr spc="-100" dirty="0"/>
              <a:t> </a:t>
            </a:r>
            <a:r>
              <a:rPr spc="50" dirty="0"/>
              <a:t>and</a:t>
            </a:r>
            <a:r>
              <a:rPr spc="-100" dirty="0"/>
              <a:t> </a:t>
            </a:r>
            <a:r>
              <a:rPr dirty="0"/>
              <a:t>Undecided/Other</a:t>
            </a:r>
          </a:p>
        </p:txBody>
      </p:sp>
      <p:sp>
        <p:nvSpPr>
          <p:cNvPr id="4" name="object 4"/>
          <p:cNvSpPr txBox="1"/>
          <p:nvPr/>
        </p:nvSpPr>
        <p:spPr>
          <a:xfrm>
            <a:off x="1595244" y="1567324"/>
            <a:ext cx="8787765" cy="3763645"/>
          </a:xfrm>
          <a:prstGeom prst="rect">
            <a:avLst/>
          </a:prstGeom>
        </p:spPr>
        <p:txBody>
          <a:bodyPr vert="horz" wrap="square" lIns="0" tIns="53975" rIns="0" bIns="0" rtlCol="0">
            <a:spAutoFit/>
          </a:bodyPr>
          <a:lstStyle/>
          <a:p>
            <a:pPr marL="469900" marR="5080" indent="-457200">
              <a:lnSpc>
                <a:spcPts val="2590"/>
              </a:lnSpc>
              <a:spcBef>
                <a:spcPts val="425"/>
              </a:spcBef>
              <a:buFont typeface="Arial"/>
              <a:buChar char="•"/>
              <a:tabLst>
                <a:tab pos="469265" algn="l"/>
                <a:tab pos="469900" algn="l"/>
              </a:tabLst>
            </a:pPr>
            <a:r>
              <a:rPr sz="2400" spc="35" dirty="0">
                <a:solidFill>
                  <a:srgbClr val="52565A"/>
                </a:solidFill>
                <a:latin typeface="Calibri"/>
                <a:cs typeface="Calibri"/>
              </a:rPr>
              <a:t>Percentage</a:t>
            </a:r>
            <a:r>
              <a:rPr sz="2400" spc="-60" dirty="0">
                <a:solidFill>
                  <a:srgbClr val="52565A"/>
                </a:solidFill>
                <a:latin typeface="Calibri"/>
                <a:cs typeface="Calibri"/>
              </a:rPr>
              <a:t> </a:t>
            </a:r>
            <a:r>
              <a:rPr sz="2400" dirty="0">
                <a:solidFill>
                  <a:srgbClr val="52565A"/>
                </a:solidFill>
                <a:latin typeface="Calibri"/>
                <a:cs typeface="Calibri"/>
              </a:rPr>
              <a:t>of</a:t>
            </a:r>
            <a:r>
              <a:rPr sz="2400" spc="-70" dirty="0">
                <a:solidFill>
                  <a:srgbClr val="52565A"/>
                </a:solidFill>
                <a:latin typeface="Calibri"/>
                <a:cs typeface="Calibri"/>
              </a:rPr>
              <a:t> </a:t>
            </a:r>
            <a:r>
              <a:rPr sz="2400" spc="35" dirty="0">
                <a:solidFill>
                  <a:srgbClr val="52565A"/>
                </a:solidFill>
                <a:latin typeface="Calibri"/>
                <a:cs typeface="Calibri"/>
              </a:rPr>
              <a:t>students</a:t>
            </a:r>
            <a:r>
              <a:rPr sz="2400" spc="-90" dirty="0">
                <a:solidFill>
                  <a:srgbClr val="52565A"/>
                </a:solidFill>
                <a:latin typeface="Calibri"/>
                <a:cs typeface="Calibri"/>
              </a:rPr>
              <a:t> </a:t>
            </a:r>
            <a:r>
              <a:rPr sz="2400" spc="25" dirty="0">
                <a:solidFill>
                  <a:srgbClr val="52565A"/>
                </a:solidFill>
                <a:latin typeface="Calibri"/>
                <a:cs typeface="Calibri"/>
              </a:rPr>
              <a:t>who</a:t>
            </a:r>
            <a:r>
              <a:rPr sz="2400" spc="-75" dirty="0">
                <a:solidFill>
                  <a:srgbClr val="52565A"/>
                </a:solidFill>
                <a:latin typeface="Calibri"/>
                <a:cs typeface="Calibri"/>
              </a:rPr>
              <a:t> </a:t>
            </a:r>
            <a:r>
              <a:rPr sz="2400" spc="45" dirty="0">
                <a:solidFill>
                  <a:srgbClr val="52565A"/>
                </a:solidFill>
                <a:latin typeface="Calibri"/>
                <a:cs typeface="Calibri"/>
              </a:rPr>
              <a:t>successfully</a:t>
            </a:r>
            <a:r>
              <a:rPr sz="2400" spc="-85" dirty="0">
                <a:solidFill>
                  <a:srgbClr val="52565A"/>
                </a:solidFill>
                <a:latin typeface="Calibri"/>
                <a:cs typeface="Calibri"/>
              </a:rPr>
              <a:t> </a:t>
            </a:r>
            <a:r>
              <a:rPr sz="2400" spc="40" dirty="0">
                <a:solidFill>
                  <a:srgbClr val="52565A"/>
                </a:solidFill>
                <a:latin typeface="Calibri"/>
                <a:cs typeface="Calibri"/>
              </a:rPr>
              <a:t>completed</a:t>
            </a:r>
            <a:r>
              <a:rPr sz="2400" spc="-60" dirty="0">
                <a:solidFill>
                  <a:srgbClr val="52565A"/>
                </a:solidFill>
                <a:latin typeface="Calibri"/>
                <a:cs typeface="Calibri"/>
              </a:rPr>
              <a:t> </a:t>
            </a:r>
            <a:r>
              <a:rPr sz="2400" spc="10" dirty="0">
                <a:solidFill>
                  <a:srgbClr val="52565A"/>
                </a:solidFill>
                <a:latin typeface="Calibri"/>
                <a:cs typeface="Calibri"/>
              </a:rPr>
              <a:t>the</a:t>
            </a:r>
            <a:r>
              <a:rPr sz="2400" spc="-75" dirty="0">
                <a:solidFill>
                  <a:srgbClr val="52565A"/>
                </a:solidFill>
                <a:latin typeface="Calibri"/>
                <a:cs typeface="Calibri"/>
              </a:rPr>
              <a:t> </a:t>
            </a:r>
            <a:r>
              <a:rPr sz="2400" spc="35" dirty="0">
                <a:solidFill>
                  <a:srgbClr val="52565A"/>
                </a:solidFill>
                <a:latin typeface="Calibri"/>
                <a:cs typeface="Calibri"/>
              </a:rPr>
              <a:t>following  </a:t>
            </a:r>
            <a:r>
              <a:rPr sz="2400" spc="40" dirty="0">
                <a:solidFill>
                  <a:srgbClr val="52565A"/>
                </a:solidFill>
                <a:latin typeface="Calibri"/>
                <a:cs typeface="Calibri"/>
              </a:rPr>
              <a:t>degree-applicable</a:t>
            </a:r>
            <a:r>
              <a:rPr sz="2400" spc="-50" dirty="0">
                <a:solidFill>
                  <a:srgbClr val="52565A"/>
                </a:solidFill>
                <a:latin typeface="Calibri"/>
                <a:cs typeface="Calibri"/>
              </a:rPr>
              <a:t> </a:t>
            </a:r>
            <a:r>
              <a:rPr sz="2400" spc="30" dirty="0">
                <a:solidFill>
                  <a:srgbClr val="52565A"/>
                </a:solidFill>
                <a:latin typeface="Calibri"/>
                <a:cs typeface="Calibri"/>
              </a:rPr>
              <a:t>unit</a:t>
            </a:r>
            <a:r>
              <a:rPr sz="2400" spc="-80" dirty="0">
                <a:solidFill>
                  <a:srgbClr val="52565A"/>
                </a:solidFill>
                <a:latin typeface="Calibri"/>
                <a:cs typeface="Calibri"/>
              </a:rPr>
              <a:t> </a:t>
            </a:r>
            <a:r>
              <a:rPr sz="2400" spc="35" dirty="0">
                <a:solidFill>
                  <a:srgbClr val="52565A"/>
                </a:solidFill>
                <a:latin typeface="Calibri"/>
                <a:cs typeface="Calibri"/>
              </a:rPr>
              <a:t>thresholds</a:t>
            </a:r>
            <a:r>
              <a:rPr sz="2400" spc="-85" dirty="0">
                <a:solidFill>
                  <a:srgbClr val="52565A"/>
                </a:solidFill>
                <a:latin typeface="Calibri"/>
                <a:cs typeface="Calibri"/>
              </a:rPr>
              <a:t> </a:t>
            </a:r>
            <a:r>
              <a:rPr sz="2400" spc="40" dirty="0">
                <a:solidFill>
                  <a:srgbClr val="52565A"/>
                </a:solidFill>
                <a:latin typeface="Calibri"/>
                <a:cs typeface="Calibri"/>
              </a:rPr>
              <a:t>in</a:t>
            </a:r>
            <a:r>
              <a:rPr sz="2400" spc="-70" dirty="0">
                <a:solidFill>
                  <a:srgbClr val="52565A"/>
                </a:solidFill>
                <a:latin typeface="Calibri"/>
                <a:cs typeface="Calibri"/>
              </a:rPr>
              <a:t> </a:t>
            </a:r>
            <a:r>
              <a:rPr sz="2400" spc="10" dirty="0">
                <a:solidFill>
                  <a:srgbClr val="52565A"/>
                </a:solidFill>
                <a:latin typeface="Calibri"/>
                <a:cs typeface="Calibri"/>
              </a:rPr>
              <a:t>the</a:t>
            </a:r>
            <a:r>
              <a:rPr sz="2400" spc="-80" dirty="0">
                <a:solidFill>
                  <a:srgbClr val="52565A"/>
                </a:solidFill>
                <a:latin typeface="Calibri"/>
                <a:cs typeface="Calibri"/>
              </a:rPr>
              <a:t> </a:t>
            </a:r>
            <a:r>
              <a:rPr sz="2400" spc="55" dirty="0">
                <a:solidFill>
                  <a:srgbClr val="52565A"/>
                </a:solidFill>
                <a:latin typeface="Calibri"/>
                <a:cs typeface="Calibri"/>
              </a:rPr>
              <a:t>academic</a:t>
            </a:r>
            <a:r>
              <a:rPr sz="2400" spc="-55" dirty="0">
                <a:solidFill>
                  <a:srgbClr val="52565A"/>
                </a:solidFill>
                <a:latin typeface="Calibri"/>
                <a:cs typeface="Calibri"/>
              </a:rPr>
              <a:t> </a:t>
            </a:r>
            <a:r>
              <a:rPr sz="2400" spc="5" dirty="0">
                <a:solidFill>
                  <a:srgbClr val="52565A"/>
                </a:solidFill>
                <a:latin typeface="Calibri"/>
                <a:cs typeface="Calibri"/>
              </a:rPr>
              <a:t>year:</a:t>
            </a:r>
            <a:endParaRPr sz="2400" dirty="0">
              <a:latin typeface="Calibri"/>
              <a:cs typeface="Calibri"/>
            </a:endParaRPr>
          </a:p>
          <a:p>
            <a:pPr marL="755650" lvl="1" indent="-285750">
              <a:lnSpc>
                <a:spcPct val="100000"/>
              </a:lnSpc>
              <a:spcBef>
                <a:spcPts val="250"/>
              </a:spcBef>
              <a:buFont typeface="Arial"/>
              <a:buChar char="•"/>
              <a:tabLst>
                <a:tab pos="755015" algn="l"/>
                <a:tab pos="755650" algn="l"/>
              </a:tabLst>
            </a:pPr>
            <a:r>
              <a:rPr sz="2000" spc="-25" dirty="0">
                <a:solidFill>
                  <a:srgbClr val="52565A"/>
                </a:solidFill>
                <a:latin typeface="Calibri"/>
                <a:cs typeface="Calibri"/>
              </a:rPr>
              <a:t>0</a:t>
            </a:r>
            <a:r>
              <a:rPr sz="2000" spc="-55"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60"/>
              </a:spcBef>
              <a:buFont typeface="Arial"/>
              <a:buChar char="•"/>
              <a:tabLst>
                <a:tab pos="755015" algn="l"/>
                <a:tab pos="755650" algn="l"/>
              </a:tabLst>
            </a:pPr>
            <a:r>
              <a:rPr sz="2000" spc="-15" dirty="0">
                <a:solidFill>
                  <a:srgbClr val="52565A"/>
                </a:solidFill>
                <a:latin typeface="Calibri"/>
                <a:cs typeface="Calibri"/>
              </a:rPr>
              <a:t>1-5</a:t>
            </a:r>
            <a:r>
              <a:rPr sz="2000" spc="-12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54"/>
              </a:spcBef>
              <a:buFont typeface="Arial"/>
              <a:buChar char="•"/>
              <a:tabLst>
                <a:tab pos="755015" algn="l"/>
                <a:tab pos="755650" algn="l"/>
              </a:tabLst>
            </a:pPr>
            <a:r>
              <a:rPr sz="2000" spc="-15" dirty="0">
                <a:solidFill>
                  <a:srgbClr val="52565A"/>
                </a:solidFill>
                <a:latin typeface="Calibri"/>
                <a:cs typeface="Calibri"/>
              </a:rPr>
              <a:t>6-8</a:t>
            </a:r>
            <a:r>
              <a:rPr sz="2000" spc="-12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65"/>
              </a:spcBef>
              <a:buFont typeface="Arial"/>
              <a:buChar char="•"/>
              <a:tabLst>
                <a:tab pos="755015" algn="l"/>
                <a:tab pos="755650" algn="l"/>
              </a:tabLst>
            </a:pPr>
            <a:r>
              <a:rPr sz="2000" spc="-20" dirty="0">
                <a:solidFill>
                  <a:srgbClr val="52565A"/>
                </a:solidFill>
                <a:latin typeface="Calibri"/>
                <a:cs typeface="Calibri"/>
              </a:rPr>
              <a:t>9-11</a:t>
            </a:r>
            <a:r>
              <a:rPr sz="2000" spc="-3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60"/>
              </a:spcBef>
              <a:buFont typeface="Arial"/>
              <a:buChar char="•"/>
              <a:tabLst>
                <a:tab pos="755015" algn="l"/>
                <a:tab pos="755650" algn="l"/>
              </a:tabLst>
            </a:pPr>
            <a:r>
              <a:rPr sz="2000" spc="-20" dirty="0">
                <a:solidFill>
                  <a:srgbClr val="52565A"/>
                </a:solidFill>
                <a:latin typeface="Calibri"/>
                <a:cs typeface="Calibri"/>
              </a:rPr>
              <a:t>12-14</a:t>
            </a:r>
            <a:r>
              <a:rPr sz="2000" spc="-9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54"/>
              </a:spcBef>
              <a:buFont typeface="Arial"/>
              <a:buChar char="•"/>
              <a:tabLst>
                <a:tab pos="755015" algn="l"/>
                <a:tab pos="755650" algn="l"/>
              </a:tabLst>
            </a:pPr>
            <a:r>
              <a:rPr sz="2000" spc="-20" dirty="0">
                <a:solidFill>
                  <a:srgbClr val="52565A"/>
                </a:solidFill>
                <a:latin typeface="Calibri"/>
                <a:cs typeface="Calibri"/>
              </a:rPr>
              <a:t>15-19</a:t>
            </a:r>
            <a:r>
              <a:rPr sz="2000" spc="-9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65"/>
              </a:spcBef>
              <a:buFont typeface="Arial"/>
              <a:buChar char="•"/>
              <a:tabLst>
                <a:tab pos="755015" algn="l"/>
                <a:tab pos="755650" algn="l"/>
              </a:tabLst>
            </a:pPr>
            <a:r>
              <a:rPr sz="2000" spc="-20" dirty="0">
                <a:solidFill>
                  <a:srgbClr val="52565A"/>
                </a:solidFill>
                <a:latin typeface="Calibri"/>
                <a:cs typeface="Calibri"/>
              </a:rPr>
              <a:t>20-24</a:t>
            </a:r>
            <a:r>
              <a:rPr sz="2000" spc="-9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60"/>
              </a:spcBef>
              <a:buFont typeface="Arial"/>
              <a:buChar char="•"/>
              <a:tabLst>
                <a:tab pos="755015" algn="l"/>
                <a:tab pos="755650" algn="l"/>
              </a:tabLst>
            </a:pPr>
            <a:r>
              <a:rPr sz="2000" spc="-20" dirty="0">
                <a:solidFill>
                  <a:srgbClr val="52565A"/>
                </a:solidFill>
                <a:latin typeface="Calibri"/>
                <a:cs typeface="Calibri"/>
              </a:rPr>
              <a:t>25-29</a:t>
            </a:r>
            <a:r>
              <a:rPr sz="2000" spc="-9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a:p>
            <a:pPr marL="755650" lvl="1" indent="-285750">
              <a:lnSpc>
                <a:spcPct val="100000"/>
              </a:lnSpc>
              <a:spcBef>
                <a:spcPts val="254"/>
              </a:spcBef>
              <a:buFont typeface="Arial"/>
              <a:buChar char="•"/>
              <a:tabLst>
                <a:tab pos="755015" algn="l"/>
                <a:tab pos="755650" algn="l"/>
              </a:tabLst>
            </a:pPr>
            <a:r>
              <a:rPr sz="2000" spc="-20" dirty="0">
                <a:solidFill>
                  <a:srgbClr val="52565A"/>
                </a:solidFill>
                <a:latin typeface="Calibri"/>
                <a:cs typeface="Calibri"/>
              </a:rPr>
              <a:t>30+</a:t>
            </a:r>
            <a:r>
              <a:rPr sz="2000" spc="-30" dirty="0">
                <a:solidFill>
                  <a:srgbClr val="52565A"/>
                </a:solidFill>
                <a:latin typeface="Calibri"/>
                <a:cs typeface="Calibri"/>
              </a:rPr>
              <a:t> </a:t>
            </a:r>
            <a:r>
              <a:rPr sz="2000" spc="30" dirty="0">
                <a:solidFill>
                  <a:srgbClr val="52565A"/>
                </a:solidFill>
                <a:latin typeface="Calibri"/>
                <a:cs typeface="Calibri"/>
              </a:rPr>
              <a:t>units</a:t>
            </a:r>
            <a:endParaRPr sz="2000" dirty="0">
              <a:latin typeface="Calibri"/>
              <a:cs typeface="Calibri"/>
            </a:endParaRPr>
          </a:p>
        </p:txBody>
      </p:sp>
      <p:sp>
        <p:nvSpPr>
          <p:cNvPr id="5" name="object 5"/>
          <p:cNvSpPr txBox="1"/>
          <p:nvPr/>
        </p:nvSpPr>
        <p:spPr>
          <a:xfrm>
            <a:off x="-12319" y="5449429"/>
            <a:ext cx="12217400" cy="238760"/>
          </a:xfrm>
          <a:prstGeom prst="rect">
            <a:avLst/>
          </a:prstGeom>
        </p:spPr>
        <p:txBody>
          <a:bodyPr vert="horz" wrap="square" lIns="0" tIns="12065" rIns="0" bIns="0" rtlCol="0">
            <a:spAutoFit/>
          </a:bodyPr>
          <a:lstStyle/>
          <a:p>
            <a:pPr marL="12700">
              <a:lnSpc>
                <a:spcPct val="100000"/>
              </a:lnSpc>
              <a:spcBef>
                <a:spcPts val="95"/>
              </a:spcBef>
              <a:tabLst>
                <a:tab pos="1619885" algn="l"/>
                <a:tab pos="12204065" algn="l"/>
              </a:tabLst>
            </a:pP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Metric</a:t>
            </a:r>
            <a:r>
              <a:rPr sz="1400" u="heavy" spc="-35"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will</a:t>
            </a:r>
            <a:r>
              <a:rPr sz="1400" u="heavy" spc="-2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be</a:t>
            </a: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based</a:t>
            </a:r>
            <a:r>
              <a:rPr sz="1400" u="heavy" spc="-50"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on</a:t>
            </a:r>
            <a:r>
              <a:rPr sz="1400" u="heavy" spc="-4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MIS</a:t>
            </a:r>
            <a:r>
              <a:rPr sz="1400" u="heavy" spc="-5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submissions.	</a:t>
            </a:r>
            <a:endParaRPr sz="1400">
              <a:latin typeface="Calibri"/>
              <a:cs typeface="Calibri"/>
            </a:endParaRPr>
          </a:p>
        </p:txBody>
      </p:sp>
    </p:spTree>
    <p:extLst>
      <p:ext uri="{BB962C8B-B14F-4D97-AF65-F5344CB8AC3E}">
        <p14:creationId xmlns:p14="http://schemas.microsoft.com/office/powerpoint/2010/main" val="2396455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1596026" y="524264"/>
            <a:ext cx="9319022" cy="689932"/>
          </a:xfrm>
          <a:prstGeom prst="rect">
            <a:avLst/>
          </a:prstGeom>
        </p:spPr>
        <p:txBody>
          <a:bodyPr vert="horz" wrap="square" lIns="0" tIns="12700" rIns="0" bIns="0" rtlCol="0">
            <a:spAutoFit/>
          </a:bodyPr>
          <a:lstStyle/>
          <a:p>
            <a:pPr marL="12700">
              <a:lnSpc>
                <a:spcPct val="100000"/>
              </a:lnSpc>
              <a:spcBef>
                <a:spcPts val="100"/>
              </a:spcBef>
            </a:pPr>
            <a:r>
              <a:rPr i="0" spc="85" dirty="0">
                <a:latin typeface="Calibri"/>
                <a:cs typeface="Calibri"/>
              </a:rPr>
              <a:t>Success</a:t>
            </a:r>
            <a:r>
              <a:rPr i="0" spc="-440" dirty="0">
                <a:latin typeface="Calibri"/>
                <a:cs typeface="Calibri"/>
              </a:rPr>
              <a:t> </a:t>
            </a:r>
            <a:r>
              <a:rPr i="0" spc="-50" dirty="0">
                <a:latin typeface="Calibri"/>
                <a:cs typeface="Calibri"/>
              </a:rPr>
              <a:t>– </a:t>
            </a:r>
            <a:r>
              <a:rPr spc="5" dirty="0"/>
              <a:t>Applies </a:t>
            </a:r>
            <a:r>
              <a:rPr spc="-15" dirty="0"/>
              <a:t>to Adult </a:t>
            </a:r>
            <a:r>
              <a:rPr spc="35" dirty="0"/>
              <a:t>Education/ESL</a:t>
            </a:r>
          </a:p>
        </p:txBody>
      </p:sp>
      <p:sp>
        <p:nvSpPr>
          <p:cNvPr id="5" name="object 5"/>
          <p:cNvSpPr txBox="1"/>
          <p:nvPr/>
        </p:nvSpPr>
        <p:spPr>
          <a:xfrm>
            <a:off x="1595244" y="1589445"/>
            <a:ext cx="8980805" cy="2678430"/>
          </a:xfrm>
          <a:prstGeom prst="rect">
            <a:avLst/>
          </a:prstGeom>
        </p:spPr>
        <p:txBody>
          <a:bodyPr vert="horz" wrap="square" lIns="0" tIns="53975" rIns="0" bIns="0" rtlCol="0">
            <a:spAutoFit/>
          </a:bodyPr>
          <a:lstStyle/>
          <a:p>
            <a:pPr marL="469900" marR="5080" indent="-457200" algn="just">
              <a:lnSpc>
                <a:spcPts val="2590"/>
              </a:lnSpc>
              <a:spcBef>
                <a:spcPts val="425"/>
              </a:spcBef>
              <a:buFont typeface="Arial"/>
              <a:buChar char="•"/>
              <a:tabLst>
                <a:tab pos="469900" algn="l"/>
              </a:tabLst>
            </a:pPr>
            <a:r>
              <a:rPr sz="2400" spc="35" dirty="0">
                <a:solidFill>
                  <a:srgbClr val="52565A"/>
                </a:solidFill>
                <a:latin typeface="Calibri"/>
                <a:cs typeface="Calibri"/>
              </a:rPr>
              <a:t>Percentage</a:t>
            </a:r>
            <a:r>
              <a:rPr sz="2400" spc="-55" dirty="0">
                <a:solidFill>
                  <a:srgbClr val="52565A"/>
                </a:solidFill>
                <a:latin typeface="Calibri"/>
                <a:cs typeface="Calibri"/>
              </a:rPr>
              <a:t> </a:t>
            </a:r>
            <a:r>
              <a:rPr sz="2400" dirty="0">
                <a:solidFill>
                  <a:srgbClr val="52565A"/>
                </a:solidFill>
                <a:latin typeface="Calibri"/>
                <a:cs typeface="Calibri"/>
              </a:rPr>
              <a:t>of</a:t>
            </a:r>
            <a:r>
              <a:rPr sz="2400" spc="-70" dirty="0">
                <a:solidFill>
                  <a:srgbClr val="52565A"/>
                </a:solidFill>
                <a:latin typeface="Calibri"/>
                <a:cs typeface="Calibri"/>
              </a:rPr>
              <a:t> </a:t>
            </a:r>
            <a:r>
              <a:rPr sz="2400" spc="35" dirty="0">
                <a:solidFill>
                  <a:srgbClr val="52565A"/>
                </a:solidFill>
                <a:latin typeface="Calibri"/>
                <a:cs typeface="Calibri"/>
              </a:rPr>
              <a:t>students</a:t>
            </a:r>
            <a:r>
              <a:rPr sz="2400" spc="-85" dirty="0">
                <a:solidFill>
                  <a:srgbClr val="52565A"/>
                </a:solidFill>
                <a:latin typeface="Calibri"/>
                <a:cs typeface="Calibri"/>
              </a:rPr>
              <a:t> </a:t>
            </a:r>
            <a:r>
              <a:rPr sz="2400" spc="25" dirty="0">
                <a:solidFill>
                  <a:srgbClr val="52565A"/>
                </a:solidFill>
                <a:latin typeface="Calibri"/>
                <a:cs typeface="Calibri"/>
              </a:rPr>
              <a:t>who</a:t>
            </a:r>
            <a:r>
              <a:rPr sz="2400" spc="-75" dirty="0">
                <a:solidFill>
                  <a:srgbClr val="52565A"/>
                </a:solidFill>
                <a:latin typeface="Calibri"/>
                <a:cs typeface="Calibri"/>
              </a:rPr>
              <a:t> </a:t>
            </a:r>
            <a:r>
              <a:rPr sz="2400" spc="25" dirty="0">
                <a:solidFill>
                  <a:srgbClr val="52565A"/>
                </a:solidFill>
                <a:latin typeface="Calibri"/>
                <a:cs typeface="Calibri"/>
              </a:rPr>
              <a:t>earned</a:t>
            </a:r>
            <a:r>
              <a:rPr sz="2400" spc="-60" dirty="0">
                <a:solidFill>
                  <a:srgbClr val="52565A"/>
                </a:solidFill>
                <a:latin typeface="Calibri"/>
                <a:cs typeface="Calibri"/>
              </a:rPr>
              <a:t> </a:t>
            </a:r>
            <a:r>
              <a:rPr sz="2400" spc="55" dirty="0">
                <a:solidFill>
                  <a:srgbClr val="52565A"/>
                </a:solidFill>
                <a:latin typeface="Calibri"/>
                <a:cs typeface="Calibri"/>
              </a:rPr>
              <a:t>an</a:t>
            </a:r>
            <a:r>
              <a:rPr sz="2400" spc="-70" dirty="0">
                <a:solidFill>
                  <a:srgbClr val="52565A"/>
                </a:solidFill>
                <a:latin typeface="Calibri"/>
                <a:cs typeface="Calibri"/>
              </a:rPr>
              <a:t> </a:t>
            </a:r>
            <a:r>
              <a:rPr sz="2400" spc="35" dirty="0">
                <a:solidFill>
                  <a:srgbClr val="52565A"/>
                </a:solidFill>
                <a:latin typeface="Calibri"/>
                <a:cs typeface="Calibri"/>
              </a:rPr>
              <a:t>award</a:t>
            </a:r>
            <a:r>
              <a:rPr sz="2400" spc="-60" dirty="0">
                <a:solidFill>
                  <a:srgbClr val="52565A"/>
                </a:solidFill>
                <a:latin typeface="Calibri"/>
                <a:cs typeface="Calibri"/>
              </a:rPr>
              <a:t> </a:t>
            </a:r>
            <a:r>
              <a:rPr sz="2400" spc="20" dirty="0">
                <a:solidFill>
                  <a:srgbClr val="52565A"/>
                </a:solidFill>
                <a:latin typeface="Calibri"/>
                <a:cs typeface="Calibri"/>
              </a:rPr>
              <a:t>and/or</a:t>
            </a:r>
            <a:r>
              <a:rPr sz="2400" spc="-65" dirty="0">
                <a:solidFill>
                  <a:srgbClr val="52565A"/>
                </a:solidFill>
                <a:latin typeface="Calibri"/>
                <a:cs typeface="Calibri"/>
              </a:rPr>
              <a:t> </a:t>
            </a:r>
            <a:r>
              <a:rPr sz="2400" spc="15" dirty="0">
                <a:solidFill>
                  <a:srgbClr val="52565A"/>
                </a:solidFill>
                <a:latin typeface="Calibri"/>
                <a:cs typeface="Calibri"/>
              </a:rPr>
              <a:t>transferred</a:t>
            </a:r>
            <a:r>
              <a:rPr sz="2400" spc="-65" dirty="0">
                <a:solidFill>
                  <a:srgbClr val="52565A"/>
                </a:solidFill>
                <a:latin typeface="Calibri"/>
                <a:cs typeface="Calibri"/>
              </a:rPr>
              <a:t> </a:t>
            </a:r>
            <a:r>
              <a:rPr sz="2400" spc="15" dirty="0">
                <a:solidFill>
                  <a:srgbClr val="52565A"/>
                </a:solidFill>
                <a:latin typeface="Calibri"/>
                <a:cs typeface="Calibri"/>
              </a:rPr>
              <a:t>to  </a:t>
            </a:r>
            <a:r>
              <a:rPr sz="2400" spc="25" dirty="0">
                <a:solidFill>
                  <a:srgbClr val="52565A"/>
                </a:solidFill>
                <a:latin typeface="Calibri"/>
                <a:cs typeface="Calibri"/>
              </a:rPr>
              <a:t>credit</a:t>
            </a:r>
            <a:r>
              <a:rPr sz="2400" spc="-50" dirty="0">
                <a:solidFill>
                  <a:srgbClr val="52565A"/>
                </a:solidFill>
                <a:latin typeface="Calibri"/>
                <a:cs typeface="Calibri"/>
              </a:rPr>
              <a:t> </a:t>
            </a:r>
            <a:r>
              <a:rPr sz="2400" spc="30" dirty="0">
                <a:solidFill>
                  <a:srgbClr val="52565A"/>
                </a:solidFill>
                <a:latin typeface="Calibri"/>
                <a:cs typeface="Calibri"/>
              </a:rPr>
              <a:t>coursework,</a:t>
            </a:r>
            <a:r>
              <a:rPr sz="2400" spc="-65" dirty="0">
                <a:solidFill>
                  <a:srgbClr val="52565A"/>
                </a:solidFill>
                <a:latin typeface="Calibri"/>
                <a:cs typeface="Calibri"/>
              </a:rPr>
              <a:t> </a:t>
            </a:r>
            <a:r>
              <a:rPr sz="2400" spc="20" dirty="0">
                <a:solidFill>
                  <a:srgbClr val="52565A"/>
                </a:solidFill>
                <a:latin typeface="Calibri"/>
                <a:cs typeface="Calibri"/>
              </a:rPr>
              <a:t>with</a:t>
            </a:r>
            <a:r>
              <a:rPr sz="2400" spc="-65" dirty="0">
                <a:solidFill>
                  <a:srgbClr val="52565A"/>
                </a:solidFill>
                <a:latin typeface="Calibri"/>
                <a:cs typeface="Calibri"/>
              </a:rPr>
              <a:t> </a:t>
            </a:r>
            <a:r>
              <a:rPr sz="2400" spc="40" dirty="0">
                <a:solidFill>
                  <a:srgbClr val="52565A"/>
                </a:solidFill>
                <a:latin typeface="Calibri"/>
                <a:cs typeface="Calibri"/>
              </a:rPr>
              <a:t>disaggregated</a:t>
            </a:r>
            <a:r>
              <a:rPr sz="2400" spc="-60" dirty="0">
                <a:solidFill>
                  <a:srgbClr val="52565A"/>
                </a:solidFill>
                <a:latin typeface="Calibri"/>
                <a:cs typeface="Calibri"/>
              </a:rPr>
              <a:t> </a:t>
            </a:r>
            <a:r>
              <a:rPr sz="2400" spc="30" dirty="0">
                <a:solidFill>
                  <a:srgbClr val="52565A"/>
                </a:solidFill>
                <a:latin typeface="Calibri"/>
                <a:cs typeface="Calibri"/>
              </a:rPr>
              <a:t>results</a:t>
            </a:r>
            <a:r>
              <a:rPr sz="2400" spc="-75" dirty="0">
                <a:solidFill>
                  <a:srgbClr val="52565A"/>
                </a:solidFill>
                <a:latin typeface="Calibri"/>
                <a:cs typeface="Calibri"/>
              </a:rPr>
              <a:t> </a:t>
            </a:r>
            <a:r>
              <a:rPr sz="2400" spc="45" dirty="0">
                <a:solidFill>
                  <a:srgbClr val="52565A"/>
                </a:solidFill>
                <a:latin typeface="Calibri"/>
                <a:cs typeface="Calibri"/>
              </a:rPr>
              <a:t>showing</a:t>
            </a:r>
            <a:r>
              <a:rPr sz="2400" spc="-80" dirty="0">
                <a:solidFill>
                  <a:srgbClr val="52565A"/>
                </a:solidFill>
                <a:latin typeface="Calibri"/>
                <a:cs typeface="Calibri"/>
              </a:rPr>
              <a:t> </a:t>
            </a:r>
            <a:r>
              <a:rPr sz="2400" spc="10" dirty="0">
                <a:solidFill>
                  <a:srgbClr val="52565A"/>
                </a:solidFill>
                <a:latin typeface="Calibri"/>
                <a:cs typeface="Calibri"/>
              </a:rPr>
              <a:t>the</a:t>
            </a:r>
            <a:r>
              <a:rPr sz="2400" spc="-75" dirty="0">
                <a:solidFill>
                  <a:srgbClr val="52565A"/>
                </a:solidFill>
                <a:latin typeface="Calibri"/>
                <a:cs typeface="Calibri"/>
              </a:rPr>
              <a:t> </a:t>
            </a:r>
            <a:r>
              <a:rPr sz="2400" spc="35" dirty="0">
                <a:solidFill>
                  <a:srgbClr val="52565A"/>
                </a:solidFill>
                <a:latin typeface="Calibri"/>
                <a:cs typeface="Calibri"/>
              </a:rPr>
              <a:t>number  </a:t>
            </a:r>
            <a:r>
              <a:rPr sz="2400" spc="5" dirty="0">
                <a:solidFill>
                  <a:srgbClr val="52565A"/>
                </a:solidFill>
                <a:latin typeface="Calibri"/>
                <a:cs typeface="Calibri"/>
              </a:rPr>
              <a:t>who:</a:t>
            </a:r>
            <a:endParaRPr sz="2400">
              <a:latin typeface="Calibri"/>
              <a:cs typeface="Calibri"/>
            </a:endParaRPr>
          </a:p>
          <a:p>
            <a:pPr marL="755650" lvl="1" indent="-285750">
              <a:lnSpc>
                <a:spcPct val="100000"/>
              </a:lnSpc>
              <a:spcBef>
                <a:spcPts val="254"/>
              </a:spcBef>
              <a:buFont typeface="Arial"/>
              <a:buChar char="•"/>
              <a:tabLst>
                <a:tab pos="755015" algn="l"/>
                <a:tab pos="755650" algn="l"/>
              </a:tabLst>
            </a:pPr>
            <a:r>
              <a:rPr sz="2000" spc="30" dirty="0">
                <a:solidFill>
                  <a:srgbClr val="52565A"/>
                </a:solidFill>
                <a:latin typeface="Calibri"/>
                <a:cs typeface="Calibri"/>
              </a:rPr>
              <a:t>Earned</a:t>
            </a:r>
            <a:r>
              <a:rPr sz="2000" spc="-40" dirty="0">
                <a:solidFill>
                  <a:srgbClr val="52565A"/>
                </a:solidFill>
                <a:latin typeface="Calibri"/>
                <a:cs typeface="Calibri"/>
              </a:rPr>
              <a:t> </a:t>
            </a:r>
            <a:r>
              <a:rPr sz="2000" spc="45" dirty="0">
                <a:solidFill>
                  <a:srgbClr val="52565A"/>
                </a:solidFill>
                <a:latin typeface="Calibri"/>
                <a:cs typeface="Calibri"/>
              </a:rPr>
              <a:t>a</a:t>
            </a:r>
            <a:r>
              <a:rPr sz="2000" spc="-45" dirty="0">
                <a:solidFill>
                  <a:srgbClr val="52565A"/>
                </a:solidFill>
                <a:latin typeface="Calibri"/>
                <a:cs typeface="Calibri"/>
              </a:rPr>
              <a:t> </a:t>
            </a:r>
            <a:r>
              <a:rPr sz="2000" spc="40" dirty="0">
                <a:solidFill>
                  <a:srgbClr val="52565A"/>
                </a:solidFill>
                <a:latin typeface="Calibri"/>
                <a:cs typeface="Calibri"/>
              </a:rPr>
              <a:t>high</a:t>
            </a:r>
            <a:r>
              <a:rPr sz="2000" spc="-55" dirty="0">
                <a:solidFill>
                  <a:srgbClr val="52565A"/>
                </a:solidFill>
                <a:latin typeface="Calibri"/>
                <a:cs typeface="Calibri"/>
              </a:rPr>
              <a:t> </a:t>
            </a:r>
            <a:r>
              <a:rPr sz="2000" spc="40" dirty="0">
                <a:solidFill>
                  <a:srgbClr val="52565A"/>
                </a:solidFill>
                <a:latin typeface="Calibri"/>
                <a:cs typeface="Calibri"/>
              </a:rPr>
              <a:t>school</a:t>
            </a:r>
            <a:r>
              <a:rPr sz="2000" spc="-30" dirty="0">
                <a:solidFill>
                  <a:srgbClr val="52565A"/>
                </a:solidFill>
                <a:latin typeface="Calibri"/>
                <a:cs typeface="Calibri"/>
              </a:rPr>
              <a:t> </a:t>
            </a:r>
            <a:r>
              <a:rPr sz="2000" spc="20" dirty="0">
                <a:solidFill>
                  <a:srgbClr val="52565A"/>
                </a:solidFill>
                <a:latin typeface="Calibri"/>
                <a:cs typeface="Calibri"/>
              </a:rPr>
              <a:t>diploma/GED/high</a:t>
            </a:r>
            <a:r>
              <a:rPr sz="2000" spc="-35" dirty="0">
                <a:solidFill>
                  <a:srgbClr val="52565A"/>
                </a:solidFill>
                <a:latin typeface="Calibri"/>
                <a:cs typeface="Calibri"/>
              </a:rPr>
              <a:t> </a:t>
            </a:r>
            <a:r>
              <a:rPr sz="2000" spc="40" dirty="0">
                <a:solidFill>
                  <a:srgbClr val="52565A"/>
                </a:solidFill>
                <a:latin typeface="Calibri"/>
                <a:cs typeface="Calibri"/>
              </a:rPr>
              <a:t>school</a:t>
            </a:r>
            <a:r>
              <a:rPr sz="2000" spc="-35" dirty="0">
                <a:solidFill>
                  <a:srgbClr val="52565A"/>
                </a:solidFill>
                <a:latin typeface="Calibri"/>
                <a:cs typeface="Calibri"/>
              </a:rPr>
              <a:t> </a:t>
            </a:r>
            <a:r>
              <a:rPr sz="2000" spc="30" dirty="0">
                <a:solidFill>
                  <a:srgbClr val="52565A"/>
                </a:solidFill>
                <a:latin typeface="Calibri"/>
                <a:cs typeface="Calibri"/>
              </a:rPr>
              <a:t>equivalency</a:t>
            </a:r>
            <a:endParaRPr sz="2000">
              <a:latin typeface="Calibri"/>
              <a:cs typeface="Calibri"/>
            </a:endParaRPr>
          </a:p>
          <a:p>
            <a:pPr marL="755650" marR="1042035" lvl="1" indent="-285750">
              <a:lnSpc>
                <a:spcPts val="2160"/>
              </a:lnSpc>
              <a:spcBef>
                <a:spcPts val="530"/>
              </a:spcBef>
              <a:buFont typeface="Arial"/>
              <a:buChar char="•"/>
              <a:tabLst>
                <a:tab pos="755015" algn="l"/>
                <a:tab pos="755650" algn="l"/>
              </a:tabLst>
            </a:pPr>
            <a:r>
              <a:rPr sz="2000" spc="30" dirty="0">
                <a:solidFill>
                  <a:srgbClr val="52565A"/>
                </a:solidFill>
                <a:latin typeface="Calibri"/>
                <a:cs typeface="Calibri"/>
              </a:rPr>
              <a:t>Earned</a:t>
            </a:r>
            <a:r>
              <a:rPr sz="2000" spc="-30" dirty="0">
                <a:solidFill>
                  <a:srgbClr val="52565A"/>
                </a:solidFill>
                <a:latin typeface="Calibri"/>
                <a:cs typeface="Calibri"/>
              </a:rPr>
              <a:t> </a:t>
            </a:r>
            <a:r>
              <a:rPr sz="2000" spc="45" dirty="0">
                <a:solidFill>
                  <a:srgbClr val="52565A"/>
                </a:solidFill>
                <a:latin typeface="Calibri"/>
                <a:cs typeface="Calibri"/>
              </a:rPr>
              <a:t>a</a:t>
            </a:r>
            <a:r>
              <a:rPr sz="2000" spc="-30" dirty="0">
                <a:solidFill>
                  <a:srgbClr val="52565A"/>
                </a:solidFill>
                <a:latin typeface="Calibri"/>
                <a:cs typeface="Calibri"/>
              </a:rPr>
              <a:t> </a:t>
            </a:r>
            <a:r>
              <a:rPr sz="2000" spc="25" dirty="0">
                <a:solidFill>
                  <a:srgbClr val="52565A"/>
                </a:solidFill>
                <a:latin typeface="Calibri"/>
                <a:cs typeface="Calibri"/>
              </a:rPr>
              <a:t>noncredit</a:t>
            </a:r>
            <a:r>
              <a:rPr sz="2000" spc="-20" dirty="0">
                <a:solidFill>
                  <a:srgbClr val="52565A"/>
                </a:solidFill>
                <a:latin typeface="Calibri"/>
                <a:cs typeface="Calibri"/>
              </a:rPr>
              <a:t> </a:t>
            </a:r>
            <a:r>
              <a:rPr sz="2000" spc="55" dirty="0">
                <a:solidFill>
                  <a:srgbClr val="52565A"/>
                </a:solidFill>
                <a:latin typeface="Calibri"/>
                <a:cs typeface="Calibri"/>
              </a:rPr>
              <a:t>CDCP</a:t>
            </a:r>
            <a:r>
              <a:rPr sz="2000" spc="-40" dirty="0">
                <a:solidFill>
                  <a:srgbClr val="52565A"/>
                </a:solidFill>
                <a:latin typeface="Calibri"/>
                <a:cs typeface="Calibri"/>
              </a:rPr>
              <a:t> </a:t>
            </a:r>
            <a:r>
              <a:rPr sz="2000" spc="15" dirty="0">
                <a:solidFill>
                  <a:srgbClr val="52565A"/>
                </a:solidFill>
                <a:latin typeface="Calibri"/>
                <a:cs typeface="Calibri"/>
              </a:rPr>
              <a:t>certificate</a:t>
            </a:r>
            <a:r>
              <a:rPr sz="2000" spc="-50" dirty="0">
                <a:solidFill>
                  <a:srgbClr val="52565A"/>
                </a:solidFill>
                <a:latin typeface="Calibri"/>
                <a:cs typeface="Calibri"/>
              </a:rPr>
              <a:t> </a:t>
            </a:r>
            <a:r>
              <a:rPr sz="2000" spc="5" dirty="0">
                <a:solidFill>
                  <a:srgbClr val="52565A"/>
                </a:solidFill>
                <a:latin typeface="Calibri"/>
                <a:cs typeface="Calibri"/>
              </a:rPr>
              <a:t>or</a:t>
            </a:r>
            <a:r>
              <a:rPr sz="2000" spc="-25" dirty="0">
                <a:solidFill>
                  <a:srgbClr val="52565A"/>
                </a:solidFill>
                <a:latin typeface="Calibri"/>
                <a:cs typeface="Calibri"/>
              </a:rPr>
              <a:t> </a:t>
            </a:r>
            <a:r>
              <a:rPr sz="2000" spc="30" dirty="0">
                <a:solidFill>
                  <a:srgbClr val="52565A"/>
                </a:solidFill>
                <a:latin typeface="Calibri"/>
                <a:cs typeface="Calibri"/>
              </a:rPr>
              <a:t>Chancellor’s</a:t>
            </a:r>
            <a:r>
              <a:rPr sz="2000" spc="-10" dirty="0">
                <a:solidFill>
                  <a:srgbClr val="52565A"/>
                </a:solidFill>
                <a:latin typeface="Calibri"/>
                <a:cs typeface="Calibri"/>
              </a:rPr>
              <a:t> </a:t>
            </a:r>
            <a:r>
              <a:rPr sz="2000" dirty="0">
                <a:solidFill>
                  <a:srgbClr val="52565A"/>
                </a:solidFill>
                <a:latin typeface="Calibri"/>
                <a:cs typeface="Calibri"/>
              </a:rPr>
              <a:t>Office</a:t>
            </a:r>
            <a:r>
              <a:rPr sz="2000" spc="-45" dirty="0">
                <a:solidFill>
                  <a:srgbClr val="52565A"/>
                </a:solidFill>
                <a:latin typeface="Calibri"/>
                <a:cs typeface="Calibri"/>
              </a:rPr>
              <a:t> </a:t>
            </a:r>
            <a:r>
              <a:rPr sz="2000" spc="30" dirty="0">
                <a:solidFill>
                  <a:srgbClr val="52565A"/>
                </a:solidFill>
                <a:latin typeface="Calibri"/>
                <a:cs typeface="Calibri"/>
              </a:rPr>
              <a:t>approved  </a:t>
            </a:r>
            <a:r>
              <a:rPr sz="2000" spc="15" dirty="0">
                <a:solidFill>
                  <a:srgbClr val="52565A"/>
                </a:solidFill>
                <a:latin typeface="Calibri"/>
                <a:cs typeface="Calibri"/>
              </a:rPr>
              <a:t>certificate</a:t>
            </a:r>
            <a:endParaRPr sz="2000">
              <a:latin typeface="Calibri"/>
              <a:cs typeface="Calibri"/>
            </a:endParaRPr>
          </a:p>
          <a:p>
            <a:pPr marL="755650" lvl="1" indent="-285750">
              <a:lnSpc>
                <a:spcPct val="100000"/>
              </a:lnSpc>
              <a:spcBef>
                <a:spcPts val="225"/>
              </a:spcBef>
              <a:buFont typeface="Arial"/>
              <a:buChar char="•"/>
              <a:tabLst>
                <a:tab pos="755015" algn="l"/>
                <a:tab pos="755650" algn="l"/>
              </a:tabLst>
            </a:pPr>
            <a:r>
              <a:rPr sz="2000" spc="30" dirty="0">
                <a:solidFill>
                  <a:srgbClr val="52565A"/>
                </a:solidFill>
                <a:latin typeface="Calibri"/>
                <a:cs typeface="Calibri"/>
              </a:rPr>
              <a:t>Transitioned </a:t>
            </a:r>
            <a:r>
              <a:rPr sz="2000" spc="15" dirty="0">
                <a:solidFill>
                  <a:srgbClr val="52565A"/>
                </a:solidFill>
                <a:latin typeface="Calibri"/>
                <a:cs typeface="Calibri"/>
              </a:rPr>
              <a:t>to </a:t>
            </a:r>
            <a:r>
              <a:rPr sz="2000" spc="35" dirty="0">
                <a:solidFill>
                  <a:srgbClr val="52565A"/>
                </a:solidFill>
                <a:latin typeface="Calibri"/>
                <a:cs typeface="Calibri"/>
              </a:rPr>
              <a:t>any </a:t>
            </a:r>
            <a:r>
              <a:rPr sz="2000" spc="75" dirty="0">
                <a:solidFill>
                  <a:srgbClr val="52565A"/>
                </a:solidFill>
                <a:latin typeface="Calibri"/>
                <a:cs typeface="Calibri"/>
              </a:rPr>
              <a:t>CTE</a:t>
            </a:r>
            <a:r>
              <a:rPr sz="2000" spc="-260" dirty="0">
                <a:solidFill>
                  <a:srgbClr val="52565A"/>
                </a:solidFill>
                <a:latin typeface="Calibri"/>
                <a:cs typeface="Calibri"/>
              </a:rPr>
              <a:t> </a:t>
            </a:r>
            <a:r>
              <a:rPr sz="2000" spc="25" dirty="0">
                <a:solidFill>
                  <a:srgbClr val="52565A"/>
                </a:solidFill>
                <a:latin typeface="Calibri"/>
                <a:cs typeface="Calibri"/>
              </a:rPr>
              <a:t>course</a:t>
            </a:r>
            <a:endParaRPr sz="2000">
              <a:latin typeface="Calibri"/>
              <a:cs typeface="Calibri"/>
            </a:endParaRPr>
          </a:p>
          <a:p>
            <a:pPr marL="755650" lvl="1" indent="-285750">
              <a:lnSpc>
                <a:spcPct val="100000"/>
              </a:lnSpc>
              <a:spcBef>
                <a:spcPts val="265"/>
              </a:spcBef>
              <a:buFont typeface="Arial"/>
              <a:buChar char="•"/>
              <a:tabLst>
                <a:tab pos="755015" algn="l"/>
                <a:tab pos="755650" algn="l"/>
              </a:tabLst>
            </a:pPr>
            <a:r>
              <a:rPr sz="2000" spc="30" dirty="0">
                <a:solidFill>
                  <a:srgbClr val="52565A"/>
                </a:solidFill>
                <a:latin typeface="Calibri"/>
                <a:cs typeface="Calibri"/>
              </a:rPr>
              <a:t>Transitioned</a:t>
            </a:r>
            <a:r>
              <a:rPr sz="2000" spc="-30" dirty="0">
                <a:solidFill>
                  <a:srgbClr val="52565A"/>
                </a:solidFill>
                <a:latin typeface="Calibri"/>
                <a:cs typeface="Calibri"/>
              </a:rPr>
              <a:t> </a:t>
            </a:r>
            <a:r>
              <a:rPr sz="2000" spc="10" dirty="0">
                <a:solidFill>
                  <a:srgbClr val="52565A"/>
                </a:solidFill>
                <a:latin typeface="Calibri"/>
                <a:cs typeface="Calibri"/>
              </a:rPr>
              <a:t>from</a:t>
            </a:r>
            <a:r>
              <a:rPr sz="2000" spc="-30" dirty="0">
                <a:solidFill>
                  <a:srgbClr val="52565A"/>
                </a:solidFill>
                <a:latin typeface="Calibri"/>
                <a:cs typeface="Calibri"/>
              </a:rPr>
              <a:t> </a:t>
            </a:r>
            <a:r>
              <a:rPr sz="2000" spc="25" dirty="0">
                <a:solidFill>
                  <a:srgbClr val="52565A"/>
                </a:solidFill>
                <a:latin typeface="Calibri"/>
                <a:cs typeface="Calibri"/>
              </a:rPr>
              <a:t>noncredit</a:t>
            </a:r>
            <a:r>
              <a:rPr sz="2000" spc="-35" dirty="0">
                <a:solidFill>
                  <a:srgbClr val="52565A"/>
                </a:solidFill>
                <a:latin typeface="Calibri"/>
                <a:cs typeface="Calibri"/>
              </a:rPr>
              <a:t> </a:t>
            </a:r>
            <a:r>
              <a:rPr sz="2000" spc="25" dirty="0">
                <a:solidFill>
                  <a:srgbClr val="52565A"/>
                </a:solidFill>
                <a:latin typeface="Calibri"/>
                <a:cs typeface="Calibri"/>
              </a:rPr>
              <a:t>coursework</a:t>
            </a:r>
            <a:r>
              <a:rPr sz="2000" spc="-25" dirty="0">
                <a:solidFill>
                  <a:srgbClr val="52565A"/>
                </a:solidFill>
                <a:latin typeface="Calibri"/>
                <a:cs typeface="Calibri"/>
              </a:rPr>
              <a:t> </a:t>
            </a:r>
            <a:r>
              <a:rPr sz="2000" spc="15" dirty="0">
                <a:solidFill>
                  <a:srgbClr val="52565A"/>
                </a:solidFill>
                <a:latin typeface="Calibri"/>
                <a:cs typeface="Calibri"/>
              </a:rPr>
              <a:t>to</a:t>
            </a:r>
            <a:r>
              <a:rPr sz="2000" spc="-55" dirty="0">
                <a:solidFill>
                  <a:srgbClr val="52565A"/>
                </a:solidFill>
                <a:latin typeface="Calibri"/>
                <a:cs typeface="Calibri"/>
              </a:rPr>
              <a:t> </a:t>
            </a:r>
            <a:r>
              <a:rPr sz="2000" spc="30" dirty="0">
                <a:solidFill>
                  <a:srgbClr val="52565A"/>
                </a:solidFill>
                <a:latin typeface="Calibri"/>
                <a:cs typeface="Calibri"/>
              </a:rPr>
              <a:t>college</a:t>
            </a:r>
            <a:r>
              <a:rPr sz="2000" spc="-35" dirty="0">
                <a:solidFill>
                  <a:srgbClr val="52565A"/>
                </a:solidFill>
                <a:latin typeface="Calibri"/>
                <a:cs typeface="Calibri"/>
              </a:rPr>
              <a:t> </a:t>
            </a:r>
            <a:r>
              <a:rPr sz="2000" spc="20" dirty="0">
                <a:solidFill>
                  <a:srgbClr val="52565A"/>
                </a:solidFill>
                <a:latin typeface="Calibri"/>
                <a:cs typeface="Calibri"/>
              </a:rPr>
              <a:t>credit</a:t>
            </a:r>
            <a:r>
              <a:rPr sz="2000" spc="-55" dirty="0">
                <a:solidFill>
                  <a:srgbClr val="52565A"/>
                </a:solidFill>
                <a:latin typeface="Calibri"/>
                <a:cs typeface="Calibri"/>
              </a:rPr>
              <a:t> </a:t>
            </a:r>
            <a:r>
              <a:rPr sz="2000" spc="25" dirty="0">
                <a:solidFill>
                  <a:srgbClr val="52565A"/>
                </a:solidFill>
                <a:latin typeface="Calibri"/>
                <a:cs typeface="Calibri"/>
              </a:rPr>
              <a:t>coursework</a:t>
            </a:r>
            <a:endParaRPr sz="2000">
              <a:latin typeface="Calibri"/>
              <a:cs typeface="Calibri"/>
            </a:endParaRPr>
          </a:p>
        </p:txBody>
      </p:sp>
      <p:sp>
        <p:nvSpPr>
          <p:cNvPr id="6" name="object 6"/>
          <p:cNvSpPr txBox="1"/>
          <p:nvPr/>
        </p:nvSpPr>
        <p:spPr>
          <a:xfrm>
            <a:off x="1595244" y="5388089"/>
            <a:ext cx="6419850" cy="238760"/>
          </a:xfrm>
          <a:prstGeom prst="rect">
            <a:avLst/>
          </a:prstGeom>
        </p:spPr>
        <p:txBody>
          <a:bodyPr vert="horz" wrap="square" lIns="0" tIns="12065" rIns="0" bIns="0" rtlCol="0">
            <a:spAutoFit/>
          </a:bodyPr>
          <a:lstStyle/>
          <a:p>
            <a:pPr marL="12700">
              <a:lnSpc>
                <a:spcPct val="100000"/>
              </a:lnSpc>
              <a:spcBef>
                <a:spcPts val="95"/>
              </a:spcBef>
            </a:pPr>
            <a:r>
              <a:rPr sz="1400" spc="-25" dirty="0">
                <a:solidFill>
                  <a:srgbClr val="52565A"/>
                </a:solidFill>
                <a:latin typeface="Calibri"/>
                <a:cs typeface="Calibri"/>
              </a:rPr>
              <a:t>Metric </a:t>
            </a:r>
            <a:r>
              <a:rPr sz="1400" spc="20" dirty="0">
                <a:solidFill>
                  <a:srgbClr val="52565A"/>
                </a:solidFill>
                <a:latin typeface="Calibri"/>
                <a:cs typeface="Calibri"/>
              </a:rPr>
              <a:t>will</a:t>
            </a:r>
            <a:r>
              <a:rPr sz="1400" spc="-10" dirty="0">
                <a:solidFill>
                  <a:srgbClr val="52565A"/>
                </a:solidFill>
                <a:latin typeface="Calibri"/>
                <a:cs typeface="Calibri"/>
              </a:rPr>
              <a:t> </a:t>
            </a:r>
            <a:r>
              <a:rPr sz="1400" spc="15" dirty="0">
                <a:solidFill>
                  <a:srgbClr val="52565A"/>
                </a:solidFill>
                <a:latin typeface="Calibri"/>
                <a:cs typeface="Calibri"/>
              </a:rPr>
              <a:t>be</a:t>
            </a:r>
            <a:r>
              <a:rPr sz="1400" spc="-30" dirty="0">
                <a:solidFill>
                  <a:srgbClr val="52565A"/>
                </a:solidFill>
                <a:latin typeface="Calibri"/>
                <a:cs typeface="Calibri"/>
              </a:rPr>
              <a:t> </a:t>
            </a:r>
            <a:r>
              <a:rPr sz="1400" spc="25" dirty="0">
                <a:solidFill>
                  <a:srgbClr val="52565A"/>
                </a:solidFill>
                <a:latin typeface="Calibri"/>
                <a:cs typeface="Calibri"/>
              </a:rPr>
              <a:t>based</a:t>
            </a:r>
            <a:r>
              <a:rPr sz="1400" spc="-40" dirty="0">
                <a:solidFill>
                  <a:srgbClr val="52565A"/>
                </a:solidFill>
                <a:latin typeface="Calibri"/>
                <a:cs typeface="Calibri"/>
              </a:rPr>
              <a:t> </a:t>
            </a:r>
            <a:r>
              <a:rPr sz="1400" spc="20" dirty="0">
                <a:solidFill>
                  <a:srgbClr val="52565A"/>
                </a:solidFill>
                <a:latin typeface="Calibri"/>
                <a:cs typeface="Calibri"/>
              </a:rPr>
              <a:t>on</a:t>
            </a:r>
            <a:r>
              <a:rPr sz="1400" spc="-30" dirty="0">
                <a:solidFill>
                  <a:srgbClr val="52565A"/>
                </a:solidFill>
                <a:latin typeface="Calibri"/>
                <a:cs typeface="Calibri"/>
              </a:rPr>
              <a:t> </a:t>
            </a:r>
            <a:r>
              <a:rPr sz="1400" spc="-25" dirty="0">
                <a:solidFill>
                  <a:srgbClr val="52565A"/>
                </a:solidFill>
                <a:latin typeface="Calibri"/>
                <a:cs typeface="Calibri"/>
              </a:rPr>
              <a:t>MIS</a:t>
            </a:r>
            <a:r>
              <a:rPr sz="1400" spc="-40" dirty="0">
                <a:solidFill>
                  <a:srgbClr val="52565A"/>
                </a:solidFill>
                <a:latin typeface="Calibri"/>
                <a:cs typeface="Calibri"/>
              </a:rPr>
              <a:t> </a:t>
            </a:r>
            <a:r>
              <a:rPr sz="1400" spc="25" dirty="0">
                <a:solidFill>
                  <a:srgbClr val="52565A"/>
                </a:solidFill>
                <a:latin typeface="Calibri"/>
                <a:cs typeface="Calibri"/>
              </a:rPr>
              <a:t>submissions</a:t>
            </a:r>
            <a:r>
              <a:rPr sz="1400" spc="-5" dirty="0">
                <a:solidFill>
                  <a:srgbClr val="52565A"/>
                </a:solidFill>
                <a:latin typeface="Calibri"/>
                <a:cs typeface="Calibri"/>
              </a:rPr>
              <a:t> </a:t>
            </a:r>
            <a:r>
              <a:rPr sz="1400" spc="30" dirty="0">
                <a:solidFill>
                  <a:srgbClr val="52565A"/>
                </a:solidFill>
                <a:latin typeface="Calibri"/>
                <a:cs typeface="Calibri"/>
              </a:rPr>
              <a:t>and</a:t>
            </a:r>
            <a:r>
              <a:rPr sz="1400" spc="-40" dirty="0">
                <a:solidFill>
                  <a:srgbClr val="52565A"/>
                </a:solidFill>
                <a:latin typeface="Calibri"/>
                <a:cs typeface="Calibri"/>
              </a:rPr>
              <a:t> </a:t>
            </a:r>
            <a:r>
              <a:rPr sz="1400" spc="25" dirty="0">
                <a:solidFill>
                  <a:srgbClr val="52565A"/>
                </a:solidFill>
                <a:latin typeface="Calibri"/>
                <a:cs typeface="Calibri"/>
              </a:rPr>
              <a:t>data</a:t>
            </a:r>
            <a:r>
              <a:rPr sz="1400" spc="-35" dirty="0">
                <a:solidFill>
                  <a:srgbClr val="52565A"/>
                </a:solidFill>
                <a:latin typeface="Calibri"/>
                <a:cs typeface="Calibri"/>
              </a:rPr>
              <a:t> </a:t>
            </a:r>
            <a:r>
              <a:rPr sz="1400" spc="25" dirty="0">
                <a:solidFill>
                  <a:srgbClr val="52565A"/>
                </a:solidFill>
                <a:latin typeface="Calibri"/>
                <a:cs typeface="Calibri"/>
              </a:rPr>
              <a:t>match</a:t>
            </a:r>
            <a:r>
              <a:rPr sz="1400" spc="-35" dirty="0">
                <a:solidFill>
                  <a:srgbClr val="52565A"/>
                </a:solidFill>
                <a:latin typeface="Calibri"/>
                <a:cs typeface="Calibri"/>
              </a:rPr>
              <a:t> </a:t>
            </a:r>
            <a:r>
              <a:rPr sz="1400" spc="-5" dirty="0">
                <a:solidFill>
                  <a:srgbClr val="52565A"/>
                </a:solidFill>
                <a:latin typeface="Calibri"/>
                <a:cs typeface="Calibri"/>
              </a:rPr>
              <a:t>for</a:t>
            </a:r>
            <a:r>
              <a:rPr sz="1400" spc="-20" dirty="0">
                <a:solidFill>
                  <a:srgbClr val="52565A"/>
                </a:solidFill>
                <a:latin typeface="Calibri"/>
                <a:cs typeface="Calibri"/>
              </a:rPr>
              <a:t> </a:t>
            </a:r>
            <a:r>
              <a:rPr sz="1400" spc="25" dirty="0">
                <a:solidFill>
                  <a:srgbClr val="52565A"/>
                </a:solidFill>
                <a:latin typeface="Calibri"/>
                <a:cs typeface="Calibri"/>
              </a:rPr>
              <a:t>high</a:t>
            </a:r>
            <a:r>
              <a:rPr sz="1400" spc="-30" dirty="0">
                <a:solidFill>
                  <a:srgbClr val="52565A"/>
                </a:solidFill>
                <a:latin typeface="Calibri"/>
                <a:cs typeface="Calibri"/>
              </a:rPr>
              <a:t> </a:t>
            </a:r>
            <a:r>
              <a:rPr sz="1400" spc="25" dirty="0">
                <a:solidFill>
                  <a:srgbClr val="52565A"/>
                </a:solidFill>
                <a:latin typeface="Calibri"/>
                <a:cs typeface="Calibri"/>
              </a:rPr>
              <a:t>school</a:t>
            </a:r>
            <a:r>
              <a:rPr sz="1400" spc="-10" dirty="0">
                <a:solidFill>
                  <a:srgbClr val="52565A"/>
                </a:solidFill>
                <a:latin typeface="Calibri"/>
                <a:cs typeface="Calibri"/>
              </a:rPr>
              <a:t> </a:t>
            </a:r>
            <a:r>
              <a:rPr sz="1400" spc="15" dirty="0">
                <a:solidFill>
                  <a:srgbClr val="52565A"/>
                </a:solidFill>
                <a:latin typeface="Calibri"/>
                <a:cs typeface="Calibri"/>
              </a:rPr>
              <a:t>equivalencies.</a:t>
            </a:r>
            <a:endParaRPr sz="1400">
              <a:latin typeface="Calibri"/>
              <a:cs typeface="Calibri"/>
            </a:endParaRPr>
          </a:p>
        </p:txBody>
      </p:sp>
    </p:spTree>
    <p:extLst>
      <p:ext uri="{BB962C8B-B14F-4D97-AF65-F5344CB8AC3E}">
        <p14:creationId xmlns:p14="http://schemas.microsoft.com/office/powerpoint/2010/main" val="3391391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595243" y="169868"/>
            <a:ext cx="11533615" cy="1367041"/>
          </a:xfrm>
          <a:prstGeom prst="rect">
            <a:avLst/>
          </a:prstGeom>
        </p:spPr>
        <p:txBody>
          <a:bodyPr vert="horz" wrap="square" lIns="0" tIns="12700" rIns="0" bIns="0" rtlCol="0">
            <a:spAutoFit/>
          </a:bodyPr>
          <a:lstStyle/>
          <a:p>
            <a:pPr marL="12700">
              <a:lnSpc>
                <a:spcPct val="100000"/>
              </a:lnSpc>
              <a:spcBef>
                <a:spcPts val="100"/>
              </a:spcBef>
            </a:pPr>
            <a:r>
              <a:rPr i="0" spc="85" dirty="0">
                <a:latin typeface="Calibri"/>
                <a:cs typeface="Calibri"/>
              </a:rPr>
              <a:t>Success</a:t>
            </a:r>
            <a:r>
              <a:rPr i="0" spc="-85" dirty="0">
                <a:latin typeface="Calibri"/>
                <a:cs typeface="Calibri"/>
              </a:rPr>
              <a:t> </a:t>
            </a:r>
            <a:r>
              <a:rPr lang="en-US" spc="-50" dirty="0">
                <a:latin typeface="Calibri"/>
                <a:cs typeface="Calibri"/>
              </a:rPr>
              <a:t/>
            </a:r>
            <a:br>
              <a:rPr lang="en-US" spc="-50" dirty="0">
                <a:latin typeface="Calibri"/>
                <a:cs typeface="Calibri"/>
              </a:rPr>
            </a:br>
            <a:r>
              <a:rPr spc="5" dirty="0" smtClean="0"/>
              <a:t>Applies</a:t>
            </a:r>
            <a:r>
              <a:rPr spc="-110" dirty="0" smtClean="0"/>
              <a:t> </a:t>
            </a:r>
            <a:r>
              <a:rPr spc="-15" dirty="0"/>
              <a:t>to</a:t>
            </a:r>
            <a:r>
              <a:rPr spc="-110" dirty="0"/>
              <a:t> </a:t>
            </a:r>
            <a:r>
              <a:rPr spc="20" dirty="0"/>
              <a:t>Short-Term</a:t>
            </a:r>
            <a:r>
              <a:rPr spc="-125" dirty="0"/>
              <a:t> </a:t>
            </a:r>
            <a:r>
              <a:rPr spc="25" dirty="0"/>
              <a:t>Career</a:t>
            </a:r>
            <a:r>
              <a:rPr spc="-110" dirty="0"/>
              <a:t> </a:t>
            </a:r>
            <a:r>
              <a:rPr spc="30" dirty="0"/>
              <a:t>Education</a:t>
            </a:r>
          </a:p>
        </p:txBody>
      </p:sp>
      <p:sp>
        <p:nvSpPr>
          <p:cNvPr id="4" name="object 4"/>
          <p:cNvSpPr txBox="1"/>
          <p:nvPr/>
        </p:nvSpPr>
        <p:spPr>
          <a:xfrm>
            <a:off x="1595244" y="1599277"/>
            <a:ext cx="8756015" cy="1736725"/>
          </a:xfrm>
          <a:prstGeom prst="rect">
            <a:avLst/>
          </a:prstGeom>
        </p:spPr>
        <p:txBody>
          <a:bodyPr vert="horz" wrap="square" lIns="0" tIns="53975" rIns="0" bIns="0" rtlCol="0">
            <a:spAutoFit/>
          </a:bodyPr>
          <a:lstStyle/>
          <a:p>
            <a:pPr marL="12700" marR="5080">
              <a:lnSpc>
                <a:spcPts val="2590"/>
              </a:lnSpc>
              <a:spcBef>
                <a:spcPts val="425"/>
              </a:spcBef>
            </a:pPr>
            <a:r>
              <a:rPr sz="2400" spc="35" dirty="0">
                <a:solidFill>
                  <a:srgbClr val="52565A"/>
                </a:solidFill>
                <a:latin typeface="Calibri"/>
                <a:cs typeface="Calibri"/>
              </a:rPr>
              <a:t>Percentage</a:t>
            </a:r>
            <a:r>
              <a:rPr sz="2400" spc="-55" dirty="0">
                <a:solidFill>
                  <a:srgbClr val="52565A"/>
                </a:solidFill>
                <a:latin typeface="Calibri"/>
                <a:cs typeface="Calibri"/>
              </a:rPr>
              <a:t> </a:t>
            </a:r>
            <a:r>
              <a:rPr sz="2400" dirty="0">
                <a:solidFill>
                  <a:srgbClr val="52565A"/>
                </a:solidFill>
                <a:latin typeface="Calibri"/>
                <a:cs typeface="Calibri"/>
              </a:rPr>
              <a:t>of</a:t>
            </a:r>
            <a:r>
              <a:rPr sz="2400" spc="-65" dirty="0">
                <a:solidFill>
                  <a:srgbClr val="52565A"/>
                </a:solidFill>
                <a:latin typeface="Calibri"/>
                <a:cs typeface="Calibri"/>
              </a:rPr>
              <a:t> </a:t>
            </a:r>
            <a:r>
              <a:rPr sz="2400" spc="35" dirty="0">
                <a:solidFill>
                  <a:srgbClr val="52565A"/>
                </a:solidFill>
                <a:latin typeface="Calibri"/>
                <a:cs typeface="Calibri"/>
              </a:rPr>
              <a:t>students</a:t>
            </a:r>
            <a:r>
              <a:rPr sz="2400" spc="-80" dirty="0">
                <a:solidFill>
                  <a:srgbClr val="52565A"/>
                </a:solidFill>
                <a:latin typeface="Calibri"/>
                <a:cs typeface="Calibri"/>
              </a:rPr>
              <a:t> </a:t>
            </a:r>
            <a:r>
              <a:rPr sz="2400" spc="25" dirty="0">
                <a:solidFill>
                  <a:srgbClr val="52565A"/>
                </a:solidFill>
                <a:latin typeface="Calibri"/>
                <a:cs typeface="Calibri"/>
              </a:rPr>
              <a:t>who</a:t>
            </a:r>
            <a:r>
              <a:rPr sz="2400" spc="-70" dirty="0">
                <a:solidFill>
                  <a:srgbClr val="52565A"/>
                </a:solidFill>
                <a:latin typeface="Calibri"/>
                <a:cs typeface="Calibri"/>
              </a:rPr>
              <a:t> </a:t>
            </a:r>
            <a:r>
              <a:rPr sz="2400" spc="25" dirty="0">
                <a:solidFill>
                  <a:srgbClr val="52565A"/>
                </a:solidFill>
                <a:latin typeface="Calibri"/>
                <a:cs typeface="Calibri"/>
              </a:rPr>
              <a:t>earned</a:t>
            </a:r>
            <a:r>
              <a:rPr sz="2400" spc="-60" dirty="0">
                <a:solidFill>
                  <a:srgbClr val="52565A"/>
                </a:solidFill>
                <a:latin typeface="Calibri"/>
                <a:cs typeface="Calibri"/>
              </a:rPr>
              <a:t> </a:t>
            </a:r>
            <a:r>
              <a:rPr sz="2400" spc="20" dirty="0">
                <a:solidFill>
                  <a:srgbClr val="52565A"/>
                </a:solidFill>
                <a:latin typeface="Calibri"/>
                <a:cs typeface="Calibri"/>
              </a:rPr>
              <a:t>certificate</a:t>
            </a:r>
            <a:r>
              <a:rPr sz="2400" spc="-50" dirty="0">
                <a:solidFill>
                  <a:srgbClr val="52565A"/>
                </a:solidFill>
                <a:latin typeface="Calibri"/>
                <a:cs typeface="Calibri"/>
              </a:rPr>
              <a:t> </a:t>
            </a:r>
            <a:r>
              <a:rPr sz="2400" spc="20" dirty="0">
                <a:solidFill>
                  <a:srgbClr val="52565A"/>
                </a:solidFill>
                <a:latin typeface="Calibri"/>
                <a:cs typeface="Calibri"/>
              </a:rPr>
              <a:t>and/or</a:t>
            </a:r>
            <a:r>
              <a:rPr sz="2400" spc="-60" dirty="0">
                <a:solidFill>
                  <a:srgbClr val="52565A"/>
                </a:solidFill>
                <a:latin typeface="Calibri"/>
                <a:cs typeface="Calibri"/>
              </a:rPr>
              <a:t> </a:t>
            </a:r>
            <a:r>
              <a:rPr sz="2400" spc="20" dirty="0">
                <a:solidFill>
                  <a:srgbClr val="52565A"/>
                </a:solidFill>
                <a:latin typeface="Calibri"/>
                <a:cs typeface="Calibri"/>
              </a:rPr>
              <a:t>journey</a:t>
            </a:r>
            <a:r>
              <a:rPr sz="2400" spc="-75" dirty="0">
                <a:solidFill>
                  <a:srgbClr val="52565A"/>
                </a:solidFill>
                <a:latin typeface="Calibri"/>
                <a:cs typeface="Calibri"/>
              </a:rPr>
              <a:t> </a:t>
            </a:r>
            <a:r>
              <a:rPr sz="2400" spc="30" dirty="0">
                <a:solidFill>
                  <a:srgbClr val="52565A"/>
                </a:solidFill>
                <a:latin typeface="Calibri"/>
                <a:cs typeface="Calibri"/>
              </a:rPr>
              <a:t>status,  </a:t>
            </a:r>
            <a:r>
              <a:rPr sz="2400" spc="20" dirty="0">
                <a:solidFill>
                  <a:srgbClr val="52565A"/>
                </a:solidFill>
                <a:latin typeface="Calibri"/>
                <a:cs typeface="Calibri"/>
              </a:rPr>
              <a:t>with</a:t>
            </a:r>
            <a:r>
              <a:rPr sz="2400" spc="-70" dirty="0">
                <a:solidFill>
                  <a:srgbClr val="52565A"/>
                </a:solidFill>
                <a:latin typeface="Calibri"/>
                <a:cs typeface="Calibri"/>
              </a:rPr>
              <a:t> </a:t>
            </a:r>
            <a:r>
              <a:rPr sz="2400" spc="40" dirty="0">
                <a:solidFill>
                  <a:srgbClr val="52565A"/>
                </a:solidFill>
                <a:latin typeface="Calibri"/>
                <a:cs typeface="Calibri"/>
              </a:rPr>
              <a:t>disaggregated</a:t>
            </a:r>
            <a:r>
              <a:rPr sz="2400" spc="-60" dirty="0">
                <a:solidFill>
                  <a:srgbClr val="52565A"/>
                </a:solidFill>
                <a:latin typeface="Calibri"/>
                <a:cs typeface="Calibri"/>
              </a:rPr>
              <a:t> </a:t>
            </a:r>
            <a:r>
              <a:rPr sz="2400" spc="30" dirty="0">
                <a:solidFill>
                  <a:srgbClr val="52565A"/>
                </a:solidFill>
                <a:latin typeface="Calibri"/>
                <a:cs typeface="Calibri"/>
              </a:rPr>
              <a:t>results</a:t>
            </a:r>
            <a:r>
              <a:rPr sz="2400" spc="-85" dirty="0">
                <a:solidFill>
                  <a:srgbClr val="52565A"/>
                </a:solidFill>
                <a:latin typeface="Calibri"/>
                <a:cs typeface="Calibri"/>
              </a:rPr>
              <a:t> </a:t>
            </a:r>
            <a:r>
              <a:rPr sz="2400" spc="45" dirty="0">
                <a:solidFill>
                  <a:srgbClr val="52565A"/>
                </a:solidFill>
                <a:latin typeface="Calibri"/>
                <a:cs typeface="Calibri"/>
              </a:rPr>
              <a:t>showing</a:t>
            </a:r>
            <a:r>
              <a:rPr sz="2400" spc="-85" dirty="0">
                <a:solidFill>
                  <a:srgbClr val="52565A"/>
                </a:solidFill>
                <a:latin typeface="Calibri"/>
                <a:cs typeface="Calibri"/>
              </a:rPr>
              <a:t> </a:t>
            </a:r>
            <a:r>
              <a:rPr sz="2400" spc="10" dirty="0">
                <a:solidFill>
                  <a:srgbClr val="52565A"/>
                </a:solidFill>
                <a:latin typeface="Calibri"/>
                <a:cs typeface="Calibri"/>
              </a:rPr>
              <a:t>the</a:t>
            </a:r>
            <a:r>
              <a:rPr sz="2400" spc="-80" dirty="0">
                <a:solidFill>
                  <a:srgbClr val="52565A"/>
                </a:solidFill>
                <a:latin typeface="Calibri"/>
                <a:cs typeface="Calibri"/>
              </a:rPr>
              <a:t> </a:t>
            </a:r>
            <a:r>
              <a:rPr sz="2400" spc="35" dirty="0">
                <a:solidFill>
                  <a:srgbClr val="52565A"/>
                </a:solidFill>
                <a:latin typeface="Calibri"/>
                <a:cs typeface="Calibri"/>
              </a:rPr>
              <a:t>number</a:t>
            </a:r>
            <a:r>
              <a:rPr sz="2400" spc="-80" dirty="0">
                <a:solidFill>
                  <a:srgbClr val="52565A"/>
                </a:solidFill>
                <a:latin typeface="Calibri"/>
                <a:cs typeface="Calibri"/>
              </a:rPr>
              <a:t> </a:t>
            </a:r>
            <a:r>
              <a:rPr sz="2400" spc="5" dirty="0">
                <a:solidFill>
                  <a:srgbClr val="52565A"/>
                </a:solidFill>
                <a:latin typeface="Calibri"/>
                <a:cs typeface="Calibri"/>
              </a:rPr>
              <a:t>who:</a:t>
            </a:r>
            <a:endParaRPr sz="2400">
              <a:latin typeface="Calibri"/>
              <a:cs typeface="Calibri"/>
            </a:endParaRPr>
          </a:p>
          <a:p>
            <a:pPr marL="812800" indent="-342900">
              <a:lnSpc>
                <a:spcPct val="100000"/>
              </a:lnSpc>
              <a:spcBef>
                <a:spcPts val="250"/>
              </a:spcBef>
              <a:buFont typeface="Arial"/>
              <a:buChar char="•"/>
              <a:tabLst>
                <a:tab pos="812165" algn="l"/>
                <a:tab pos="812800" algn="l"/>
              </a:tabLst>
            </a:pPr>
            <a:r>
              <a:rPr sz="2000" spc="30" dirty="0">
                <a:solidFill>
                  <a:srgbClr val="52565A"/>
                </a:solidFill>
                <a:latin typeface="Calibri"/>
                <a:cs typeface="Calibri"/>
              </a:rPr>
              <a:t>Earned </a:t>
            </a:r>
            <a:r>
              <a:rPr sz="2000" spc="45" dirty="0">
                <a:solidFill>
                  <a:srgbClr val="52565A"/>
                </a:solidFill>
                <a:latin typeface="Calibri"/>
                <a:cs typeface="Calibri"/>
              </a:rPr>
              <a:t>a </a:t>
            </a:r>
            <a:r>
              <a:rPr sz="2000" spc="25" dirty="0">
                <a:solidFill>
                  <a:srgbClr val="52565A"/>
                </a:solidFill>
                <a:latin typeface="Calibri"/>
                <a:cs typeface="Calibri"/>
              </a:rPr>
              <a:t>noncredit</a:t>
            </a:r>
            <a:r>
              <a:rPr sz="2000" spc="-200" dirty="0">
                <a:solidFill>
                  <a:srgbClr val="52565A"/>
                </a:solidFill>
                <a:latin typeface="Calibri"/>
                <a:cs typeface="Calibri"/>
              </a:rPr>
              <a:t> </a:t>
            </a:r>
            <a:r>
              <a:rPr sz="2000" spc="15" dirty="0">
                <a:solidFill>
                  <a:srgbClr val="52565A"/>
                </a:solidFill>
                <a:latin typeface="Calibri"/>
                <a:cs typeface="Calibri"/>
              </a:rPr>
              <a:t>certificate</a:t>
            </a:r>
            <a:endParaRPr sz="2000">
              <a:latin typeface="Calibri"/>
              <a:cs typeface="Calibri"/>
            </a:endParaRPr>
          </a:p>
          <a:p>
            <a:pPr marL="812800" indent="-342900">
              <a:lnSpc>
                <a:spcPct val="100000"/>
              </a:lnSpc>
              <a:spcBef>
                <a:spcPts val="260"/>
              </a:spcBef>
              <a:buFont typeface="Arial"/>
              <a:buChar char="•"/>
              <a:tabLst>
                <a:tab pos="812165" algn="l"/>
                <a:tab pos="812800" algn="l"/>
              </a:tabLst>
            </a:pPr>
            <a:r>
              <a:rPr sz="2000" spc="30" dirty="0">
                <a:solidFill>
                  <a:srgbClr val="52565A"/>
                </a:solidFill>
                <a:latin typeface="Calibri"/>
                <a:cs typeface="Calibri"/>
              </a:rPr>
              <a:t>Earned</a:t>
            </a:r>
            <a:r>
              <a:rPr sz="2000" spc="-40" dirty="0">
                <a:solidFill>
                  <a:srgbClr val="52565A"/>
                </a:solidFill>
                <a:latin typeface="Calibri"/>
                <a:cs typeface="Calibri"/>
              </a:rPr>
              <a:t> </a:t>
            </a:r>
            <a:r>
              <a:rPr sz="2000" spc="45" dirty="0">
                <a:solidFill>
                  <a:srgbClr val="52565A"/>
                </a:solidFill>
                <a:latin typeface="Calibri"/>
                <a:cs typeface="Calibri"/>
              </a:rPr>
              <a:t>a</a:t>
            </a:r>
            <a:r>
              <a:rPr sz="2000" spc="-45" dirty="0">
                <a:solidFill>
                  <a:srgbClr val="52565A"/>
                </a:solidFill>
                <a:latin typeface="Calibri"/>
                <a:cs typeface="Calibri"/>
              </a:rPr>
              <a:t> </a:t>
            </a:r>
            <a:r>
              <a:rPr sz="2000" spc="30" dirty="0">
                <a:solidFill>
                  <a:srgbClr val="52565A"/>
                </a:solidFill>
                <a:latin typeface="Calibri"/>
                <a:cs typeface="Calibri"/>
              </a:rPr>
              <a:t>Chancellor’s</a:t>
            </a:r>
            <a:r>
              <a:rPr sz="2000" spc="-20" dirty="0">
                <a:solidFill>
                  <a:srgbClr val="52565A"/>
                </a:solidFill>
                <a:latin typeface="Calibri"/>
                <a:cs typeface="Calibri"/>
              </a:rPr>
              <a:t> </a:t>
            </a:r>
            <a:r>
              <a:rPr sz="2000" dirty="0">
                <a:solidFill>
                  <a:srgbClr val="52565A"/>
                </a:solidFill>
                <a:latin typeface="Calibri"/>
                <a:cs typeface="Calibri"/>
              </a:rPr>
              <a:t>Office</a:t>
            </a:r>
            <a:r>
              <a:rPr sz="2000" spc="-55" dirty="0">
                <a:solidFill>
                  <a:srgbClr val="52565A"/>
                </a:solidFill>
                <a:latin typeface="Calibri"/>
                <a:cs typeface="Calibri"/>
              </a:rPr>
              <a:t> </a:t>
            </a:r>
            <a:r>
              <a:rPr sz="2000" spc="30" dirty="0">
                <a:solidFill>
                  <a:srgbClr val="52565A"/>
                </a:solidFill>
                <a:latin typeface="Calibri"/>
                <a:cs typeface="Calibri"/>
              </a:rPr>
              <a:t>approved</a:t>
            </a:r>
            <a:r>
              <a:rPr sz="2000" spc="-30" dirty="0">
                <a:solidFill>
                  <a:srgbClr val="52565A"/>
                </a:solidFill>
                <a:latin typeface="Calibri"/>
                <a:cs typeface="Calibri"/>
              </a:rPr>
              <a:t> </a:t>
            </a:r>
            <a:r>
              <a:rPr sz="2000" spc="20" dirty="0">
                <a:solidFill>
                  <a:srgbClr val="52565A"/>
                </a:solidFill>
                <a:latin typeface="Calibri"/>
                <a:cs typeface="Calibri"/>
              </a:rPr>
              <a:t>credit</a:t>
            </a:r>
            <a:r>
              <a:rPr sz="2000" spc="-50" dirty="0">
                <a:solidFill>
                  <a:srgbClr val="52565A"/>
                </a:solidFill>
                <a:latin typeface="Calibri"/>
                <a:cs typeface="Calibri"/>
              </a:rPr>
              <a:t> </a:t>
            </a:r>
            <a:r>
              <a:rPr sz="2000" spc="15" dirty="0">
                <a:solidFill>
                  <a:srgbClr val="52565A"/>
                </a:solidFill>
                <a:latin typeface="Calibri"/>
                <a:cs typeface="Calibri"/>
              </a:rPr>
              <a:t>certificate</a:t>
            </a:r>
            <a:endParaRPr sz="2000">
              <a:latin typeface="Calibri"/>
              <a:cs typeface="Calibri"/>
            </a:endParaRPr>
          </a:p>
          <a:p>
            <a:pPr marL="812800" indent="-342900">
              <a:lnSpc>
                <a:spcPct val="100000"/>
              </a:lnSpc>
              <a:spcBef>
                <a:spcPts val="254"/>
              </a:spcBef>
              <a:buFont typeface="Arial"/>
              <a:buChar char="•"/>
              <a:tabLst>
                <a:tab pos="812165" algn="l"/>
                <a:tab pos="812800" algn="l"/>
              </a:tabLst>
            </a:pPr>
            <a:r>
              <a:rPr sz="2000" spc="10" dirty="0">
                <a:solidFill>
                  <a:srgbClr val="52565A"/>
                </a:solidFill>
                <a:latin typeface="Calibri"/>
                <a:cs typeface="Calibri"/>
              </a:rPr>
              <a:t>Attained </a:t>
            </a:r>
            <a:r>
              <a:rPr sz="2000" spc="30" dirty="0">
                <a:solidFill>
                  <a:srgbClr val="52565A"/>
                </a:solidFill>
                <a:latin typeface="Calibri"/>
                <a:cs typeface="Calibri"/>
              </a:rPr>
              <a:t>apprenticeship </a:t>
            </a:r>
            <a:r>
              <a:rPr sz="2000" spc="15" dirty="0">
                <a:solidFill>
                  <a:srgbClr val="52565A"/>
                </a:solidFill>
                <a:latin typeface="Calibri"/>
                <a:cs typeface="Calibri"/>
              </a:rPr>
              <a:t>journey</a:t>
            </a:r>
            <a:r>
              <a:rPr sz="2000" spc="-165" dirty="0">
                <a:solidFill>
                  <a:srgbClr val="52565A"/>
                </a:solidFill>
                <a:latin typeface="Calibri"/>
                <a:cs typeface="Calibri"/>
              </a:rPr>
              <a:t> </a:t>
            </a:r>
            <a:r>
              <a:rPr sz="2000" spc="30" dirty="0">
                <a:solidFill>
                  <a:srgbClr val="52565A"/>
                </a:solidFill>
                <a:latin typeface="Calibri"/>
                <a:cs typeface="Calibri"/>
              </a:rPr>
              <a:t>status</a:t>
            </a:r>
            <a:endParaRPr sz="2000">
              <a:latin typeface="Calibri"/>
              <a:cs typeface="Calibri"/>
            </a:endParaRPr>
          </a:p>
        </p:txBody>
      </p:sp>
      <p:sp>
        <p:nvSpPr>
          <p:cNvPr id="5" name="object 5"/>
          <p:cNvSpPr txBox="1"/>
          <p:nvPr/>
        </p:nvSpPr>
        <p:spPr>
          <a:xfrm>
            <a:off x="-12319" y="5457133"/>
            <a:ext cx="12217400" cy="238760"/>
          </a:xfrm>
          <a:prstGeom prst="rect">
            <a:avLst/>
          </a:prstGeom>
        </p:spPr>
        <p:txBody>
          <a:bodyPr vert="horz" wrap="square" lIns="0" tIns="12065" rIns="0" bIns="0" rtlCol="0">
            <a:spAutoFit/>
          </a:bodyPr>
          <a:lstStyle/>
          <a:p>
            <a:pPr marL="12700">
              <a:lnSpc>
                <a:spcPct val="100000"/>
              </a:lnSpc>
              <a:spcBef>
                <a:spcPts val="95"/>
              </a:spcBef>
              <a:tabLst>
                <a:tab pos="1531620" algn="l"/>
                <a:tab pos="12204065" algn="l"/>
              </a:tabLst>
            </a:pP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Metric </a:t>
            </a:r>
            <a:r>
              <a:rPr sz="1400" u="heavy" spc="20" dirty="0">
                <a:solidFill>
                  <a:srgbClr val="52565A"/>
                </a:solidFill>
                <a:uFill>
                  <a:solidFill>
                    <a:srgbClr val="E2E4E4"/>
                  </a:solidFill>
                </a:uFill>
                <a:latin typeface="Calibri"/>
                <a:cs typeface="Calibri"/>
              </a:rPr>
              <a:t>will</a:t>
            </a:r>
            <a:r>
              <a:rPr sz="1400" u="heavy" spc="-1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be</a:t>
            </a:r>
            <a:r>
              <a:rPr sz="1400" u="heavy" spc="-3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based</a:t>
            </a:r>
            <a:r>
              <a:rPr sz="1400" u="heavy" spc="-35"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on</a:t>
            </a:r>
            <a:r>
              <a:rPr sz="1400" u="heavy" spc="-3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MIS</a:t>
            </a: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submissions</a:t>
            </a:r>
            <a:r>
              <a:rPr sz="1400" u="heavy" spc="-10" dirty="0">
                <a:solidFill>
                  <a:srgbClr val="52565A"/>
                </a:solidFill>
                <a:uFill>
                  <a:solidFill>
                    <a:srgbClr val="E2E4E4"/>
                  </a:solidFill>
                </a:uFill>
                <a:latin typeface="Calibri"/>
                <a:cs typeface="Calibri"/>
              </a:rPr>
              <a:t> </a:t>
            </a:r>
            <a:r>
              <a:rPr sz="1400" u="heavy" spc="30" dirty="0">
                <a:solidFill>
                  <a:srgbClr val="52565A"/>
                </a:solidFill>
                <a:uFill>
                  <a:solidFill>
                    <a:srgbClr val="E2E4E4"/>
                  </a:solidFill>
                </a:uFill>
                <a:latin typeface="Calibri"/>
                <a:cs typeface="Calibri"/>
              </a:rPr>
              <a:t>and</a:t>
            </a:r>
            <a:r>
              <a:rPr sz="1400" u="heavy" spc="-40" dirty="0">
                <a:solidFill>
                  <a:srgbClr val="52565A"/>
                </a:solidFill>
                <a:uFill>
                  <a:solidFill>
                    <a:srgbClr val="E2E4E4"/>
                  </a:solidFill>
                </a:uFill>
                <a:latin typeface="Calibri"/>
                <a:cs typeface="Calibri"/>
              </a:rPr>
              <a:t> </a:t>
            </a:r>
            <a:r>
              <a:rPr sz="1400" u="heavy" spc="30" dirty="0">
                <a:solidFill>
                  <a:srgbClr val="52565A"/>
                </a:solidFill>
                <a:uFill>
                  <a:solidFill>
                    <a:srgbClr val="E2E4E4"/>
                  </a:solidFill>
                </a:uFill>
                <a:latin typeface="Calibri"/>
                <a:cs typeface="Calibri"/>
              </a:rPr>
              <a:t>a</a:t>
            </a:r>
            <a:r>
              <a:rPr sz="1400" u="heavy" spc="-3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data</a:t>
            </a:r>
            <a:r>
              <a:rPr sz="1400" u="heavy" spc="-4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match</a:t>
            </a:r>
            <a:r>
              <a:rPr sz="1400" u="heavy" spc="-30" dirty="0">
                <a:solidFill>
                  <a:srgbClr val="52565A"/>
                </a:solidFill>
                <a:uFill>
                  <a:solidFill>
                    <a:srgbClr val="E2E4E4"/>
                  </a:solidFill>
                </a:uFill>
                <a:latin typeface="Calibri"/>
                <a:cs typeface="Calibri"/>
              </a:rPr>
              <a:t> </a:t>
            </a:r>
            <a:r>
              <a:rPr sz="1400" u="heavy" spc="10" dirty="0">
                <a:solidFill>
                  <a:srgbClr val="52565A"/>
                </a:solidFill>
                <a:uFill>
                  <a:solidFill>
                    <a:srgbClr val="E2E4E4"/>
                  </a:solidFill>
                </a:uFill>
                <a:latin typeface="Calibri"/>
                <a:cs typeface="Calibri"/>
              </a:rPr>
              <a:t>with</a:t>
            </a:r>
            <a:r>
              <a:rPr sz="1400" u="heavy" spc="-30" dirty="0">
                <a:solidFill>
                  <a:srgbClr val="52565A"/>
                </a:solidFill>
                <a:uFill>
                  <a:solidFill>
                    <a:srgbClr val="E2E4E4"/>
                  </a:solidFill>
                </a:uFill>
                <a:latin typeface="Calibri"/>
                <a:cs typeface="Calibri"/>
              </a:rPr>
              <a:t> </a:t>
            </a:r>
            <a:r>
              <a:rPr sz="1400" u="heavy" spc="5" dirty="0">
                <a:solidFill>
                  <a:srgbClr val="52565A"/>
                </a:solidFill>
                <a:uFill>
                  <a:solidFill>
                    <a:srgbClr val="E2E4E4"/>
                  </a:solidFill>
                </a:uFill>
                <a:latin typeface="Calibri"/>
                <a:cs typeface="Calibri"/>
              </a:rPr>
              <a:t>the</a:t>
            </a:r>
            <a:r>
              <a:rPr sz="1400" u="heavy" spc="-25" dirty="0">
                <a:solidFill>
                  <a:srgbClr val="52565A"/>
                </a:solidFill>
                <a:uFill>
                  <a:solidFill>
                    <a:srgbClr val="E2E4E4"/>
                  </a:solidFill>
                </a:uFill>
                <a:latin typeface="Calibri"/>
                <a:cs typeface="Calibri"/>
              </a:rPr>
              <a:t> </a:t>
            </a:r>
            <a:r>
              <a:rPr sz="1400" u="heavy" spc="10" dirty="0">
                <a:solidFill>
                  <a:srgbClr val="52565A"/>
                </a:solidFill>
                <a:uFill>
                  <a:solidFill>
                    <a:srgbClr val="E2E4E4"/>
                  </a:solidFill>
                </a:uFill>
                <a:latin typeface="Calibri"/>
                <a:cs typeface="Calibri"/>
              </a:rPr>
              <a:t>Department</a:t>
            </a:r>
            <a:r>
              <a:rPr sz="1400" u="heavy" spc="-20" dirty="0">
                <a:solidFill>
                  <a:srgbClr val="52565A"/>
                </a:solidFill>
                <a:uFill>
                  <a:solidFill>
                    <a:srgbClr val="E2E4E4"/>
                  </a:solidFill>
                </a:uFill>
                <a:latin typeface="Calibri"/>
                <a:cs typeface="Calibri"/>
              </a:rPr>
              <a:t> </a:t>
            </a:r>
            <a:r>
              <a:rPr sz="1400" u="heavy" spc="-5" dirty="0">
                <a:solidFill>
                  <a:srgbClr val="52565A"/>
                </a:solidFill>
                <a:uFill>
                  <a:solidFill>
                    <a:srgbClr val="E2E4E4"/>
                  </a:solidFill>
                </a:uFill>
                <a:latin typeface="Calibri"/>
                <a:cs typeface="Calibri"/>
              </a:rPr>
              <a:t>of</a:t>
            </a:r>
            <a:r>
              <a:rPr sz="1400" u="heavy" spc="-2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Apprenticeship</a:t>
            </a:r>
            <a:r>
              <a:rPr sz="1400" u="heavy" spc="-1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Standards.	</a:t>
            </a:r>
            <a:endParaRPr sz="1400">
              <a:latin typeface="Calibri"/>
              <a:cs typeface="Calibri"/>
            </a:endParaRPr>
          </a:p>
        </p:txBody>
      </p:sp>
    </p:spTree>
    <p:extLst>
      <p:ext uri="{BB962C8B-B14F-4D97-AF65-F5344CB8AC3E}">
        <p14:creationId xmlns:p14="http://schemas.microsoft.com/office/powerpoint/2010/main" val="3880220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a:t>
            </a:r>
            <a:endParaRPr lang="en-US" dirty="0"/>
          </a:p>
        </p:txBody>
      </p:sp>
      <p:sp>
        <p:nvSpPr>
          <p:cNvPr id="3" name="Content Placeholder 2"/>
          <p:cNvSpPr>
            <a:spLocks noGrp="1"/>
          </p:cNvSpPr>
          <p:nvPr>
            <p:ph idx="1"/>
          </p:nvPr>
        </p:nvSpPr>
        <p:spPr>
          <a:xfrm>
            <a:off x="924261" y="1535168"/>
            <a:ext cx="10823090" cy="5037753"/>
          </a:xfrm>
        </p:spPr>
        <p:txBody>
          <a:bodyPr>
            <a:noAutofit/>
          </a:bodyPr>
          <a:lstStyle/>
          <a:p>
            <a:pPr marL="0" indent="0">
              <a:buNone/>
            </a:pPr>
            <a:r>
              <a:rPr lang="en-US" sz="1600" b="1" dirty="0" smtClean="0"/>
              <a:t>2018</a:t>
            </a:r>
          </a:p>
          <a:p>
            <a:pPr marL="0" indent="0">
              <a:buNone/>
            </a:pPr>
            <a:r>
              <a:rPr lang="en-US" sz="1600" u="sng" dirty="0" smtClean="0"/>
              <a:t>November</a:t>
            </a:r>
            <a:r>
              <a:rPr lang="en-US" sz="1600" u="sng" dirty="0"/>
              <a:t>: </a:t>
            </a:r>
            <a:endParaRPr lang="en-US" sz="1600" u="sng" dirty="0" smtClean="0"/>
          </a:p>
          <a:p>
            <a:r>
              <a:rPr lang="en-US" sz="1600" dirty="0" smtClean="0"/>
              <a:t>Release </a:t>
            </a:r>
            <a:r>
              <a:rPr lang="en-US" sz="1600" dirty="0"/>
              <a:t>of guidance </a:t>
            </a:r>
          </a:p>
          <a:p>
            <a:r>
              <a:rPr lang="en-US" sz="1600" dirty="0"/>
              <a:t>Goal Process Certification sent to CEOs via survey instrument </a:t>
            </a:r>
          </a:p>
          <a:p>
            <a:r>
              <a:rPr lang="en-US" sz="1600" dirty="0"/>
              <a:t>Aggregate Student Success Metrics data available on the </a:t>
            </a:r>
            <a:r>
              <a:rPr lang="en-US" sz="1600" dirty="0" err="1"/>
              <a:t>Launchboard</a:t>
            </a:r>
            <a:r>
              <a:rPr lang="en-US" sz="1600" dirty="0"/>
              <a:t> for reviewing baseline data for the specific indicators that will be used in the goal-setting process </a:t>
            </a:r>
          </a:p>
          <a:p>
            <a:pPr marL="0" indent="0">
              <a:buNone/>
            </a:pPr>
            <a:r>
              <a:rPr lang="en-US" sz="1600" u="sng" dirty="0" smtClean="0"/>
              <a:t>December:</a:t>
            </a:r>
            <a:endParaRPr lang="en-US" sz="1600" u="sng" dirty="0"/>
          </a:p>
          <a:p>
            <a:r>
              <a:rPr lang="en-US" sz="1600" dirty="0" smtClean="0"/>
              <a:t>Online</a:t>
            </a:r>
            <a:r>
              <a:rPr lang="en-US" sz="1600" dirty="0"/>
              <a:t>, fillable Local Goals Reporting Form available on Vision Resource Center </a:t>
            </a:r>
          </a:p>
          <a:p>
            <a:r>
              <a:rPr lang="en-US" sz="1600" dirty="0"/>
              <a:t>December 15: Deadline for CEOs to submit Goal Process Certification to Chancellor’s Office </a:t>
            </a:r>
          </a:p>
          <a:p>
            <a:pPr marL="0" indent="0">
              <a:buNone/>
            </a:pPr>
            <a:r>
              <a:rPr lang="en-US" sz="1600" b="1" dirty="0"/>
              <a:t>2019 </a:t>
            </a:r>
            <a:endParaRPr lang="en-US" sz="1600" dirty="0"/>
          </a:p>
          <a:p>
            <a:r>
              <a:rPr lang="en-US" sz="1600" u="sng" dirty="0"/>
              <a:t>February 15: </a:t>
            </a:r>
            <a:r>
              <a:rPr lang="en-US" sz="1600" dirty="0"/>
              <a:t>The </a:t>
            </a:r>
            <a:r>
              <a:rPr lang="en-US" sz="1600" dirty="0" err="1"/>
              <a:t>Launchboard</a:t>
            </a:r>
            <a:r>
              <a:rPr lang="en-US" sz="1600" dirty="0"/>
              <a:t> will have the complete set of Student Success Metrics and all the drill-downs for equity purposes </a:t>
            </a:r>
          </a:p>
          <a:p>
            <a:r>
              <a:rPr lang="en-US" sz="1600" u="sng" dirty="0"/>
              <a:t>May 31: </a:t>
            </a:r>
            <a:r>
              <a:rPr lang="en-US" sz="1600" dirty="0"/>
              <a:t>Deadline for </a:t>
            </a:r>
            <a:r>
              <a:rPr lang="en-US" sz="1600" dirty="0" smtClean="0"/>
              <a:t>colleges </a:t>
            </a:r>
            <a:r>
              <a:rPr lang="en-US" sz="1600" dirty="0"/>
              <a:t>to submit the completed Local Goals Reporting Form to the Chancellor’s Office </a:t>
            </a:r>
          </a:p>
          <a:p>
            <a:r>
              <a:rPr lang="en-US" sz="1600" u="sng" dirty="0"/>
              <a:t>Summer:</a:t>
            </a:r>
            <a:r>
              <a:rPr lang="en-US" sz="1600" dirty="0"/>
              <a:t> Chancellor’s Office releases streamlined reporting requirements </a:t>
            </a:r>
          </a:p>
        </p:txBody>
      </p:sp>
    </p:spTree>
    <p:extLst>
      <p:ext uri="{BB962C8B-B14F-4D97-AF65-F5344CB8AC3E}">
        <p14:creationId xmlns:p14="http://schemas.microsoft.com/office/powerpoint/2010/main" val="19522234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595243" y="508422"/>
            <a:ext cx="8766505" cy="689932"/>
          </a:xfrm>
          <a:prstGeom prst="rect">
            <a:avLst/>
          </a:prstGeom>
        </p:spPr>
        <p:txBody>
          <a:bodyPr vert="horz" wrap="square" lIns="0" tIns="12700" rIns="0" bIns="0" rtlCol="0">
            <a:spAutoFit/>
          </a:bodyPr>
          <a:lstStyle/>
          <a:p>
            <a:pPr marL="12700">
              <a:lnSpc>
                <a:spcPct val="100000"/>
              </a:lnSpc>
              <a:spcBef>
                <a:spcPts val="100"/>
              </a:spcBef>
            </a:pPr>
            <a:r>
              <a:rPr i="0" spc="85" dirty="0">
                <a:latin typeface="Calibri"/>
                <a:cs typeface="Calibri"/>
              </a:rPr>
              <a:t>Success </a:t>
            </a:r>
            <a:r>
              <a:rPr i="0" spc="-50" dirty="0">
                <a:latin typeface="Calibri"/>
                <a:cs typeface="Calibri"/>
              </a:rPr>
              <a:t>– </a:t>
            </a:r>
            <a:r>
              <a:rPr spc="5" dirty="0"/>
              <a:t>Applies </a:t>
            </a:r>
            <a:r>
              <a:rPr spc="-15" dirty="0"/>
              <a:t>to</a:t>
            </a:r>
            <a:r>
              <a:rPr spc="-450" dirty="0"/>
              <a:t> </a:t>
            </a:r>
            <a:r>
              <a:rPr dirty="0"/>
              <a:t>Degree/Transfer</a:t>
            </a:r>
          </a:p>
        </p:txBody>
      </p:sp>
      <p:sp>
        <p:nvSpPr>
          <p:cNvPr id="4" name="object 4"/>
          <p:cNvSpPr txBox="1"/>
          <p:nvPr/>
        </p:nvSpPr>
        <p:spPr>
          <a:xfrm>
            <a:off x="1594939" y="1599277"/>
            <a:ext cx="8766810" cy="3079750"/>
          </a:xfrm>
          <a:prstGeom prst="rect">
            <a:avLst/>
          </a:prstGeom>
        </p:spPr>
        <p:txBody>
          <a:bodyPr vert="horz" wrap="square" lIns="0" tIns="53975" rIns="0" bIns="0" rtlCol="0">
            <a:spAutoFit/>
          </a:bodyPr>
          <a:lstStyle/>
          <a:p>
            <a:pPr marL="12700" marR="5080" algn="just">
              <a:lnSpc>
                <a:spcPts val="2590"/>
              </a:lnSpc>
              <a:spcBef>
                <a:spcPts val="425"/>
              </a:spcBef>
            </a:pPr>
            <a:r>
              <a:rPr sz="2400" spc="35" dirty="0">
                <a:solidFill>
                  <a:srgbClr val="52565A"/>
                </a:solidFill>
                <a:latin typeface="Calibri"/>
                <a:cs typeface="Calibri"/>
              </a:rPr>
              <a:t>Percentage</a:t>
            </a:r>
            <a:r>
              <a:rPr sz="2400" spc="-55" dirty="0">
                <a:solidFill>
                  <a:srgbClr val="52565A"/>
                </a:solidFill>
                <a:latin typeface="Calibri"/>
                <a:cs typeface="Calibri"/>
              </a:rPr>
              <a:t> </a:t>
            </a:r>
            <a:r>
              <a:rPr sz="2400" dirty="0">
                <a:solidFill>
                  <a:srgbClr val="52565A"/>
                </a:solidFill>
                <a:latin typeface="Calibri"/>
                <a:cs typeface="Calibri"/>
              </a:rPr>
              <a:t>of</a:t>
            </a:r>
            <a:r>
              <a:rPr sz="2400" spc="-70" dirty="0">
                <a:solidFill>
                  <a:srgbClr val="52565A"/>
                </a:solidFill>
                <a:latin typeface="Calibri"/>
                <a:cs typeface="Calibri"/>
              </a:rPr>
              <a:t> </a:t>
            </a:r>
            <a:r>
              <a:rPr sz="2400" spc="35" dirty="0">
                <a:solidFill>
                  <a:srgbClr val="52565A"/>
                </a:solidFill>
                <a:latin typeface="Calibri"/>
                <a:cs typeface="Calibri"/>
              </a:rPr>
              <a:t>students</a:t>
            </a:r>
            <a:r>
              <a:rPr sz="2400" spc="-85" dirty="0">
                <a:solidFill>
                  <a:srgbClr val="52565A"/>
                </a:solidFill>
                <a:latin typeface="Calibri"/>
                <a:cs typeface="Calibri"/>
              </a:rPr>
              <a:t> </a:t>
            </a:r>
            <a:r>
              <a:rPr sz="2400" spc="25" dirty="0">
                <a:solidFill>
                  <a:srgbClr val="52565A"/>
                </a:solidFill>
                <a:latin typeface="Calibri"/>
                <a:cs typeface="Calibri"/>
              </a:rPr>
              <a:t>who</a:t>
            </a:r>
            <a:r>
              <a:rPr sz="2400" spc="-75" dirty="0">
                <a:solidFill>
                  <a:srgbClr val="52565A"/>
                </a:solidFill>
                <a:latin typeface="Calibri"/>
                <a:cs typeface="Calibri"/>
              </a:rPr>
              <a:t> </a:t>
            </a:r>
            <a:r>
              <a:rPr sz="2400" spc="25" dirty="0">
                <a:solidFill>
                  <a:srgbClr val="52565A"/>
                </a:solidFill>
                <a:latin typeface="Calibri"/>
                <a:cs typeface="Calibri"/>
              </a:rPr>
              <a:t>earned</a:t>
            </a:r>
            <a:r>
              <a:rPr sz="2400" spc="-60" dirty="0">
                <a:solidFill>
                  <a:srgbClr val="52565A"/>
                </a:solidFill>
                <a:latin typeface="Calibri"/>
                <a:cs typeface="Calibri"/>
              </a:rPr>
              <a:t> </a:t>
            </a:r>
            <a:r>
              <a:rPr sz="2400" spc="55" dirty="0">
                <a:solidFill>
                  <a:srgbClr val="52565A"/>
                </a:solidFill>
                <a:latin typeface="Calibri"/>
                <a:cs typeface="Calibri"/>
              </a:rPr>
              <a:t>an</a:t>
            </a:r>
            <a:r>
              <a:rPr sz="2400" spc="-70" dirty="0">
                <a:solidFill>
                  <a:srgbClr val="52565A"/>
                </a:solidFill>
                <a:latin typeface="Calibri"/>
                <a:cs typeface="Calibri"/>
              </a:rPr>
              <a:t> </a:t>
            </a:r>
            <a:r>
              <a:rPr sz="2400" spc="35" dirty="0">
                <a:solidFill>
                  <a:srgbClr val="52565A"/>
                </a:solidFill>
                <a:latin typeface="Calibri"/>
                <a:cs typeface="Calibri"/>
              </a:rPr>
              <a:t>award</a:t>
            </a:r>
            <a:r>
              <a:rPr sz="2400" spc="-60" dirty="0">
                <a:solidFill>
                  <a:srgbClr val="52565A"/>
                </a:solidFill>
                <a:latin typeface="Calibri"/>
                <a:cs typeface="Calibri"/>
              </a:rPr>
              <a:t> </a:t>
            </a:r>
            <a:r>
              <a:rPr sz="2400" spc="20" dirty="0">
                <a:solidFill>
                  <a:srgbClr val="52565A"/>
                </a:solidFill>
                <a:latin typeface="Calibri"/>
                <a:cs typeface="Calibri"/>
              </a:rPr>
              <a:t>and/or</a:t>
            </a:r>
            <a:r>
              <a:rPr sz="2400" spc="-65" dirty="0">
                <a:solidFill>
                  <a:srgbClr val="52565A"/>
                </a:solidFill>
                <a:latin typeface="Calibri"/>
                <a:cs typeface="Calibri"/>
              </a:rPr>
              <a:t> </a:t>
            </a:r>
            <a:r>
              <a:rPr sz="2400" spc="15" dirty="0">
                <a:solidFill>
                  <a:srgbClr val="52565A"/>
                </a:solidFill>
                <a:latin typeface="Calibri"/>
                <a:cs typeface="Calibri"/>
              </a:rPr>
              <a:t>transferred</a:t>
            </a:r>
            <a:r>
              <a:rPr sz="2400" spc="-65" dirty="0">
                <a:solidFill>
                  <a:srgbClr val="52565A"/>
                </a:solidFill>
                <a:latin typeface="Calibri"/>
                <a:cs typeface="Calibri"/>
              </a:rPr>
              <a:t> </a:t>
            </a:r>
            <a:r>
              <a:rPr sz="2400" spc="15" dirty="0">
                <a:solidFill>
                  <a:srgbClr val="52565A"/>
                </a:solidFill>
                <a:latin typeface="Calibri"/>
                <a:cs typeface="Calibri"/>
              </a:rPr>
              <a:t>to</a:t>
            </a:r>
            <a:r>
              <a:rPr sz="2400" spc="-70" dirty="0">
                <a:solidFill>
                  <a:srgbClr val="52565A"/>
                </a:solidFill>
                <a:latin typeface="Calibri"/>
                <a:cs typeface="Calibri"/>
              </a:rPr>
              <a:t> </a:t>
            </a:r>
            <a:r>
              <a:rPr sz="2400" spc="60" dirty="0">
                <a:solidFill>
                  <a:srgbClr val="52565A"/>
                </a:solidFill>
                <a:latin typeface="Calibri"/>
                <a:cs typeface="Calibri"/>
              </a:rPr>
              <a:t>a  </a:t>
            </a:r>
            <a:r>
              <a:rPr sz="2400" spc="10" dirty="0">
                <a:solidFill>
                  <a:srgbClr val="52565A"/>
                </a:solidFill>
                <a:latin typeface="Calibri"/>
                <a:cs typeface="Calibri"/>
              </a:rPr>
              <a:t>four-year</a:t>
            </a:r>
            <a:r>
              <a:rPr sz="2400" spc="-60" dirty="0">
                <a:solidFill>
                  <a:srgbClr val="52565A"/>
                </a:solidFill>
                <a:latin typeface="Calibri"/>
                <a:cs typeface="Calibri"/>
              </a:rPr>
              <a:t> </a:t>
            </a:r>
            <a:r>
              <a:rPr sz="2400" spc="30" dirty="0">
                <a:solidFill>
                  <a:srgbClr val="52565A"/>
                </a:solidFill>
                <a:latin typeface="Calibri"/>
                <a:cs typeface="Calibri"/>
              </a:rPr>
              <a:t>institution,</a:t>
            </a:r>
            <a:r>
              <a:rPr sz="2400" spc="-75" dirty="0">
                <a:solidFill>
                  <a:srgbClr val="52565A"/>
                </a:solidFill>
                <a:latin typeface="Calibri"/>
                <a:cs typeface="Calibri"/>
              </a:rPr>
              <a:t> </a:t>
            </a:r>
            <a:r>
              <a:rPr sz="2400" spc="20" dirty="0">
                <a:solidFill>
                  <a:srgbClr val="52565A"/>
                </a:solidFill>
                <a:latin typeface="Calibri"/>
                <a:cs typeface="Calibri"/>
              </a:rPr>
              <a:t>with</a:t>
            </a:r>
            <a:r>
              <a:rPr sz="2400" spc="-65" dirty="0">
                <a:solidFill>
                  <a:srgbClr val="52565A"/>
                </a:solidFill>
                <a:latin typeface="Calibri"/>
                <a:cs typeface="Calibri"/>
              </a:rPr>
              <a:t> </a:t>
            </a:r>
            <a:r>
              <a:rPr sz="2400" spc="40" dirty="0">
                <a:solidFill>
                  <a:srgbClr val="52565A"/>
                </a:solidFill>
                <a:latin typeface="Calibri"/>
                <a:cs typeface="Calibri"/>
              </a:rPr>
              <a:t>disaggregated</a:t>
            </a:r>
            <a:r>
              <a:rPr sz="2400" spc="-55" dirty="0">
                <a:solidFill>
                  <a:srgbClr val="52565A"/>
                </a:solidFill>
                <a:latin typeface="Calibri"/>
                <a:cs typeface="Calibri"/>
              </a:rPr>
              <a:t> </a:t>
            </a:r>
            <a:r>
              <a:rPr sz="2400" spc="30" dirty="0">
                <a:solidFill>
                  <a:srgbClr val="52565A"/>
                </a:solidFill>
                <a:latin typeface="Calibri"/>
                <a:cs typeface="Calibri"/>
              </a:rPr>
              <a:t>results</a:t>
            </a:r>
            <a:r>
              <a:rPr sz="2400" spc="-75" dirty="0">
                <a:solidFill>
                  <a:srgbClr val="52565A"/>
                </a:solidFill>
                <a:latin typeface="Calibri"/>
                <a:cs typeface="Calibri"/>
              </a:rPr>
              <a:t> </a:t>
            </a:r>
            <a:r>
              <a:rPr sz="2400" spc="45" dirty="0">
                <a:solidFill>
                  <a:srgbClr val="52565A"/>
                </a:solidFill>
                <a:latin typeface="Calibri"/>
                <a:cs typeface="Calibri"/>
              </a:rPr>
              <a:t>showing</a:t>
            </a:r>
            <a:r>
              <a:rPr sz="2400" spc="-75" dirty="0">
                <a:solidFill>
                  <a:srgbClr val="52565A"/>
                </a:solidFill>
                <a:latin typeface="Calibri"/>
                <a:cs typeface="Calibri"/>
              </a:rPr>
              <a:t> </a:t>
            </a:r>
            <a:r>
              <a:rPr sz="2400" spc="10" dirty="0">
                <a:solidFill>
                  <a:srgbClr val="52565A"/>
                </a:solidFill>
                <a:latin typeface="Calibri"/>
                <a:cs typeface="Calibri"/>
              </a:rPr>
              <a:t>the</a:t>
            </a:r>
            <a:r>
              <a:rPr sz="2400" spc="-75" dirty="0">
                <a:solidFill>
                  <a:srgbClr val="52565A"/>
                </a:solidFill>
                <a:latin typeface="Calibri"/>
                <a:cs typeface="Calibri"/>
              </a:rPr>
              <a:t> </a:t>
            </a:r>
            <a:r>
              <a:rPr sz="2400" spc="35" dirty="0">
                <a:solidFill>
                  <a:srgbClr val="52565A"/>
                </a:solidFill>
                <a:latin typeface="Calibri"/>
                <a:cs typeface="Calibri"/>
              </a:rPr>
              <a:t>number  </a:t>
            </a:r>
            <a:r>
              <a:rPr sz="2400" spc="5" dirty="0">
                <a:solidFill>
                  <a:srgbClr val="52565A"/>
                </a:solidFill>
                <a:latin typeface="Calibri"/>
                <a:cs typeface="Calibri"/>
              </a:rPr>
              <a:t>who:</a:t>
            </a:r>
            <a:endParaRPr sz="2400">
              <a:latin typeface="Calibri"/>
              <a:cs typeface="Calibri"/>
            </a:endParaRPr>
          </a:p>
          <a:p>
            <a:pPr marL="812800" indent="-342900">
              <a:lnSpc>
                <a:spcPct val="100000"/>
              </a:lnSpc>
              <a:spcBef>
                <a:spcPts val="254"/>
              </a:spcBef>
              <a:buFont typeface="Arial"/>
              <a:buChar char="•"/>
              <a:tabLst>
                <a:tab pos="812800" algn="l"/>
                <a:tab pos="813435" algn="l"/>
              </a:tabLst>
            </a:pPr>
            <a:r>
              <a:rPr sz="2000" spc="30" dirty="0">
                <a:solidFill>
                  <a:srgbClr val="52565A"/>
                </a:solidFill>
                <a:latin typeface="Calibri"/>
                <a:cs typeface="Calibri"/>
              </a:rPr>
              <a:t>Earned</a:t>
            </a:r>
            <a:r>
              <a:rPr sz="2000" spc="-35" dirty="0">
                <a:solidFill>
                  <a:srgbClr val="52565A"/>
                </a:solidFill>
                <a:latin typeface="Calibri"/>
                <a:cs typeface="Calibri"/>
              </a:rPr>
              <a:t> </a:t>
            </a:r>
            <a:r>
              <a:rPr sz="2000" spc="45" dirty="0">
                <a:solidFill>
                  <a:srgbClr val="52565A"/>
                </a:solidFill>
                <a:latin typeface="Calibri"/>
                <a:cs typeface="Calibri"/>
              </a:rPr>
              <a:t>a</a:t>
            </a:r>
            <a:r>
              <a:rPr sz="2000" spc="-40" dirty="0">
                <a:solidFill>
                  <a:srgbClr val="52565A"/>
                </a:solidFill>
                <a:latin typeface="Calibri"/>
                <a:cs typeface="Calibri"/>
              </a:rPr>
              <a:t> </a:t>
            </a:r>
            <a:r>
              <a:rPr sz="2000" spc="30" dirty="0">
                <a:solidFill>
                  <a:srgbClr val="52565A"/>
                </a:solidFill>
                <a:latin typeface="Calibri"/>
                <a:cs typeface="Calibri"/>
              </a:rPr>
              <a:t>Chancellor’s</a:t>
            </a:r>
            <a:r>
              <a:rPr sz="2000" spc="-20" dirty="0">
                <a:solidFill>
                  <a:srgbClr val="52565A"/>
                </a:solidFill>
                <a:latin typeface="Calibri"/>
                <a:cs typeface="Calibri"/>
              </a:rPr>
              <a:t> </a:t>
            </a:r>
            <a:r>
              <a:rPr sz="2000" dirty="0">
                <a:solidFill>
                  <a:srgbClr val="52565A"/>
                </a:solidFill>
                <a:latin typeface="Calibri"/>
                <a:cs typeface="Calibri"/>
              </a:rPr>
              <a:t>Office</a:t>
            </a:r>
            <a:r>
              <a:rPr sz="2000" spc="-50" dirty="0">
                <a:solidFill>
                  <a:srgbClr val="52565A"/>
                </a:solidFill>
                <a:latin typeface="Calibri"/>
                <a:cs typeface="Calibri"/>
              </a:rPr>
              <a:t> </a:t>
            </a:r>
            <a:r>
              <a:rPr sz="2000" spc="30" dirty="0">
                <a:solidFill>
                  <a:srgbClr val="52565A"/>
                </a:solidFill>
                <a:latin typeface="Calibri"/>
                <a:cs typeface="Calibri"/>
              </a:rPr>
              <a:t>approved</a:t>
            </a:r>
            <a:r>
              <a:rPr sz="2000" spc="-30" dirty="0">
                <a:solidFill>
                  <a:srgbClr val="52565A"/>
                </a:solidFill>
                <a:latin typeface="Calibri"/>
                <a:cs typeface="Calibri"/>
              </a:rPr>
              <a:t> </a:t>
            </a:r>
            <a:r>
              <a:rPr sz="2000" spc="20" dirty="0">
                <a:solidFill>
                  <a:srgbClr val="52565A"/>
                </a:solidFill>
                <a:latin typeface="Calibri"/>
                <a:cs typeface="Calibri"/>
              </a:rPr>
              <a:t>credit</a:t>
            </a:r>
            <a:r>
              <a:rPr sz="2000" spc="-45" dirty="0">
                <a:solidFill>
                  <a:srgbClr val="52565A"/>
                </a:solidFill>
                <a:latin typeface="Calibri"/>
                <a:cs typeface="Calibri"/>
              </a:rPr>
              <a:t> </a:t>
            </a:r>
            <a:r>
              <a:rPr sz="2000" spc="15" dirty="0">
                <a:solidFill>
                  <a:srgbClr val="52565A"/>
                </a:solidFill>
                <a:latin typeface="Calibri"/>
                <a:cs typeface="Calibri"/>
              </a:rPr>
              <a:t>certificate</a:t>
            </a:r>
            <a:r>
              <a:rPr sz="2000" spc="-60" dirty="0">
                <a:solidFill>
                  <a:srgbClr val="52565A"/>
                </a:solidFill>
                <a:latin typeface="Calibri"/>
                <a:cs typeface="Calibri"/>
              </a:rPr>
              <a:t> </a:t>
            </a:r>
            <a:r>
              <a:rPr sz="2000" spc="10" dirty="0">
                <a:solidFill>
                  <a:srgbClr val="52565A"/>
                </a:solidFill>
                <a:latin typeface="Calibri"/>
                <a:cs typeface="Calibri"/>
              </a:rPr>
              <a:t>over</a:t>
            </a:r>
            <a:r>
              <a:rPr sz="2000" spc="-35" dirty="0">
                <a:solidFill>
                  <a:srgbClr val="52565A"/>
                </a:solidFill>
                <a:latin typeface="Calibri"/>
                <a:cs typeface="Calibri"/>
              </a:rPr>
              <a:t> </a:t>
            </a:r>
            <a:r>
              <a:rPr sz="2000" spc="-25" dirty="0">
                <a:solidFill>
                  <a:srgbClr val="52565A"/>
                </a:solidFill>
                <a:latin typeface="Calibri"/>
                <a:cs typeface="Calibri"/>
              </a:rPr>
              <a:t>18</a:t>
            </a:r>
            <a:r>
              <a:rPr sz="2000" spc="-35" dirty="0">
                <a:solidFill>
                  <a:srgbClr val="52565A"/>
                </a:solidFill>
                <a:latin typeface="Calibri"/>
                <a:cs typeface="Calibri"/>
              </a:rPr>
              <a:t> </a:t>
            </a:r>
            <a:r>
              <a:rPr sz="2000" spc="30" dirty="0">
                <a:solidFill>
                  <a:srgbClr val="52565A"/>
                </a:solidFill>
                <a:latin typeface="Calibri"/>
                <a:cs typeface="Calibri"/>
              </a:rPr>
              <a:t>units</a:t>
            </a:r>
            <a:endParaRPr sz="2000">
              <a:latin typeface="Calibri"/>
              <a:cs typeface="Calibri"/>
            </a:endParaRPr>
          </a:p>
          <a:p>
            <a:pPr marL="812800" indent="-342900">
              <a:lnSpc>
                <a:spcPct val="100000"/>
              </a:lnSpc>
              <a:spcBef>
                <a:spcPts val="254"/>
              </a:spcBef>
              <a:buFont typeface="Arial"/>
              <a:buChar char="•"/>
              <a:tabLst>
                <a:tab pos="812800" algn="l"/>
                <a:tab pos="813435" algn="l"/>
              </a:tabLst>
            </a:pPr>
            <a:r>
              <a:rPr sz="2000" spc="30" dirty="0">
                <a:solidFill>
                  <a:srgbClr val="52565A"/>
                </a:solidFill>
                <a:latin typeface="Calibri"/>
                <a:cs typeface="Calibri"/>
              </a:rPr>
              <a:t>Earned </a:t>
            </a:r>
            <a:r>
              <a:rPr sz="2000" spc="45" dirty="0">
                <a:solidFill>
                  <a:srgbClr val="52565A"/>
                </a:solidFill>
                <a:latin typeface="Calibri"/>
                <a:cs typeface="Calibri"/>
              </a:rPr>
              <a:t>an </a:t>
            </a:r>
            <a:r>
              <a:rPr sz="2000" spc="35" dirty="0">
                <a:solidFill>
                  <a:srgbClr val="52565A"/>
                </a:solidFill>
                <a:latin typeface="Calibri"/>
                <a:cs typeface="Calibri"/>
              </a:rPr>
              <a:t>associate</a:t>
            </a:r>
            <a:r>
              <a:rPr sz="2000" spc="-215" dirty="0">
                <a:solidFill>
                  <a:srgbClr val="52565A"/>
                </a:solidFill>
                <a:latin typeface="Calibri"/>
                <a:cs typeface="Calibri"/>
              </a:rPr>
              <a:t> </a:t>
            </a:r>
            <a:r>
              <a:rPr sz="2000" spc="15" dirty="0">
                <a:solidFill>
                  <a:srgbClr val="52565A"/>
                </a:solidFill>
                <a:latin typeface="Calibri"/>
                <a:cs typeface="Calibri"/>
              </a:rPr>
              <a:t>degree</a:t>
            </a:r>
            <a:endParaRPr sz="2000">
              <a:latin typeface="Calibri"/>
              <a:cs typeface="Calibri"/>
            </a:endParaRPr>
          </a:p>
          <a:p>
            <a:pPr marL="812800" indent="-342900">
              <a:lnSpc>
                <a:spcPct val="100000"/>
              </a:lnSpc>
              <a:spcBef>
                <a:spcPts val="260"/>
              </a:spcBef>
              <a:buFont typeface="Arial"/>
              <a:buChar char="•"/>
              <a:tabLst>
                <a:tab pos="812800" algn="l"/>
                <a:tab pos="813435" algn="l"/>
              </a:tabLst>
            </a:pPr>
            <a:r>
              <a:rPr sz="2000" spc="30" dirty="0">
                <a:solidFill>
                  <a:srgbClr val="52565A"/>
                </a:solidFill>
                <a:latin typeface="Calibri"/>
                <a:cs typeface="Calibri"/>
              </a:rPr>
              <a:t>Earned </a:t>
            </a:r>
            <a:r>
              <a:rPr sz="2000" spc="45" dirty="0">
                <a:solidFill>
                  <a:srgbClr val="52565A"/>
                </a:solidFill>
                <a:latin typeface="Calibri"/>
                <a:cs typeface="Calibri"/>
              </a:rPr>
              <a:t>an </a:t>
            </a:r>
            <a:r>
              <a:rPr sz="2000" spc="35" dirty="0">
                <a:solidFill>
                  <a:srgbClr val="52565A"/>
                </a:solidFill>
                <a:latin typeface="Calibri"/>
                <a:cs typeface="Calibri"/>
              </a:rPr>
              <a:t>associate </a:t>
            </a:r>
            <a:r>
              <a:rPr sz="2000" spc="15" dirty="0">
                <a:solidFill>
                  <a:srgbClr val="52565A"/>
                </a:solidFill>
                <a:latin typeface="Calibri"/>
                <a:cs typeface="Calibri"/>
              </a:rPr>
              <a:t>degree</a:t>
            </a:r>
            <a:r>
              <a:rPr sz="2000" spc="-335" dirty="0">
                <a:solidFill>
                  <a:srgbClr val="52565A"/>
                </a:solidFill>
                <a:latin typeface="Calibri"/>
                <a:cs typeface="Calibri"/>
              </a:rPr>
              <a:t> </a:t>
            </a:r>
            <a:r>
              <a:rPr sz="2000" spc="-5" dirty="0">
                <a:solidFill>
                  <a:srgbClr val="52565A"/>
                </a:solidFill>
                <a:latin typeface="Calibri"/>
                <a:cs typeface="Calibri"/>
              </a:rPr>
              <a:t>for </a:t>
            </a:r>
            <a:r>
              <a:rPr sz="2000" spc="10" dirty="0">
                <a:solidFill>
                  <a:srgbClr val="52565A"/>
                </a:solidFill>
                <a:latin typeface="Calibri"/>
                <a:cs typeface="Calibri"/>
              </a:rPr>
              <a:t>transfer</a:t>
            </a:r>
            <a:endParaRPr sz="2000">
              <a:latin typeface="Calibri"/>
              <a:cs typeface="Calibri"/>
            </a:endParaRPr>
          </a:p>
          <a:p>
            <a:pPr marL="812800" indent="-342900">
              <a:lnSpc>
                <a:spcPct val="100000"/>
              </a:lnSpc>
              <a:spcBef>
                <a:spcPts val="265"/>
              </a:spcBef>
              <a:buFont typeface="Arial"/>
              <a:buChar char="•"/>
              <a:tabLst>
                <a:tab pos="812800" algn="l"/>
                <a:tab pos="813435" algn="l"/>
              </a:tabLst>
            </a:pPr>
            <a:r>
              <a:rPr sz="2000" spc="20" dirty="0">
                <a:solidFill>
                  <a:srgbClr val="52565A"/>
                </a:solidFill>
                <a:latin typeface="Calibri"/>
                <a:cs typeface="Calibri"/>
              </a:rPr>
              <a:t>Transferred </a:t>
            </a:r>
            <a:r>
              <a:rPr sz="2000" spc="15" dirty="0">
                <a:solidFill>
                  <a:srgbClr val="52565A"/>
                </a:solidFill>
                <a:latin typeface="Calibri"/>
                <a:cs typeface="Calibri"/>
              </a:rPr>
              <a:t>without </a:t>
            </a:r>
            <a:r>
              <a:rPr sz="2000" spc="45" dirty="0">
                <a:solidFill>
                  <a:srgbClr val="52565A"/>
                </a:solidFill>
                <a:latin typeface="Calibri"/>
                <a:cs typeface="Calibri"/>
              </a:rPr>
              <a:t>an</a:t>
            </a:r>
            <a:r>
              <a:rPr sz="2000" spc="-150" dirty="0">
                <a:solidFill>
                  <a:srgbClr val="52565A"/>
                </a:solidFill>
                <a:latin typeface="Calibri"/>
                <a:cs typeface="Calibri"/>
              </a:rPr>
              <a:t> </a:t>
            </a:r>
            <a:r>
              <a:rPr sz="2000" spc="30" dirty="0">
                <a:solidFill>
                  <a:srgbClr val="52565A"/>
                </a:solidFill>
                <a:latin typeface="Calibri"/>
                <a:cs typeface="Calibri"/>
              </a:rPr>
              <a:t>award</a:t>
            </a:r>
            <a:endParaRPr sz="2000">
              <a:latin typeface="Calibri"/>
              <a:cs typeface="Calibri"/>
            </a:endParaRPr>
          </a:p>
          <a:p>
            <a:pPr marL="812800" indent="-342900">
              <a:lnSpc>
                <a:spcPct val="100000"/>
              </a:lnSpc>
              <a:spcBef>
                <a:spcPts val="254"/>
              </a:spcBef>
              <a:buFont typeface="Arial"/>
              <a:buChar char="•"/>
              <a:tabLst>
                <a:tab pos="812800" algn="l"/>
                <a:tab pos="813435" algn="l"/>
              </a:tabLst>
            </a:pPr>
            <a:r>
              <a:rPr sz="2000" spc="20" dirty="0">
                <a:solidFill>
                  <a:srgbClr val="52565A"/>
                </a:solidFill>
                <a:latin typeface="Calibri"/>
                <a:cs typeface="Calibri"/>
              </a:rPr>
              <a:t>Transferred </a:t>
            </a:r>
            <a:r>
              <a:rPr sz="2000" spc="15" dirty="0">
                <a:solidFill>
                  <a:srgbClr val="52565A"/>
                </a:solidFill>
                <a:latin typeface="Calibri"/>
                <a:cs typeface="Calibri"/>
              </a:rPr>
              <a:t>with </a:t>
            </a:r>
            <a:r>
              <a:rPr sz="2000" spc="45" dirty="0">
                <a:solidFill>
                  <a:srgbClr val="52565A"/>
                </a:solidFill>
                <a:latin typeface="Calibri"/>
                <a:cs typeface="Calibri"/>
              </a:rPr>
              <a:t>an</a:t>
            </a:r>
            <a:r>
              <a:rPr sz="2000" spc="-160" dirty="0">
                <a:solidFill>
                  <a:srgbClr val="52565A"/>
                </a:solidFill>
                <a:latin typeface="Calibri"/>
                <a:cs typeface="Calibri"/>
              </a:rPr>
              <a:t> </a:t>
            </a:r>
            <a:r>
              <a:rPr sz="2000" spc="30" dirty="0">
                <a:solidFill>
                  <a:srgbClr val="52565A"/>
                </a:solidFill>
                <a:latin typeface="Calibri"/>
                <a:cs typeface="Calibri"/>
              </a:rPr>
              <a:t>award</a:t>
            </a:r>
            <a:endParaRPr sz="2000">
              <a:latin typeface="Calibri"/>
              <a:cs typeface="Calibri"/>
            </a:endParaRPr>
          </a:p>
          <a:p>
            <a:pPr marL="812800" indent="-342900">
              <a:lnSpc>
                <a:spcPct val="100000"/>
              </a:lnSpc>
              <a:spcBef>
                <a:spcPts val="260"/>
              </a:spcBef>
              <a:buFont typeface="Arial"/>
              <a:buChar char="•"/>
              <a:tabLst>
                <a:tab pos="812800" algn="l"/>
                <a:tab pos="813435" algn="l"/>
              </a:tabLst>
            </a:pPr>
            <a:r>
              <a:rPr sz="2000" spc="10" dirty="0">
                <a:solidFill>
                  <a:srgbClr val="52565A"/>
                </a:solidFill>
                <a:latin typeface="Calibri"/>
                <a:cs typeface="Calibri"/>
              </a:rPr>
              <a:t>Attained </a:t>
            </a:r>
            <a:r>
              <a:rPr sz="2000" spc="30" dirty="0">
                <a:solidFill>
                  <a:srgbClr val="52565A"/>
                </a:solidFill>
                <a:latin typeface="Calibri"/>
                <a:cs typeface="Calibri"/>
              </a:rPr>
              <a:t>apprenticeship </a:t>
            </a:r>
            <a:r>
              <a:rPr sz="2000" spc="15" dirty="0">
                <a:solidFill>
                  <a:srgbClr val="52565A"/>
                </a:solidFill>
                <a:latin typeface="Calibri"/>
                <a:cs typeface="Calibri"/>
              </a:rPr>
              <a:t>journey</a:t>
            </a:r>
            <a:r>
              <a:rPr sz="2000" spc="-165" dirty="0">
                <a:solidFill>
                  <a:srgbClr val="52565A"/>
                </a:solidFill>
                <a:latin typeface="Calibri"/>
                <a:cs typeface="Calibri"/>
              </a:rPr>
              <a:t> </a:t>
            </a:r>
            <a:r>
              <a:rPr sz="2000" spc="30" dirty="0">
                <a:solidFill>
                  <a:srgbClr val="52565A"/>
                </a:solidFill>
                <a:latin typeface="Calibri"/>
                <a:cs typeface="Calibri"/>
              </a:rPr>
              <a:t>status</a:t>
            </a:r>
            <a:endParaRPr sz="2000">
              <a:latin typeface="Calibri"/>
              <a:cs typeface="Calibri"/>
            </a:endParaRPr>
          </a:p>
        </p:txBody>
      </p:sp>
      <p:sp>
        <p:nvSpPr>
          <p:cNvPr id="5" name="object 5"/>
          <p:cNvSpPr txBox="1"/>
          <p:nvPr/>
        </p:nvSpPr>
        <p:spPr>
          <a:xfrm>
            <a:off x="-12319" y="5457133"/>
            <a:ext cx="12217400" cy="238760"/>
          </a:xfrm>
          <a:prstGeom prst="rect">
            <a:avLst/>
          </a:prstGeom>
        </p:spPr>
        <p:txBody>
          <a:bodyPr vert="horz" wrap="square" lIns="0" tIns="12065" rIns="0" bIns="0" rtlCol="0">
            <a:spAutoFit/>
          </a:bodyPr>
          <a:lstStyle/>
          <a:p>
            <a:pPr marL="12700">
              <a:lnSpc>
                <a:spcPct val="100000"/>
              </a:lnSpc>
              <a:spcBef>
                <a:spcPts val="95"/>
              </a:spcBef>
              <a:tabLst>
                <a:tab pos="1531620" algn="l"/>
                <a:tab pos="12204065" algn="l"/>
              </a:tabLst>
            </a:pP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Metric </a:t>
            </a:r>
            <a:r>
              <a:rPr sz="1400" u="heavy" spc="20" dirty="0">
                <a:solidFill>
                  <a:srgbClr val="52565A"/>
                </a:solidFill>
                <a:uFill>
                  <a:solidFill>
                    <a:srgbClr val="E2E4E4"/>
                  </a:solidFill>
                </a:uFill>
                <a:latin typeface="Calibri"/>
                <a:cs typeface="Calibri"/>
              </a:rPr>
              <a:t>will</a:t>
            </a:r>
            <a:r>
              <a:rPr sz="1400" u="heavy" spc="-1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be</a:t>
            </a:r>
            <a:r>
              <a:rPr sz="1400" u="heavy" spc="-3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based</a:t>
            </a:r>
            <a:r>
              <a:rPr sz="1400" u="heavy" spc="-35"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on</a:t>
            </a:r>
            <a:r>
              <a:rPr sz="1400" u="heavy" spc="-3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MIS</a:t>
            </a: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submissions</a:t>
            </a:r>
            <a:r>
              <a:rPr sz="1400" u="heavy" spc="-10" dirty="0">
                <a:solidFill>
                  <a:srgbClr val="52565A"/>
                </a:solidFill>
                <a:uFill>
                  <a:solidFill>
                    <a:srgbClr val="E2E4E4"/>
                  </a:solidFill>
                </a:uFill>
                <a:latin typeface="Calibri"/>
                <a:cs typeface="Calibri"/>
              </a:rPr>
              <a:t> </a:t>
            </a:r>
            <a:r>
              <a:rPr sz="1400" u="heavy" spc="30" dirty="0">
                <a:solidFill>
                  <a:srgbClr val="52565A"/>
                </a:solidFill>
                <a:uFill>
                  <a:solidFill>
                    <a:srgbClr val="E2E4E4"/>
                  </a:solidFill>
                </a:uFill>
                <a:latin typeface="Calibri"/>
                <a:cs typeface="Calibri"/>
              </a:rPr>
              <a:t>and</a:t>
            </a:r>
            <a:r>
              <a:rPr sz="1400" u="heavy" spc="-40" dirty="0">
                <a:solidFill>
                  <a:srgbClr val="52565A"/>
                </a:solidFill>
                <a:uFill>
                  <a:solidFill>
                    <a:srgbClr val="E2E4E4"/>
                  </a:solidFill>
                </a:uFill>
                <a:latin typeface="Calibri"/>
                <a:cs typeface="Calibri"/>
              </a:rPr>
              <a:t> </a:t>
            </a:r>
            <a:r>
              <a:rPr sz="1400" u="heavy" spc="30" dirty="0">
                <a:solidFill>
                  <a:srgbClr val="52565A"/>
                </a:solidFill>
                <a:uFill>
                  <a:solidFill>
                    <a:srgbClr val="E2E4E4"/>
                  </a:solidFill>
                </a:uFill>
                <a:latin typeface="Calibri"/>
                <a:cs typeface="Calibri"/>
              </a:rPr>
              <a:t>a</a:t>
            </a:r>
            <a:r>
              <a:rPr sz="1400" u="heavy" spc="-3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data</a:t>
            </a:r>
            <a:r>
              <a:rPr sz="1400" u="heavy" spc="-4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match</a:t>
            </a:r>
            <a:r>
              <a:rPr sz="1400" u="heavy" spc="-30" dirty="0">
                <a:solidFill>
                  <a:srgbClr val="52565A"/>
                </a:solidFill>
                <a:uFill>
                  <a:solidFill>
                    <a:srgbClr val="E2E4E4"/>
                  </a:solidFill>
                </a:uFill>
                <a:latin typeface="Calibri"/>
                <a:cs typeface="Calibri"/>
              </a:rPr>
              <a:t> </a:t>
            </a:r>
            <a:r>
              <a:rPr sz="1400" u="heavy" spc="10" dirty="0">
                <a:solidFill>
                  <a:srgbClr val="52565A"/>
                </a:solidFill>
                <a:uFill>
                  <a:solidFill>
                    <a:srgbClr val="E2E4E4"/>
                  </a:solidFill>
                </a:uFill>
                <a:latin typeface="Calibri"/>
                <a:cs typeface="Calibri"/>
              </a:rPr>
              <a:t>with</a:t>
            </a:r>
            <a:r>
              <a:rPr sz="1400" u="heavy" spc="-30" dirty="0">
                <a:solidFill>
                  <a:srgbClr val="52565A"/>
                </a:solidFill>
                <a:uFill>
                  <a:solidFill>
                    <a:srgbClr val="E2E4E4"/>
                  </a:solidFill>
                </a:uFill>
                <a:latin typeface="Calibri"/>
                <a:cs typeface="Calibri"/>
              </a:rPr>
              <a:t> </a:t>
            </a:r>
            <a:r>
              <a:rPr sz="1400" u="heavy" spc="5" dirty="0">
                <a:solidFill>
                  <a:srgbClr val="52565A"/>
                </a:solidFill>
                <a:uFill>
                  <a:solidFill>
                    <a:srgbClr val="E2E4E4"/>
                  </a:solidFill>
                </a:uFill>
                <a:latin typeface="Calibri"/>
                <a:cs typeface="Calibri"/>
              </a:rPr>
              <a:t>the</a:t>
            </a:r>
            <a:r>
              <a:rPr sz="1400" u="heavy" spc="-25" dirty="0">
                <a:solidFill>
                  <a:srgbClr val="52565A"/>
                </a:solidFill>
                <a:uFill>
                  <a:solidFill>
                    <a:srgbClr val="E2E4E4"/>
                  </a:solidFill>
                </a:uFill>
                <a:latin typeface="Calibri"/>
                <a:cs typeface="Calibri"/>
              </a:rPr>
              <a:t> </a:t>
            </a:r>
            <a:r>
              <a:rPr sz="1400" u="heavy" spc="10" dirty="0">
                <a:solidFill>
                  <a:srgbClr val="52565A"/>
                </a:solidFill>
                <a:uFill>
                  <a:solidFill>
                    <a:srgbClr val="E2E4E4"/>
                  </a:solidFill>
                </a:uFill>
                <a:latin typeface="Calibri"/>
                <a:cs typeface="Calibri"/>
              </a:rPr>
              <a:t>Department</a:t>
            </a:r>
            <a:r>
              <a:rPr sz="1400" u="heavy" spc="-20" dirty="0">
                <a:solidFill>
                  <a:srgbClr val="52565A"/>
                </a:solidFill>
                <a:uFill>
                  <a:solidFill>
                    <a:srgbClr val="E2E4E4"/>
                  </a:solidFill>
                </a:uFill>
                <a:latin typeface="Calibri"/>
                <a:cs typeface="Calibri"/>
              </a:rPr>
              <a:t> </a:t>
            </a:r>
            <a:r>
              <a:rPr sz="1400" u="heavy" spc="-5" dirty="0">
                <a:solidFill>
                  <a:srgbClr val="52565A"/>
                </a:solidFill>
                <a:uFill>
                  <a:solidFill>
                    <a:srgbClr val="E2E4E4"/>
                  </a:solidFill>
                </a:uFill>
                <a:latin typeface="Calibri"/>
                <a:cs typeface="Calibri"/>
              </a:rPr>
              <a:t>of</a:t>
            </a:r>
            <a:r>
              <a:rPr sz="1400" u="heavy" spc="-2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Apprenticeship</a:t>
            </a:r>
            <a:r>
              <a:rPr sz="1400" u="heavy" spc="-1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Standards.	</a:t>
            </a:r>
            <a:endParaRPr sz="1400">
              <a:latin typeface="Calibri"/>
              <a:cs typeface="Calibri"/>
            </a:endParaRPr>
          </a:p>
        </p:txBody>
      </p:sp>
    </p:spTree>
    <p:extLst>
      <p:ext uri="{BB962C8B-B14F-4D97-AF65-F5344CB8AC3E}">
        <p14:creationId xmlns:p14="http://schemas.microsoft.com/office/powerpoint/2010/main" val="57598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595244" y="508422"/>
            <a:ext cx="8944419" cy="689932"/>
          </a:xfrm>
          <a:prstGeom prst="rect">
            <a:avLst/>
          </a:prstGeom>
        </p:spPr>
        <p:txBody>
          <a:bodyPr vert="horz" wrap="square" lIns="0" tIns="12700" rIns="0" bIns="0" rtlCol="0">
            <a:spAutoFit/>
          </a:bodyPr>
          <a:lstStyle/>
          <a:p>
            <a:pPr marL="12700">
              <a:lnSpc>
                <a:spcPct val="100000"/>
              </a:lnSpc>
              <a:spcBef>
                <a:spcPts val="100"/>
              </a:spcBef>
            </a:pPr>
            <a:r>
              <a:rPr i="0" spc="85" dirty="0">
                <a:latin typeface="Calibri"/>
                <a:cs typeface="Calibri"/>
              </a:rPr>
              <a:t>Success</a:t>
            </a:r>
            <a:r>
              <a:rPr i="0" spc="-90" dirty="0">
                <a:latin typeface="Calibri"/>
                <a:cs typeface="Calibri"/>
              </a:rPr>
              <a:t> </a:t>
            </a:r>
            <a:r>
              <a:rPr i="0" spc="-50" dirty="0">
                <a:latin typeface="Calibri"/>
                <a:cs typeface="Calibri"/>
              </a:rPr>
              <a:t>–</a:t>
            </a:r>
            <a:r>
              <a:rPr i="0" spc="-80" dirty="0">
                <a:latin typeface="Calibri"/>
                <a:cs typeface="Calibri"/>
              </a:rPr>
              <a:t> </a:t>
            </a:r>
            <a:r>
              <a:rPr spc="5" dirty="0"/>
              <a:t>Applies</a:t>
            </a:r>
            <a:r>
              <a:rPr spc="-114" dirty="0"/>
              <a:t> </a:t>
            </a:r>
            <a:r>
              <a:rPr spc="-15" dirty="0"/>
              <a:t>to</a:t>
            </a:r>
            <a:r>
              <a:rPr spc="-114" dirty="0"/>
              <a:t> </a:t>
            </a:r>
            <a:r>
              <a:rPr spc="25" dirty="0"/>
              <a:t>Undecided</a:t>
            </a:r>
            <a:r>
              <a:rPr spc="-120" dirty="0"/>
              <a:t> </a:t>
            </a:r>
            <a:r>
              <a:rPr spc="-15" dirty="0"/>
              <a:t>Other</a:t>
            </a:r>
          </a:p>
        </p:txBody>
      </p:sp>
      <p:sp>
        <p:nvSpPr>
          <p:cNvPr id="4" name="object 4"/>
          <p:cNvSpPr txBox="1"/>
          <p:nvPr/>
        </p:nvSpPr>
        <p:spPr>
          <a:xfrm>
            <a:off x="1594939" y="1429943"/>
            <a:ext cx="8766810" cy="3755390"/>
          </a:xfrm>
          <a:prstGeom prst="rect">
            <a:avLst/>
          </a:prstGeom>
        </p:spPr>
        <p:txBody>
          <a:bodyPr vert="horz" wrap="square" lIns="0" tIns="53975" rIns="0" bIns="0" rtlCol="0">
            <a:spAutoFit/>
          </a:bodyPr>
          <a:lstStyle/>
          <a:p>
            <a:pPr marL="12700" marR="5080" algn="just">
              <a:lnSpc>
                <a:spcPts val="2590"/>
              </a:lnSpc>
              <a:spcBef>
                <a:spcPts val="425"/>
              </a:spcBef>
            </a:pPr>
            <a:r>
              <a:rPr sz="2400" spc="35" dirty="0">
                <a:solidFill>
                  <a:srgbClr val="52565A"/>
                </a:solidFill>
                <a:latin typeface="Calibri"/>
                <a:cs typeface="Calibri"/>
              </a:rPr>
              <a:t>Percentage</a:t>
            </a:r>
            <a:r>
              <a:rPr sz="2400" spc="-55" dirty="0">
                <a:solidFill>
                  <a:srgbClr val="52565A"/>
                </a:solidFill>
                <a:latin typeface="Calibri"/>
                <a:cs typeface="Calibri"/>
              </a:rPr>
              <a:t> </a:t>
            </a:r>
            <a:r>
              <a:rPr sz="2400" dirty="0">
                <a:solidFill>
                  <a:srgbClr val="52565A"/>
                </a:solidFill>
                <a:latin typeface="Calibri"/>
                <a:cs typeface="Calibri"/>
              </a:rPr>
              <a:t>of</a:t>
            </a:r>
            <a:r>
              <a:rPr sz="2400" spc="-70" dirty="0">
                <a:solidFill>
                  <a:srgbClr val="52565A"/>
                </a:solidFill>
                <a:latin typeface="Calibri"/>
                <a:cs typeface="Calibri"/>
              </a:rPr>
              <a:t> </a:t>
            </a:r>
            <a:r>
              <a:rPr sz="2400" spc="35" dirty="0">
                <a:solidFill>
                  <a:srgbClr val="52565A"/>
                </a:solidFill>
                <a:latin typeface="Calibri"/>
                <a:cs typeface="Calibri"/>
              </a:rPr>
              <a:t>students</a:t>
            </a:r>
            <a:r>
              <a:rPr sz="2400" spc="-85" dirty="0">
                <a:solidFill>
                  <a:srgbClr val="52565A"/>
                </a:solidFill>
                <a:latin typeface="Calibri"/>
                <a:cs typeface="Calibri"/>
              </a:rPr>
              <a:t> </a:t>
            </a:r>
            <a:r>
              <a:rPr sz="2400" spc="25" dirty="0">
                <a:solidFill>
                  <a:srgbClr val="52565A"/>
                </a:solidFill>
                <a:latin typeface="Calibri"/>
                <a:cs typeface="Calibri"/>
              </a:rPr>
              <a:t>who</a:t>
            </a:r>
            <a:r>
              <a:rPr sz="2400" spc="-75" dirty="0">
                <a:solidFill>
                  <a:srgbClr val="52565A"/>
                </a:solidFill>
                <a:latin typeface="Calibri"/>
                <a:cs typeface="Calibri"/>
              </a:rPr>
              <a:t> </a:t>
            </a:r>
            <a:r>
              <a:rPr sz="2400" spc="25" dirty="0">
                <a:solidFill>
                  <a:srgbClr val="52565A"/>
                </a:solidFill>
                <a:latin typeface="Calibri"/>
                <a:cs typeface="Calibri"/>
              </a:rPr>
              <a:t>earned</a:t>
            </a:r>
            <a:r>
              <a:rPr sz="2400" spc="-60" dirty="0">
                <a:solidFill>
                  <a:srgbClr val="52565A"/>
                </a:solidFill>
                <a:latin typeface="Calibri"/>
                <a:cs typeface="Calibri"/>
              </a:rPr>
              <a:t> </a:t>
            </a:r>
            <a:r>
              <a:rPr sz="2400" spc="55" dirty="0">
                <a:solidFill>
                  <a:srgbClr val="52565A"/>
                </a:solidFill>
                <a:latin typeface="Calibri"/>
                <a:cs typeface="Calibri"/>
              </a:rPr>
              <a:t>an</a:t>
            </a:r>
            <a:r>
              <a:rPr sz="2400" spc="-70" dirty="0">
                <a:solidFill>
                  <a:srgbClr val="52565A"/>
                </a:solidFill>
                <a:latin typeface="Calibri"/>
                <a:cs typeface="Calibri"/>
              </a:rPr>
              <a:t> </a:t>
            </a:r>
            <a:r>
              <a:rPr sz="2400" spc="35" dirty="0">
                <a:solidFill>
                  <a:srgbClr val="52565A"/>
                </a:solidFill>
                <a:latin typeface="Calibri"/>
                <a:cs typeface="Calibri"/>
              </a:rPr>
              <a:t>award</a:t>
            </a:r>
            <a:r>
              <a:rPr sz="2400" spc="-60" dirty="0">
                <a:solidFill>
                  <a:srgbClr val="52565A"/>
                </a:solidFill>
                <a:latin typeface="Calibri"/>
                <a:cs typeface="Calibri"/>
              </a:rPr>
              <a:t> </a:t>
            </a:r>
            <a:r>
              <a:rPr sz="2400" spc="20" dirty="0">
                <a:solidFill>
                  <a:srgbClr val="52565A"/>
                </a:solidFill>
                <a:latin typeface="Calibri"/>
                <a:cs typeface="Calibri"/>
              </a:rPr>
              <a:t>and/or</a:t>
            </a:r>
            <a:r>
              <a:rPr sz="2400" spc="-65" dirty="0">
                <a:solidFill>
                  <a:srgbClr val="52565A"/>
                </a:solidFill>
                <a:latin typeface="Calibri"/>
                <a:cs typeface="Calibri"/>
              </a:rPr>
              <a:t> </a:t>
            </a:r>
            <a:r>
              <a:rPr sz="2400" spc="15" dirty="0">
                <a:solidFill>
                  <a:srgbClr val="52565A"/>
                </a:solidFill>
                <a:latin typeface="Calibri"/>
                <a:cs typeface="Calibri"/>
              </a:rPr>
              <a:t>transferred</a:t>
            </a:r>
            <a:r>
              <a:rPr sz="2400" spc="-65" dirty="0">
                <a:solidFill>
                  <a:srgbClr val="52565A"/>
                </a:solidFill>
                <a:latin typeface="Calibri"/>
                <a:cs typeface="Calibri"/>
              </a:rPr>
              <a:t> </a:t>
            </a:r>
            <a:r>
              <a:rPr sz="2400" spc="15" dirty="0">
                <a:solidFill>
                  <a:srgbClr val="52565A"/>
                </a:solidFill>
                <a:latin typeface="Calibri"/>
                <a:cs typeface="Calibri"/>
              </a:rPr>
              <a:t>to</a:t>
            </a:r>
            <a:r>
              <a:rPr sz="2400" spc="-70" dirty="0">
                <a:solidFill>
                  <a:srgbClr val="52565A"/>
                </a:solidFill>
                <a:latin typeface="Calibri"/>
                <a:cs typeface="Calibri"/>
              </a:rPr>
              <a:t> </a:t>
            </a:r>
            <a:r>
              <a:rPr sz="2400" spc="60" dirty="0">
                <a:solidFill>
                  <a:srgbClr val="52565A"/>
                </a:solidFill>
                <a:latin typeface="Calibri"/>
                <a:cs typeface="Calibri"/>
              </a:rPr>
              <a:t>a  </a:t>
            </a:r>
            <a:r>
              <a:rPr sz="2400" spc="10" dirty="0">
                <a:solidFill>
                  <a:srgbClr val="52565A"/>
                </a:solidFill>
                <a:latin typeface="Calibri"/>
                <a:cs typeface="Calibri"/>
              </a:rPr>
              <a:t>four-year</a:t>
            </a:r>
            <a:r>
              <a:rPr sz="2400" spc="-60" dirty="0">
                <a:solidFill>
                  <a:srgbClr val="52565A"/>
                </a:solidFill>
                <a:latin typeface="Calibri"/>
                <a:cs typeface="Calibri"/>
              </a:rPr>
              <a:t> </a:t>
            </a:r>
            <a:r>
              <a:rPr sz="2400" spc="30" dirty="0">
                <a:solidFill>
                  <a:srgbClr val="52565A"/>
                </a:solidFill>
                <a:latin typeface="Calibri"/>
                <a:cs typeface="Calibri"/>
              </a:rPr>
              <a:t>institution,</a:t>
            </a:r>
            <a:r>
              <a:rPr sz="2400" spc="-75" dirty="0">
                <a:solidFill>
                  <a:srgbClr val="52565A"/>
                </a:solidFill>
                <a:latin typeface="Calibri"/>
                <a:cs typeface="Calibri"/>
              </a:rPr>
              <a:t> </a:t>
            </a:r>
            <a:r>
              <a:rPr sz="2400" spc="20" dirty="0">
                <a:solidFill>
                  <a:srgbClr val="52565A"/>
                </a:solidFill>
                <a:latin typeface="Calibri"/>
                <a:cs typeface="Calibri"/>
              </a:rPr>
              <a:t>with</a:t>
            </a:r>
            <a:r>
              <a:rPr sz="2400" spc="-65" dirty="0">
                <a:solidFill>
                  <a:srgbClr val="52565A"/>
                </a:solidFill>
                <a:latin typeface="Calibri"/>
                <a:cs typeface="Calibri"/>
              </a:rPr>
              <a:t> </a:t>
            </a:r>
            <a:r>
              <a:rPr sz="2400" spc="40" dirty="0">
                <a:solidFill>
                  <a:srgbClr val="52565A"/>
                </a:solidFill>
                <a:latin typeface="Calibri"/>
                <a:cs typeface="Calibri"/>
              </a:rPr>
              <a:t>disaggregated</a:t>
            </a:r>
            <a:r>
              <a:rPr sz="2400" spc="-55" dirty="0">
                <a:solidFill>
                  <a:srgbClr val="52565A"/>
                </a:solidFill>
                <a:latin typeface="Calibri"/>
                <a:cs typeface="Calibri"/>
              </a:rPr>
              <a:t> </a:t>
            </a:r>
            <a:r>
              <a:rPr sz="2400" spc="30" dirty="0">
                <a:solidFill>
                  <a:srgbClr val="52565A"/>
                </a:solidFill>
                <a:latin typeface="Calibri"/>
                <a:cs typeface="Calibri"/>
              </a:rPr>
              <a:t>results</a:t>
            </a:r>
            <a:r>
              <a:rPr sz="2400" spc="-75" dirty="0">
                <a:solidFill>
                  <a:srgbClr val="52565A"/>
                </a:solidFill>
                <a:latin typeface="Calibri"/>
                <a:cs typeface="Calibri"/>
              </a:rPr>
              <a:t> </a:t>
            </a:r>
            <a:r>
              <a:rPr sz="2400" spc="45" dirty="0">
                <a:solidFill>
                  <a:srgbClr val="52565A"/>
                </a:solidFill>
                <a:latin typeface="Calibri"/>
                <a:cs typeface="Calibri"/>
              </a:rPr>
              <a:t>showing</a:t>
            </a:r>
            <a:r>
              <a:rPr sz="2400" spc="-75" dirty="0">
                <a:solidFill>
                  <a:srgbClr val="52565A"/>
                </a:solidFill>
                <a:latin typeface="Calibri"/>
                <a:cs typeface="Calibri"/>
              </a:rPr>
              <a:t> </a:t>
            </a:r>
            <a:r>
              <a:rPr sz="2400" spc="10" dirty="0">
                <a:solidFill>
                  <a:srgbClr val="52565A"/>
                </a:solidFill>
                <a:latin typeface="Calibri"/>
                <a:cs typeface="Calibri"/>
              </a:rPr>
              <a:t>the</a:t>
            </a:r>
            <a:r>
              <a:rPr sz="2400" spc="-75" dirty="0">
                <a:solidFill>
                  <a:srgbClr val="52565A"/>
                </a:solidFill>
                <a:latin typeface="Calibri"/>
                <a:cs typeface="Calibri"/>
              </a:rPr>
              <a:t> </a:t>
            </a:r>
            <a:r>
              <a:rPr sz="2400" spc="35" dirty="0">
                <a:solidFill>
                  <a:srgbClr val="52565A"/>
                </a:solidFill>
                <a:latin typeface="Calibri"/>
                <a:cs typeface="Calibri"/>
              </a:rPr>
              <a:t>number  </a:t>
            </a:r>
            <a:r>
              <a:rPr sz="2400" spc="5" dirty="0">
                <a:solidFill>
                  <a:srgbClr val="52565A"/>
                </a:solidFill>
                <a:latin typeface="Calibri"/>
                <a:cs typeface="Calibri"/>
              </a:rPr>
              <a:t>who:</a:t>
            </a:r>
            <a:endParaRPr sz="2400">
              <a:latin typeface="Calibri"/>
              <a:cs typeface="Calibri"/>
            </a:endParaRPr>
          </a:p>
          <a:p>
            <a:pPr marL="755650" indent="-285750">
              <a:lnSpc>
                <a:spcPct val="100000"/>
              </a:lnSpc>
              <a:spcBef>
                <a:spcPts val="254"/>
              </a:spcBef>
              <a:buFont typeface="Arial"/>
              <a:buChar char="•"/>
              <a:tabLst>
                <a:tab pos="755650" algn="l"/>
                <a:tab pos="756285" algn="l"/>
              </a:tabLst>
            </a:pPr>
            <a:r>
              <a:rPr sz="2000" spc="30" dirty="0">
                <a:solidFill>
                  <a:srgbClr val="52565A"/>
                </a:solidFill>
                <a:latin typeface="Calibri"/>
                <a:cs typeface="Calibri"/>
              </a:rPr>
              <a:t>Earned</a:t>
            </a:r>
            <a:r>
              <a:rPr sz="2000" spc="-40" dirty="0">
                <a:solidFill>
                  <a:srgbClr val="52565A"/>
                </a:solidFill>
                <a:latin typeface="Calibri"/>
                <a:cs typeface="Calibri"/>
              </a:rPr>
              <a:t> </a:t>
            </a:r>
            <a:r>
              <a:rPr sz="2000" spc="45" dirty="0">
                <a:solidFill>
                  <a:srgbClr val="52565A"/>
                </a:solidFill>
                <a:latin typeface="Calibri"/>
                <a:cs typeface="Calibri"/>
              </a:rPr>
              <a:t>a</a:t>
            </a:r>
            <a:r>
              <a:rPr sz="2000" spc="-45" dirty="0">
                <a:solidFill>
                  <a:srgbClr val="52565A"/>
                </a:solidFill>
                <a:latin typeface="Calibri"/>
                <a:cs typeface="Calibri"/>
              </a:rPr>
              <a:t> </a:t>
            </a:r>
            <a:r>
              <a:rPr sz="2000" spc="40" dirty="0">
                <a:solidFill>
                  <a:srgbClr val="52565A"/>
                </a:solidFill>
                <a:latin typeface="Calibri"/>
                <a:cs typeface="Calibri"/>
              </a:rPr>
              <a:t>high</a:t>
            </a:r>
            <a:r>
              <a:rPr sz="2000" spc="-50" dirty="0">
                <a:solidFill>
                  <a:srgbClr val="52565A"/>
                </a:solidFill>
                <a:latin typeface="Calibri"/>
                <a:cs typeface="Calibri"/>
              </a:rPr>
              <a:t> </a:t>
            </a:r>
            <a:r>
              <a:rPr sz="2000" spc="40" dirty="0">
                <a:solidFill>
                  <a:srgbClr val="52565A"/>
                </a:solidFill>
                <a:latin typeface="Calibri"/>
                <a:cs typeface="Calibri"/>
              </a:rPr>
              <a:t>school</a:t>
            </a:r>
            <a:r>
              <a:rPr sz="2000" spc="-35" dirty="0">
                <a:solidFill>
                  <a:srgbClr val="52565A"/>
                </a:solidFill>
                <a:latin typeface="Calibri"/>
                <a:cs typeface="Calibri"/>
              </a:rPr>
              <a:t> </a:t>
            </a:r>
            <a:r>
              <a:rPr sz="2000" spc="20" dirty="0">
                <a:solidFill>
                  <a:srgbClr val="52565A"/>
                </a:solidFill>
                <a:latin typeface="Calibri"/>
                <a:cs typeface="Calibri"/>
              </a:rPr>
              <a:t>diploma/GED/high</a:t>
            </a:r>
            <a:r>
              <a:rPr sz="2000" spc="-35" dirty="0">
                <a:solidFill>
                  <a:srgbClr val="52565A"/>
                </a:solidFill>
                <a:latin typeface="Calibri"/>
                <a:cs typeface="Calibri"/>
              </a:rPr>
              <a:t> </a:t>
            </a:r>
            <a:r>
              <a:rPr sz="2000" spc="40" dirty="0">
                <a:solidFill>
                  <a:srgbClr val="52565A"/>
                </a:solidFill>
                <a:latin typeface="Calibri"/>
                <a:cs typeface="Calibri"/>
              </a:rPr>
              <a:t>school</a:t>
            </a:r>
            <a:r>
              <a:rPr sz="2000" spc="-30" dirty="0">
                <a:solidFill>
                  <a:srgbClr val="52565A"/>
                </a:solidFill>
                <a:latin typeface="Calibri"/>
                <a:cs typeface="Calibri"/>
              </a:rPr>
              <a:t> </a:t>
            </a:r>
            <a:r>
              <a:rPr sz="2000" spc="30" dirty="0">
                <a:solidFill>
                  <a:srgbClr val="52565A"/>
                </a:solidFill>
                <a:latin typeface="Calibri"/>
                <a:cs typeface="Calibri"/>
              </a:rPr>
              <a:t>equivalency</a:t>
            </a:r>
            <a:endParaRPr sz="2000">
              <a:latin typeface="Calibri"/>
              <a:cs typeface="Calibri"/>
            </a:endParaRPr>
          </a:p>
          <a:p>
            <a:pPr marL="755650" indent="-285750">
              <a:lnSpc>
                <a:spcPct val="100000"/>
              </a:lnSpc>
              <a:spcBef>
                <a:spcPts val="254"/>
              </a:spcBef>
              <a:buFont typeface="Arial"/>
              <a:buChar char="•"/>
              <a:tabLst>
                <a:tab pos="755650" algn="l"/>
                <a:tab pos="756285" algn="l"/>
              </a:tabLst>
            </a:pPr>
            <a:r>
              <a:rPr sz="2000" spc="30" dirty="0">
                <a:solidFill>
                  <a:srgbClr val="52565A"/>
                </a:solidFill>
                <a:latin typeface="Calibri"/>
                <a:cs typeface="Calibri"/>
              </a:rPr>
              <a:t>Earned </a:t>
            </a:r>
            <a:r>
              <a:rPr sz="2000" spc="45" dirty="0">
                <a:solidFill>
                  <a:srgbClr val="52565A"/>
                </a:solidFill>
                <a:latin typeface="Calibri"/>
                <a:cs typeface="Calibri"/>
              </a:rPr>
              <a:t>a </a:t>
            </a:r>
            <a:r>
              <a:rPr sz="2000" spc="25" dirty="0">
                <a:solidFill>
                  <a:srgbClr val="52565A"/>
                </a:solidFill>
                <a:latin typeface="Calibri"/>
                <a:cs typeface="Calibri"/>
              </a:rPr>
              <a:t>noncredit</a:t>
            </a:r>
            <a:r>
              <a:rPr sz="2000" spc="-200" dirty="0">
                <a:solidFill>
                  <a:srgbClr val="52565A"/>
                </a:solidFill>
                <a:latin typeface="Calibri"/>
                <a:cs typeface="Calibri"/>
              </a:rPr>
              <a:t> </a:t>
            </a:r>
            <a:r>
              <a:rPr sz="2000" spc="15" dirty="0">
                <a:solidFill>
                  <a:srgbClr val="52565A"/>
                </a:solidFill>
                <a:latin typeface="Calibri"/>
                <a:cs typeface="Calibri"/>
              </a:rPr>
              <a:t>certificate</a:t>
            </a:r>
            <a:endParaRPr sz="2000">
              <a:latin typeface="Calibri"/>
              <a:cs typeface="Calibri"/>
            </a:endParaRPr>
          </a:p>
          <a:p>
            <a:pPr marL="812800" indent="-342900">
              <a:lnSpc>
                <a:spcPct val="100000"/>
              </a:lnSpc>
              <a:spcBef>
                <a:spcPts val="260"/>
              </a:spcBef>
              <a:buFont typeface="Arial"/>
              <a:buChar char="•"/>
              <a:tabLst>
                <a:tab pos="812800" algn="l"/>
                <a:tab pos="813435" algn="l"/>
              </a:tabLst>
            </a:pPr>
            <a:r>
              <a:rPr sz="2000" spc="30" dirty="0">
                <a:solidFill>
                  <a:srgbClr val="52565A"/>
                </a:solidFill>
                <a:latin typeface="Calibri"/>
                <a:cs typeface="Calibri"/>
              </a:rPr>
              <a:t>Earned</a:t>
            </a:r>
            <a:r>
              <a:rPr sz="2000" spc="-40" dirty="0">
                <a:solidFill>
                  <a:srgbClr val="52565A"/>
                </a:solidFill>
                <a:latin typeface="Calibri"/>
                <a:cs typeface="Calibri"/>
              </a:rPr>
              <a:t> </a:t>
            </a:r>
            <a:r>
              <a:rPr sz="2000" spc="45" dirty="0">
                <a:solidFill>
                  <a:srgbClr val="52565A"/>
                </a:solidFill>
                <a:latin typeface="Calibri"/>
                <a:cs typeface="Calibri"/>
              </a:rPr>
              <a:t>a</a:t>
            </a:r>
            <a:r>
              <a:rPr sz="2000" spc="-45" dirty="0">
                <a:solidFill>
                  <a:srgbClr val="52565A"/>
                </a:solidFill>
                <a:latin typeface="Calibri"/>
                <a:cs typeface="Calibri"/>
              </a:rPr>
              <a:t> </a:t>
            </a:r>
            <a:r>
              <a:rPr sz="2000" spc="30" dirty="0">
                <a:solidFill>
                  <a:srgbClr val="52565A"/>
                </a:solidFill>
                <a:latin typeface="Calibri"/>
                <a:cs typeface="Calibri"/>
              </a:rPr>
              <a:t>Chancellor’s</a:t>
            </a:r>
            <a:r>
              <a:rPr sz="2000" spc="-20" dirty="0">
                <a:solidFill>
                  <a:srgbClr val="52565A"/>
                </a:solidFill>
                <a:latin typeface="Calibri"/>
                <a:cs typeface="Calibri"/>
              </a:rPr>
              <a:t> </a:t>
            </a:r>
            <a:r>
              <a:rPr sz="2000" dirty="0">
                <a:solidFill>
                  <a:srgbClr val="52565A"/>
                </a:solidFill>
                <a:latin typeface="Calibri"/>
                <a:cs typeface="Calibri"/>
              </a:rPr>
              <a:t>Office</a:t>
            </a:r>
            <a:r>
              <a:rPr sz="2000" spc="-55" dirty="0">
                <a:solidFill>
                  <a:srgbClr val="52565A"/>
                </a:solidFill>
                <a:latin typeface="Calibri"/>
                <a:cs typeface="Calibri"/>
              </a:rPr>
              <a:t> </a:t>
            </a:r>
            <a:r>
              <a:rPr sz="2000" spc="30" dirty="0">
                <a:solidFill>
                  <a:srgbClr val="52565A"/>
                </a:solidFill>
                <a:latin typeface="Calibri"/>
                <a:cs typeface="Calibri"/>
              </a:rPr>
              <a:t>approved</a:t>
            </a:r>
            <a:r>
              <a:rPr sz="2000" spc="-30" dirty="0">
                <a:solidFill>
                  <a:srgbClr val="52565A"/>
                </a:solidFill>
                <a:latin typeface="Calibri"/>
                <a:cs typeface="Calibri"/>
              </a:rPr>
              <a:t> </a:t>
            </a:r>
            <a:r>
              <a:rPr sz="2000" spc="20" dirty="0">
                <a:solidFill>
                  <a:srgbClr val="52565A"/>
                </a:solidFill>
                <a:latin typeface="Calibri"/>
                <a:cs typeface="Calibri"/>
              </a:rPr>
              <a:t>credit</a:t>
            </a:r>
            <a:r>
              <a:rPr sz="2000" spc="-50" dirty="0">
                <a:solidFill>
                  <a:srgbClr val="52565A"/>
                </a:solidFill>
                <a:latin typeface="Calibri"/>
                <a:cs typeface="Calibri"/>
              </a:rPr>
              <a:t> </a:t>
            </a:r>
            <a:r>
              <a:rPr sz="2000" spc="15" dirty="0">
                <a:solidFill>
                  <a:srgbClr val="52565A"/>
                </a:solidFill>
                <a:latin typeface="Calibri"/>
                <a:cs typeface="Calibri"/>
              </a:rPr>
              <a:t>certificate</a:t>
            </a:r>
            <a:endParaRPr sz="2000">
              <a:latin typeface="Calibri"/>
              <a:cs typeface="Calibri"/>
            </a:endParaRPr>
          </a:p>
          <a:p>
            <a:pPr marL="812800" indent="-342900">
              <a:lnSpc>
                <a:spcPct val="100000"/>
              </a:lnSpc>
              <a:spcBef>
                <a:spcPts val="265"/>
              </a:spcBef>
              <a:buFont typeface="Arial"/>
              <a:buChar char="•"/>
              <a:tabLst>
                <a:tab pos="812800" algn="l"/>
                <a:tab pos="813435" algn="l"/>
              </a:tabLst>
            </a:pPr>
            <a:r>
              <a:rPr sz="2000" spc="30" dirty="0">
                <a:solidFill>
                  <a:srgbClr val="52565A"/>
                </a:solidFill>
                <a:latin typeface="Calibri"/>
                <a:cs typeface="Calibri"/>
              </a:rPr>
              <a:t>Earned </a:t>
            </a:r>
            <a:r>
              <a:rPr sz="2000" spc="45" dirty="0">
                <a:solidFill>
                  <a:srgbClr val="52565A"/>
                </a:solidFill>
                <a:latin typeface="Calibri"/>
                <a:cs typeface="Calibri"/>
              </a:rPr>
              <a:t>an </a:t>
            </a:r>
            <a:r>
              <a:rPr sz="2000" spc="35" dirty="0">
                <a:solidFill>
                  <a:srgbClr val="52565A"/>
                </a:solidFill>
                <a:latin typeface="Calibri"/>
                <a:cs typeface="Calibri"/>
              </a:rPr>
              <a:t>associate</a:t>
            </a:r>
            <a:r>
              <a:rPr sz="2000" spc="-215" dirty="0">
                <a:solidFill>
                  <a:srgbClr val="52565A"/>
                </a:solidFill>
                <a:latin typeface="Calibri"/>
                <a:cs typeface="Calibri"/>
              </a:rPr>
              <a:t> </a:t>
            </a:r>
            <a:r>
              <a:rPr sz="2000" spc="15" dirty="0">
                <a:solidFill>
                  <a:srgbClr val="52565A"/>
                </a:solidFill>
                <a:latin typeface="Calibri"/>
                <a:cs typeface="Calibri"/>
              </a:rPr>
              <a:t>degree</a:t>
            </a:r>
            <a:endParaRPr sz="2000">
              <a:latin typeface="Calibri"/>
              <a:cs typeface="Calibri"/>
            </a:endParaRPr>
          </a:p>
          <a:p>
            <a:pPr marL="812800" indent="-342900">
              <a:lnSpc>
                <a:spcPct val="100000"/>
              </a:lnSpc>
              <a:spcBef>
                <a:spcPts val="254"/>
              </a:spcBef>
              <a:buFont typeface="Arial"/>
              <a:buChar char="•"/>
              <a:tabLst>
                <a:tab pos="812800" algn="l"/>
                <a:tab pos="813435" algn="l"/>
              </a:tabLst>
            </a:pPr>
            <a:r>
              <a:rPr sz="2000" spc="30" dirty="0">
                <a:solidFill>
                  <a:srgbClr val="52565A"/>
                </a:solidFill>
                <a:latin typeface="Calibri"/>
                <a:cs typeface="Calibri"/>
              </a:rPr>
              <a:t>Earned </a:t>
            </a:r>
            <a:r>
              <a:rPr sz="2000" spc="45" dirty="0">
                <a:solidFill>
                  <a:srgbClr val="52565A"/>
                </a:solidFill>
                <a:latin typeface="Calibri"/>
                <a:cs typeface="Calibri"/>
              </a:rPr>
              <a:t>an </a:t>
            </a:r>
            <a:r>
              <a:rPr sz="2000" spc="35" dirty="0">
                <a:solidFill>
                  <a:srgbClr val="52565A"/>
                </a:solidFill>
                <a:latin typeface="Calibri"/>
                <a:cs typeface="Calibri"/>
              </a:rPr>
              <a:t>associate </a:t>
            </a:r>
            <a:r>
              <a:rPr sz="2000" spc="15" dirty="0">
                <a:solidFill>
                  <a:srgbClr val="52565A"/>
                </a:solidFill>
                <a:latin typeface="Calibri"/>
                <a:cs typeface="Calibri"/>
              </a:rPr>
              <a:t>degree</a:t>
            </a:r>
            <a:r>
              <a:rPr sz="2000" spc="-335" dirty="0">
                <a:solidFill>
                  <a:srgbClr val="52565A"/>
                </a:solidFill>
                <a:latin typeface="Calibri"/>
                <a:cs typeface="Calibri"/>
              </a:rPr>
              <a:t> </a:t>
            </a:r>
            <a:r>
              <a:rPr sz="2000" spc="-5" dirty="0">
                <a:solidFill>
                  <a:srgbClr val="52565A"/>
                </a:solidFill>
                <a:latin typeface="Calibri"/>
                <a:cs typeface="Calibri"/>
              </a:rPr>
              <a:t>for </a:t>
            </a:r>
            <a:r>
              <a:rPr sz="2000" spc="10" dirty="0">
                <a:solidFill>
                  <a:srgbClr val="52565A"/>
                </a:solidFill>
                <a:latin typeface="Calibri"/>
                <a:cs typeface="Calibri"/>
              </a:rPr>
              <a:t>transfer</a:t>
            </a:r>
            <a:endParaRPr sz="2000">
              <a:latin typeface="Calibri"/>
              <a:cs typeface="Calibri"/>
            </a:endParaRPr>
          </a:p>
          <a:p>
            <a:pPr marL="812800" indent="-342900">
              <a:lnSpc>
                <a:spcPct val="100000"/>
              </a:lnSpc>
              <a:spcBef>
                <a:spcPts val="260"/>
              </a:spcBef>
              <a:buFont typeface="Arial"/>
              <a:buChar char="•"/>
              <a:tabLst>
                <a:tab pos="812800" algn="l"/>
                <a:tab pos="813435" algn="l"/>
              </a:tabLst>
            </a:pPr>
            <a:r>
              <a:rPr sz="2000" spc="20" dirty="0">
                <a:solidFill>
                  <a:srgbClr val="52565A"/>
                </a:solidFill>
                <a:latin typeface="Calibri"/>
                <a:cs typeface="Calibri"/>
              </a:rPr>
              <a:t>Transferred </a:t>
            </a:r>
            <a:r>
              <a:rPr sz="2000" spc="15" dirty="0">
                <a:solidFill>
                  <a:srgbClr val="52565A"/>
                </a:solidFill>
                <a:latin typeface="Calibri"/>
                <a:cs typeface="Calibri"/>
              </a:rPr>
              <a:t>without </a:t>
            </a:r>
            <a:r>
              <a:rPr sz="2000" spc="45" dirty="0">
                <a:solidFill>
                  <a:srgbClr val="52565A"/>
                </a:solidFill>
                <a:latin typeface="Calibri"/>
                <a:cs typeface="Calibri"/>
              </a:rPr>
              <a:t>an</a:t>
            </a:r>
            <a:r>
              <a:rPr sz="2000" spc="-150" dirty="0">
                <a:solidFill>
                  <a:srgbClr val="52565A"/>
                </a:solidFill>
                <a:latin typeface="Calibri"/>
                <a:cs typeface="Calibri"/>
              </a:rPr>
              <a:t> </a:t>
            </a:r>
            <a:r>
              <a:rPr sz="2000" spc="30" dirty="0">
                <a:solidFill>
                  <a:srgbClr val="52565A"/>
                </a:solidFill>
                <a:latin typeface="Calibri"/>
                <a:cs typeface="Calibri"/>
              </a:rPr>
              <a:t>award</a:t>
            </a:r>
            <a:endParaRPr sz="2000">
              <a:latin typeface="Calibri"/>
              <a:cs typeface="Calibri"/>
            </a:endParaRPr>
          </a:p>
          <a:p>
            <a:pPr marL="812800" indent="-342900">
              <a:lnSpc>
                <a:spcPct val="100000"/>
              </a:lnSpc>
              <a:spcBef>
                <a:spcPts val="265"/>
              </a:spcBef>
              <a:buFont typeface="Arial"/>
              <a:buChar char="•"/>
              <a:tabLst>
                <a:tab pos="812800" algn="l"/>
                <a:tab pos="813435" algn="l"/>
              </a:tabLst>
            </a:pPr>
            <a:r>
              <a:rPr sz="2000" spc="20" dirty="0">
                <a:solidFill>
                  <a:srgbClr val="52565A"/>
                </a:solidFill>
                <a:latin typeface="Calibri"/>
                <a:cs typeface="Calibri"/>
              </a:rPr>
              <a:t>Transferred </a:t>
            </a:r>
            <a:r>
              <a:rPr sz="2000" spc="15" dirty="0">
                <a:solidFill>
                  <a:srgbClr val="52565A"/>
                </a:solidFill>
                <a:latin typeface="Calibri"/>
                <a:cs typeface="Calibri"/>
              </a:rPr>
              <a:t>with </a:t>
            </a:r>
            <a:r>
              <a:rPr sz="2000" spc="45" dirty="0">
                <a:solidFill>
                  <a:srgbClr val="52565A"/>
                </a:solidFill>
                <a:latin typeface="Calibri"/>
                <a:cs typeface="Calibri"/>
              </a:rPr>
              <a:t>an</a:t>
            </a:r>
            <a:r>
              <a:rPr sz="2000" spc="-160" dirty="0">
                <a:solidFill>
                  <a:srgbClr val="52565A"/>
                </a:solidFill>
                <a:latin typeface="Calibri"/>
                <a:cs typeface="Calibri"/>
              </a:rPr>
              <a:t> </a:t>
            </a:r>
            <a:r>
              <a:rPr sz="2000" spc="30" dirty="0">
                <a:solidFill>
                  <a:srgbClr val="52565A"/>
                </a:solidFill>
                <a:latin typeface="Calibri"/>
                <a:cs typeface="Calibri"/>
              </a:rPr>
              <a:t>award</a:t>
            </a:r>
            <a:endParaRPr sz="2000">
              <a:latin typeface="Calibri"/>
              <a:cs typeface="Calibri"/>
            </a:endParaRPr>
          </a:p>
          <a:p>
            <a:pPr marL="812800" indent="-342900">
              <a:lnSpc>
                <a:spcPct val="100000"/>
              </a:lnSpc>
              <a:spcBef>
                <a:spcPts val="254"/>
              </a:spcBef>
              <a:buFont typeface="Arial"/>
              <a:buChar char="•"/>
              <a:tabLst>
                <a:tab pos="812800" algn="l"/>
                <a:tab pos="813435" algn="l"/>
              </a:tabLst>
            </a:pPr>
            <a:r>
              <a:rPr sz="2000" spc="10" dirty="0">
                <a:solidFill>
                  <a:srgbClr val="52565A"/>
                </a:solidFill>
                <a:latin typeface="Calibri"/>
                <a:cs typeface="Calibri"/>
              </a:rPr>
              <a:t>Attained </a:t>
            </a:r>
            <a:r>
              <a:rPr sz="2000" spc="30" dirty="0">
                <a:solidFill>
                  <a:srgbClr val="52565A"/>
                </a:solidFill>
                <a:latin typeface="Calibri"/>
                <a:cs typeface="Calibri"/>
              </a:rPr>
              <a:t>apprenticeship </a:t>
            </a:r>
            <a:r>
              <a:rPr sz="2000" spc="15" dirty="0">
                <a:solidFill>
                  <a:srgbClr val="52565A"/>
                </a:solidFill>
                <a:latin typeface="Calibri"/>
                <a:cs typeface="Calibri"/>
              </a:rPr>
              <a:t>journey</a:t>
            </a:r>
            <a:r>
              <a:rPr sz="2000" spc="-165" dirty="0">
                <a:solidFill>
                  <a:srgbClr val="52565A"/>
                </a:solidFill>
                <a:latin typeface="Calibri"/>
                <a:cs typeface="Calibri"/>
              </a:rPr>
              <a:t> </a:t>
            </a:r>
            <a:r>
              <a:rPr sz="2000" spc="30" dirty="0">
                <a:solidFill>
                  <a:srgbClr val="52565A"/>
                </a:solidFill>
                <a:latin typeface="Calibri"/>
                <a:cs typeface="Calibri"/>
              </a:rPr>
              <a:t>status</a:t>
            </a:r>
            <a:endParaRPr sz="2000">
              <a:latin typeface="Calibri"/>
              <a:cs typeface="Calibri"/>
            </a:endParaRPr>
          </a:p>
        </p:txBody>
      </p:sp>
      <p:sp>
        <p:nvSpPr>
          <p:cNvPr id="5" name="object 5"/>
          <p:cNvSpPr txBox="1"/>
          <p:nvPr/>
        </p:nvSpPr>
        <p:spPr>
          <a:xfrm>
            <a:off x="-12319" y="5457133"/>
            <a:ext cx="12217400" cy="238760"/>
          </a:xfrm>
          <a:prstGeom prst="rect">
            <a:avLst/>
          </a:prstGeom>
        </p:spPr>
        <p:txBody>
          <a:bodyPr vert="horz" wrap="square" lIns="0" tIns="12065" rIns="0" bIns="0" rtlCol="0">
            <a:spAutoFit/>
          </a:bodyPr>
          <a:lstStyle/>
          <a:p>
            <a:pPr marL="12700">
              <a:lnSpc>
                <a:spcPct val="100000"/>
              </a:lnSpc>
              <a:spcBef>
                <a:spcPts val="95"/>
              </a:spcBef>
              <a:tabLst>
                <a:tab pos="1531620" algn="l"/>
                <a:tab pos="12204065" algn="l"/>
              </a:tabLst>
            </a:pP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Metric </a:t>
            </a:r>
            <a:r>
              <a:rPr sz="1400" u="heavy" spc="20" dirty="0">
                <a:solidFill>
                  <a:srgbClr val="52565A"/>
                </a:solidFill>
                <a:uFill>
                  <a:solidFill>
                    <a:srgbClr val="E2E4E4"/>
                  </a:solidFill>
                </a:uFill>
                <a:latin typeface="Calibri"/>
                <a:cs typeface="Calibri"/>
              </a:rPr>
              <a:t>will</a:t>
            </a:r>
            <a:r>
              <a:rPr sz="1400" u="heavy" spc="-1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be</a:t>
            </a:r>
            <a:r>
              <a:rPr sz="1400" u="heavy" spc="-3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based</a:t>
            </a:r>
            <a:r>
              <a:rPr sz="1400" u="heavy" spc="-35"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on</a:t>
            </a:r>
            <a:r>
              <a:rPr sz="1400" u="heavy" spc="-3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MIS</a:t>
            </a: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submissions</a:t>
            </a:r>
            <a:r>
              <a:rPr sz="1400" u="heavy" spc="-10" dirty="0">
                <a:solidFill>
                  <a:srgbClr val="52565A"/>
                </a:solidFill>
                <a:uFill>
                  <a:solidFill>
                    <a:srgbClr val="E2E4E4"/>
                  </a:solidFill>
                </a:uFill>
                <a:latin typeface="Calibri"/>
                <a:cs typeface="Calibri"/>
              </a:rPr>
              <a:t> </a:t>
            </a:r>
            <a:r>
              <a:rPr sz="1400" u="heavy" spc="30" dirty="0">
                <a:solidFill>
                  <a:srgbClr val="52565A"/>
                </a:solidFill>
                <a:uFill>
                  <a:solidFill>
                    <a:srgbClr val="E2E4E4"/>
                  </a:solidFill>
                </a:uFill>
                <a:latin typeface="Calibri"/>
                <a:cs typeface="Calibri"/>
              </a:rPr>
              <a:t>and</a:t>
            </a:r>
            <a:r>
              <a:rPr sz="1400" u="heavy" spc="-40" dirty="0">
                <a:solidFill>
                  <a:srgbClr val="52565A"/>
                </a:solidFill>
                <a:uFill>
                  <a:solidFill>
                    <a:srgbClr val="E2E4E4"/>
                  </a:solidFill>
                </a:uFill>
                <a:latin typeface="Calibri"/>
                <a:cs typeface="Calibri"/>
              </a:rPr>
              <a:t> </a:t>
            </a:r>
            <a:r>
              <a:rPr sz="1400" u="heavy" spc="30" dirty="0">
                <a:solidFill>
                  <a:srgbClr val="52565A"/>
                </a:solidFill>
                <a:uFill>
                  <a:solidFill>
                    <a:srgbClr val="E2E4E4"/>
                  </a:solidFill>
                </a:uFill>
                <a:latin typeface="Calibri"/>
                <a:cs typeface="Calibri"/>
              </a:rPr>
              <a:t>a</a:t>
            </a:r>
            <a:r>
              <a:rPr sz="1400" u="heavy" spc="-3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data</a:t>
            </a:r>
            <a:r>
              <a:rPr sz="1400" u="heavy" spc="-45"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match</a:t>
            </a:r>
            <a:r>
              <a:rPr sz="1400" u="heavy" spc="-30" dirty="0">
                <a:solidFill>
                  <a:srgbClr val="52565A"/>
                </a:solidFill>
                <a:uFill>
                  <a:solidFill>
                    <a:srgbClr val="E2E4E4"/>
                  </a:solidFill>
                </a:uFill>
                <a:latin typeface="Calibri"/>
                <a:cs typeface="Calibri"/>
              </a:rPr>
              <a:t> </a:t>
            </a:r>
            <a:r>
              <a:rPr sz="1400" u="heavy" spc="10" dirty="0">
                <a:solidFill>
                  <a:srgbClr val="52565A"/>
                </a:solidFill>
                <a:uFill>
                  <a:solidFill>
                    <a:srgbClr val="E2E4E4"/>
                  </a:solidFill>
                </a:uFill>
                <a:latin typeface="Calibri"/>
                <a:cs typeface="Calibri"/>
              </a:rPr>
              <a:t>with</a:t>
            </a:r>
            <a:r>
              <a:rPr sz="1400" u="heavy" spc="-30" dirty="0">
                <a:solidFill>
                  <a:srgbClr val="52565A"/>
                </a:solidFill>
                <a:uFill>
                  <a:solidFill>
                    <a:srgbClr val="E2E4E4"/>
                  </a:solidFill>
                </a:uFill>
                <a:latin typeface="Calibri"/>
                <a:cs typeface="Calibri"/>
              </a:rPr>
              <a:t> </a:t>
            </a:r>
            <a:r>
              <a:rPr sz="1400" u="heavy" spc="5" dirty="0">
                <a:solidFill>
                  <a:srgbClr val="52565A"/>
                </a:solidFill>
                <a:uFill>
                  <a:solidFill>
                    <a:srgbClr val="E2E4E4"/>
                  </a:solidFill>
                </a:uFill>
                <a:latin typeface="Calibri"/>
                <a:cs typeface="Calibri"/>
              </a:rPr>
              <a:t>the</a:t>
            </a:r>
            <a:r>
              <a:rPr sz="1400" u="heavy" spc="-25" dirty="0">
                <a:solidFill>
                  <a:srgbClr val="52565A"/>
                </a:solidFill>
                <a:uFill>
                  <a:solidFill>
                    <a:srgbClr val="E2E4E4"/>
                  </a:solidFill>
                </a:uFill>
                <a:latin typeface="Calibri"/>
                <a:cs typeface="Calibri"/>
              </a:rPr>
              <a:t> </a:t>
            </a:r>
            <a:r>
              <a:rPr sz="1400" u="heavy" spc="10" dirty="0">
                <a:solidFill>
                  <a:srgbClr val="52565A"/>
                </a:solidFill>
                <a:uFill>
                  <a:solidFill>
                    <a:srgbClr val="E2E4E4"/>
                  </a:solidFill>
                </a:uFill>
                <a:latin typeface="Calibri"/>
                <a:cs typeface="Calibri"/>
              </a:rPr>
              <a:t>Department</a:t>
            </a:r>
            <a:r>
              <a:rPr sz="1400" u="heavy" spc="-20" dirty="0">
                <a:solidFill>
                  <a:srgbClr val="52565A"/>
                </a:solidFill>
                <a:uFill>
                  <a:solidFill>
                    <a:srgbClr val="E2E4E4"/>
                  </a:solidFill>
                </a:uFill>
                <a:latin typeface="Calibri"/>
                <a:cs typeface="Calibri"/>
              </a:rPr>
              <a:t> </a:t>
            </a:r>
            <a:r>
              <a:rPr sz="1400" u="heavy" spc="-5" dirty="0">
                <a:solidFill>
                  <a:srgbClr val="52565A"/>
                </a:solidFill>
                <a:uFill>
                  <a:solidFill>
                    <a:srgbClr val="E2E4E4"/>
                  </a:solidFill>
                </a:uFill>
                <a:latin typeface="Calibri"/>
                <a:cs typeface="Calibri"/>
              </a:rPr>
              <a:t>of</a:t>
            </a:r>
            <a:r>
              <a:rPr sz="1400" u="heavy" spc="-2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Apprenticeship</a:t>
            </a:r>
            <a:r>
              <a:rPr sz="1400" u="heavy" spc="-1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Standards.	</a:t>
            </a:r>
            <a:endParaRPr sz="1400">
              <a:latin typeface="Calibri"/>
              <a:cs typeface="Calibri"/>
            </a:endParaRPr>
          </a:p>
        </p:txBody>
      </p:sp>
    </p:spTree>
    <p:extLst>
      <p:ext uri="{BB962C8B-B14F-4D97-AF65-F5344CB8AC3E}">
        <p14:creationId xmlns:p14="http://schemas.microsoft.com/office/powerpoint/2010/main" val="305840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595245" y="556719"/>
            <a:ext cx="10859846" cy="689932"/>
          </a:xfrm>
          <a:prstGeom prst="rect">
            <a:avLst/>
          </a:prstGeom>
        </p:spPr>
        <p:txBody>
          <a:bodyPr vert="horz" wrap="square" lIns="0" tIns="12700" rIns="0" bIns="0" rtlCol="0">
            <a:spAutoFit/>
          </a:bodyPr>
          <a:lstStyle/>
          <a:p>
            <a:pPr marL="12700">
              <a:lnSpc>
                <a:spcPct val="100000"/>
              </a:lnSpc>
              <a:spcBef>
                <a:spcPts val="100"/>
              </a:spcBef>
            </a:pPr>
            <a:r>
              <a:rPr i="0" spc="55" dirty="0">
                <a:latin typeface="Calibri"/>
                <a:cs typeface="Calibri"/>
              </a:rPr>
              <a:t>Employment </a:t>
            </a:r>
            <a:r>
              <a:rPr i="0" spc="-50" dirty="0">
                <a:latin typeface="Calibri"/>
                <a:cs typeface="Calibri"/>
              </a:rPr>
              <a:t>– </a:t>
            </a:r>
            <a:r>
              <a:rPr spc="5" dirty="0"/>
              <a:t>Applies </a:t>
            </a:r>
            <a:r>
              <a:rPr spc="-15" dirty="0"/>
              <a:t>to Adult</a:t>
            </a:r>
            <a:r>
              <a:rPr spc="-475" dirty="0"/>
              <a:t> </a:t>
            </a:r>
            <a:r>
              <a:rPr spc="35" dirty="0"/>
              <a:t>Education/ESL</a:t>
            </a:r>
          </a:p>
        </p:txBody>
      </p:sp>
      <p:sp>
        <p:nvSpPr>
          <p:cNvPr id="4" name="object 4"/>
          <p:cNvSpPr txBox="1"/>
          <p:nvPr/>
        </p:nvSpPr>
        <p:spPr>
          <a:xfrm>
            <a:off x="1595244" y="1609111"/>
            <a:ext cx="8116570" cy="391160"/>
          </a:xfrm>
          <a:prstGeom prst="rect">
            <a:avLst/>
          </a:prstGeom>
        </p:spPr>
        <p:txBody>
          <a:bodyPr vert="horz" wrap="square" lIns="0" tIns="12700" rIns="0" bIns="0" rtlCol="0">
            <a:spAutoFit/>
          </a:bodyPr>
          <a:lstStyle/>
          <a:p>
            <a:pPr marL="469900" indent="-457200">
              <a:lnSpc>
                <a:spcPct val="100000"/>
              </a:lnSpc>
              <a:spcBef>
                <a:spcPts val="100"/>
              </a:spcBef>
              <a:buFont typeface="Arial"/>
              <a:buChar char="•"/>
              <a:tabLst>
                <a:tab pos="469265" algn="l"/>
                <a:tab pos="469900" algn="l"/>
              </a:tabLst>
            </a:pPr>
            <a:r>
              <a:rPr sz="2400" spc="35" dirty="0">
                <a:solidFill>
                  <a:srgbClr val="52565A"/>
                </a:solidFill>
                <a:latin typeface="Calibri"/>
                <a:cs typeface="Calibri"/>
              </a:rPr>
              <a:t>Percentage</a:t>
            </a:r>
            <a:r>
              <a:rPr sz="2400" spc="-60" dirty="0">
                <a:solidFill>
                  <a:srgbClr val="52565A"/>
                </a:solidFill>
                <a:latin typeface="Calibri"/>
                <a:cs typeface="Calibri"/>
              </a:rPr>
              <a:t> </a:t>
            </a:r>
            <a:r>
              <a:rPr sz="2400" dirty="0">
                <a:solidFill>
                  <a:srgbClr val="52565A"/>
                </a:solidFill>
                <a:latin typeface="Calibri"/>
                <a:cs typeface="Calibri"/>
              </a:rPr>
              <a:t>of</a:t>
            </a:r>
            <a:r>
              <a:rPr sz="2400" spc="-75" dirty="0">
                <a:solidFill>
                  <a:srgbClr val="52565A"/>
                </a:solidFill>
                <a:latin typeface="Calibri"/>
                <a:cs typeface="Calibri"/>
              </a:rPr>
              <a:t> </a:t>
            </a:r>
            <a:r>
              <a:rPr sz="2400" spc="40" dirty="0">
                <a:solidFill>
                  <a:srgbClr val="52565A"/>
                </a:solidFill>
                <a:latin typeface="Calibri"/>
                <a:cs typeface="Calibri"/>
              </a:rPr>
              <a:t>unemployed</a:t>
            </a:r>
            <a:r>
              <a:rPr sz="2400" spc="-70" dirty="0">
                <a:solidFill>
                  <a:srgbClr val="52565A"/>
                </a:solidFill>
                <a:latin typeface="Calibri"/>
                <a:cs typeface="Calibri"/>
              </a:rPr>
              <a:t> </a:t>
            </a:r>
            <a:r>
              <a:rPr sz="2400" spc="35" dirty="0">
                <a:solidFill>
                  <a:srgbClr val="52565A"/>
                </a:solidFill>
                <a:latin typeface="Calibri"/>
                <a:cs typeface="Calibri"/>
              </a:rPr>
              <a:t>students</a:t>
            </a:r>
            <a:r>
              <a:rPr sz="2400" spc="-90" dirty="0">
                <a:solidFill>
                  <a:srgbClr val="52565A"/>
                </a:solidFill>
                <a:latin typeface="Calibri"/>
                <a:cs typeface="Calibri"/>
              </a:rPr>
              <a:t> </a:t>
            </a:r>
            <a:r>
              <a:rPr sz="2400" spc="25" dirty="0">
                <a:solidFill>
                  <a:srgbClr val="52565A"/>
                </a:solidFill>
                <a:latin typeface="Calibri"/>
                <a:cs typeface="Calibri"/>
              </a:rPr>
              <a:t>who</a:t>
            </a:r>
            <a:r>
              <a:rPr sz="2400" spc="-75" dirty="0">
                <a:solidFill>
                  <a:srgbClr val="52565A"/>
                </a:solidFill>
                <a:latin typeface="Calibri"/>
                <a:cs typeface="Calibri"/>
              </a:rPr>
              <a:t> </a:t>
            </a:r>
            <a:r>
              <a:rPr sz="2400" spc="40" dirty="0">
                <a:solidFill>
                  <a:srgbClr val="52565A"/>
                </a:solidFill>
                <a:latin typeface="Calibri"/>
                <a:cs typeface="Calibri"/>
              </a:rPr>
              <a:t>became</a:t>
            </a:r>
            <a:r>
              <a:rPr sz="2400" spc="-70" dirty="0">
                <a:solidFill>
                  <a:srgbClr val="52565A"/>
                </a:solidFill>
                <a:latin typeface="Calibri"/>
                <a:cs typeface="Calibri"/>
              </a:rPr>
              <a:t> </a:t>
            </a:r>
            <a:r>
              <a:rPr sz="2400" spc="40" dirty="0">
                <a:solidFill>
                  <a:srgbClr val="52565A"/>
                </a:solidFill>
                <a:latin typeface="Calibri"/>
                <a:cs typeface="Calibri"/>
              </a:rPr>
              <a:t>employed</a:t>
            </a:r>
            <a:endParaRPr sz="2400">
              <a:latin typeface="Calibri"/>
              <a:cs typeface="Calibri"/>
            </a:endParaRPr>
          </a:p>
        </p:txBody>
      </p:sp>
      <p:sp>
        <p:nvSpPr>
          <p:cNvPr id="5" name="object 5"/>
          <p:cNvSpPr txBox="1"/>
          <p:nvPr/>
        </p:nvSpPr>
        <p:spPr>
          <a:xfrm>
            <a:off x="-12319" y="5449429"/>
            <a:ext cx="12217400" cy="238760"/>
          </a:xfrm>
          <a:prstGeom prst="rect">
            <a:avLst/>
          </a:prstGeom>
        </p:spPr>
        <p:txBody>
          <a:bodyPr vert="horz" wrap="square" lIns="0" tIns="12065" rIns="0" bIns="0" rtlCol="0">
            <a:spAutoFit/>
          </a:bodyPr>
          <a:lstStyle/>
          <a:p>
            <a:pPr marL="12700">
              <a:lnSpc>
                <a:spcPct val="100000"/>
              </a:lnSpc>
              <a:spcBef>
                <a:spcPts val="95"/>
              </a:spcBef>
              <a:tabLst>
                <a:tab pos="1619885" algn="l"/>
                <a:tab pos="12204065" algn="l"/>
              </a:tabLst>
            </a:pP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Metric</a:t>
            </a:r>
            <a:r>
              <a:rPr sz="1400" u="heavy" spc="-35"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will</a:t>
            </a:r>
            <a:r>
              <a:rPr sz="1400" u="heavy" spc="-20"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be</a:t>
            </a:r>
            <a:r>
              <a:rPr sz="1400" u="heavy" spc="-3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based</a:t>
            </a:r>
            <a:r>
              <a:rPr sz="1400" u="heavy" spc="-45" dirty="0">
                <a:solidFill>
                  <a:srgbClr val="52565A"/>
                </a:solidFill>
                <a:uFill>
                  <a:solidFill>
                    <a:srgbClr val="E2E4E4"/>
                  </a:solidFill>
                </a:uFill>
                <a:latin typeface="Calibri"/>
                <a:cs typeface="Calibri"/>
              </a:rPr>
              <a:t> </a:t>
            </a:r>
            <a:r>
              <a:rPr sz="1400" u="heavy" spc="5" dirty="0">
                <a:solidFill>
                  <a:srgbClr val="52565A"/>
                </a:solidFill>
                <a:uFill>
                  <a:solidFill>
                    <a:srgbClr val="E2E4E4"/>
                  </a:solidFill>
                </a:uFill>
                <a:latin typeface="Calibri"/>
                <a:cs typeface="Calibri"/>
              </a:rPr>
              <a:t>the</a:t>
            </a:r>
            <a:r>
              <a:rPr sz="1400" u="heavy" spc="-30"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Unemployment</a:t>
            </a:r>
            <a:r>
              <a:rPr sz="1400" u="heavy" spc="-10"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Insurance</a:t>
            </a:r>
            <a:r>
              <a:rPr sz="1400" u="heavy" spc="-3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wage</a:t>
            </a:r>
            <a:r>
              <a:rPr sz="1400" u="heavy" spc="-40"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data.	</a:t>
            </a:r>
            <a:endParaRPr sz="1400">
              <a:latin typeface="Calibri"/>
              <a:cs typeface="Calibri"/>
            </a:endParaRPr>
          </a:p>
        </p:txBody>
      </p:sp>
    </p:spTree>
    <p:extLst>
      <p:ext uri="{BB962C8B-B14F-4D97-AF65-F5344CB8AC3E}">
        <p14:creationId xmlns:p14="http://schemas.microsoft.com/office/powerpoint/2010/main" val="3816385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838200" y="319700"/>
            <a:ext cx="12011526" cy="1416412"/>
          </a:xfrm>
          <a:prstGeom prst="rect">
            <a:avLst/>
          </a:prstGeom>
        </p:spPr>
        <p:txBody>
          <a:bodyPr vert="horz" wrap="square" lIns="0" tIns="61594" rIns="0" bIns="0" rtlCol="0">
            <a:spAutoFit/>
          </a:bodyPr>
          <a:lstStyle/>
          <a:p>
            <a:pPr marL="11430" marR="5080" indent="-635">
              <a:lnSpc>
                <a:spcPct val="100000"/>
              </a:lnSpc>
              <a:spcBef>
                <a:spcPts val="484"/>
              </a:spcBef>
            </a:pPr>
            <a:r>
              <a:rPr i="0" spc="55" dirty="0">
                <a:latin typeface="Calibri"/>
                <a:cs typeface="Calibri"/>
              </a:rPr>
              <a:t>Employment</a:t>
            </a:r>
            <a:r>
              <a:rPr i="0" spc="-85" dirty="0">
                <a:latin typeface="Calibri"/>
                <a:cs typeface="Calibri"/>
              </a:rPr>
              <a:t> </a:t>
            </a:r>
            <a:r>
              <a:rPr i="0" spc="-50" dirty="0">
                <a:latin typeface="Calibri"/>
                <a:cs typeface="Calibri"/>
              </a:rPr>
              <a:t>–</a:t>
            </a:r>
            <a:r>
              <a:rPr i="0" spc="-70" dirty="0">
                <a:latin typeface="Calibri"/>
                <a:cs typeface="Calibri"/>
              </a:rPr>
              <a:t> </a:t>
            </a:r>
            <a:r>
              <a:rPr spc="5" dirty="0"/>
              <a:t>Applies</a:t>
            </a:r>
            <a:r>
              <a:rPr spc="-105" dirty="0"/>
              <a:t> </a:t>
            </a:r>
            <a:r>
              <a:rPr spc="-15" dirty="0"/>
              <a:t>to</a:t>
            </a:r>
            <a:r>
              <a:rPr spc="-110" dirty="0"/>
              <a:t> </a:t>
            </a:r>
            <a:r>
              <a:rPr spc="20" dirty="0"/>
              <a:t>Short-Term</a:t>
            </a:r>
            <a:r>
              <a:rPr spc="-120" dirty="0"/>
              <a:t> </a:t>
            </a:r>
            <a:r>
              <a:rPr spc="25" dirty="0"/>
              <a:t>Career</a:t>
            </a:r>
            <a:r>
              <a:rPr spc="-105" dirty="0"/>
              <a:t> </a:t>
            </a:r>
            <a:r>
              <a:rPr spc="25" dirty="0"/>
              <a:t>Education,  </a:t>
            </a:r>
            <a:r>
              <a:rPr i="1" spc="-5" dirty="0"/>
              <a:t>Degree/Transfer, </a:t>
            </a:r>
            <a:r>
              <a:rPr i="1" spc="50" dirty="0"/>
              <a:t>and</a:t>
            </a:r>
            <a:r>
              <a:rPr i="1" spc="-200" dirty="0"/>
              <a:t> </a:t>
            </a:r>
            <a:r>
              <a:rPr i="1" dirty="0"/>
              <a:t>Undecided/Other</a:t>
            </a:r>
          </a:p>
        </p:txBody>
      </p:sp>
      <p:sp>
        <p:nvSpPr>
          <p:cNvPr id="5" name="object 5"/>
          <p:cNvSpPr txBox="1"/>
          <p:nvPr/>
        </p:nvSpPr>
        <p:spPr>
          <a:xfrm>
            <a:off x="1575579" y="1957557"/>
            <a:ext cx="8667750" cy="1334770"/>
          </a:xfrm>
          <a:prstGeom prst="rect">
            <a:avLst/>
          </a:prstGeom>
        </p:spPr>
        <p:txBody>
          <a:bodyPr vert="horz" wrap="square" lIns="0" tIns="53975" rIns="0" bIns="0" rtlCol="0">
            <a:spAutoFit/>
          </a:bodyPr>
          <a:lstStyle/>
          <a:p>
            <a:pPr marL="469900" marR="5080" indent="-457200">
              <a:lnSpc>
                <a:spcPts val="2590"/>
              </a:lnSpc>
              <a:spcBef>
                <a:spcPts val="425"/>
              </a:spcBef>
              <a:buFont typeface="Arial"/>
              <a:buChar char="•"/>
              <a:tabLst>
                <a:tab pos="469265" algn="l"/>
                <a:tab pos="469900" algn="l"/>
              </a:tabLst>
            </a:pPr>
            <a:r>
              <a:rPr sz="2400" spc="35" dirty="0">
                <a:solidFill>
                  <a:srgbClr val="52565A"/>
                </a:solidFill>
                <a:latin typeface="Calibri"/>
                <a:cs typeface="Calibri"/>
              </a:rPr>
              <a:t>Percentage</a:t>
            </a:r>
            <a:r>
              <a:rPr sz="2400" spc="-55" dirty="0">
                <a:solidFill>
                  <a:srgbClr val="52565A"/>
                </a:solidFill>
                <a:latin typeface="Calibri"/>
                <a:cs typeface="Calibri"/>
              </a:rPr>
              <a:t> </a:t>
            </a:r>
            <a:r>
              <a:rPr sz="2400" dirty="0">
                <a:solidFill>
                  <a:srgbClr val="52565A"/>
                </a:solidFill>
                <a:latin typeface="Calibri"/>
                <a:cs typeface="Calibri"/>
              </a:rPr>
              <a:t>of</a:t>
            </a:r>
            <a:r>
              <a:rPr sz="2400" spc="-75" dirty="0">
                <a:solidFill>
                  <a:srgbClr val="52565A"/>
                </a:solidFill>
                <a:latin typeface="Calibri"/>
                <a:cs typeface="Calibri"/>
              </a:rPr>
              <a:t> </a:t>
            </a:r>
            <a:r>
              <a:rPr sz="2400" spc="35" dirty="0">
                <a:solidFill>
                  <a:srgbClr val="52565A"/>
                </a:solidFill>
                <a:latin typeface="Calibri"/>
                <a:cs typeface="Calibri"/>
              </a:rPr>
              <a:t>students</a:t>
            </a:r>
            <a:r>
              <a:rPr sz="2400" spc="-85" dirty="0">
                <a:solidFill>
                  <a:srgbClr val="52565A"/>
                </a:solidFill>
                <a:latin typeface="Calibri"/>
                <a:cs typeface="Calibri"/>
              </a:rPr>
              <a:t> </a:t>
            </a:r>
            <a:r>
              <a:rPr sz="2400" spc="25" dirty="0">
                <a:solidFill>
                  <a:srgbClr val="52565A"/>
                </a:solidFill>
                <a:latin typeface="Calibri"/>
                <a:cs typeface="Calibri"/>
              </a:rPr>
              <a:t>who</a:t>
            </a:r>
            <a:r>
              <a:rPr sz="2400" spc="-75" dirty="0">
                <a:solidFill>
                  <a:srgbClr val="52565A"/>
                </a:solidFill>
                <a:latin typeface="Calibri"/>
                <a:cs typeface="Calibri"/>
              </a:rPr>
              <a:t> </a:t>
            </a:r>
            <a:r>
              <a:rPr sz="2400" spc="15" dirty="0">
                <a:solidFill>
                  <a:srgbClr val="52565A"/>
                </a:solidFill>
                <a:latin typeface="Calibri"/>
                <a:cs typeface="Calibri"/>
              </a:rPr>
              <a:t>report</a:t>
            </a:r>
            <a:r>
              <a:rPr sz="2400" spc="-55" dirty="0">
                <a:solidFill>
                  <a:srgbClr val="52565A"/>
                </a:solidFill>
                <a:latin typeface="Calibri"/>
                <a:cs typeface="Calibri"/>
              </a:rPr>
              <a:t> </a:t>
            </a:r>
            <a:r>
              <a:rPr sz="2400" spc="15" dirty="0">
                <a:solidFill>
                  <a:srgbClr val="52565A"/>
                </a:solidFill>
                <a:latin typeface="Calibri"/>
                <a:cs typeface="Calibri"/>
              </a:rPr>
              <a:t>they</a:t>
            </a:r>
            <a:r>
              <a:rPr sz="2400" spc="-75" dirty="0">
                <a:solidFill>
                  <a:srgbClr val="52565A"/>
                </a:solidFill>
                <a:latin typeface="Calibri"/>
                <a:cs typeface="Calibri"/>
              </a:rPr>
              <a:t> </a:t>
            </a:r>
            <a:r>
              <a:rPr sz="2400" spc="15" dirty="0">
                <a:solidFill>
                  <a:srgbClr val="52565A"/>
                </a:solidFill>
                <a:latin typeface="Calibri"/>
                <a:cs typeface="Calibri"/>
              </a:rPr>
              <a:t>are</a:t>
            </a:r>
            <a:r>
              <a:rPr sz="2400" spc="-65" dirty="0">
                <a:solidFill>
                  <a:srgbClr val="52565A"/>
                </a:solidFill>
                <a:latin typeface="Calibri"/>
                <a:cs typeface="Calibri"/>
              </a:rPr>
              <a:t> </a:t>
            </a:r>
            <a:r>
              <a:rPr sz="2400" spc="40" dirty="0">
                <a:solidFill>
                  <a:srgbClr val="52565A"/>
                </a:solidFill>
                <a:latin typeface="Calibri"/>
                <a:cs typeface="Calibri"/>
              </a:rPr>
              <a:t>working</a:t>
            </a:r>
            <a:r>
              <a:rPr sz="2400" spc="-65" dirty="0">
                <a:solidFill>
                  <a:srgbClr val="52565A"/>
                </a:solidFill>
                <a:latin typeface="Calibri"/>
                <a:cs typeface="Calibri"/>
              </a:rPr>
              <a:t> </a:t>
            </a:r>
            <a:r>
              <a:rPr sz="2400" spc="40" dirty="0">
                <a:solidFill>
                  <a:srgbClr val="52565A"/>
                </a:solidFill>
                <a:latin typeface="Calibri"/>
                <a:cs typeface="Calibri"/>
              </a:rPr>
              <a:t>in</a:t>
            </a:r>
            <a:r>
              <a:rPr sz="2400" spc="-75" dirty="0">
                <a:solidFill>
                  <a:srgbClr val="52565A"/>
                </a:solidFill>
                <a:latin typeface="Calibri"/>
                <a:cs typeface="Calibri"/>
              </a:rPr>
              <a:t> </a:t>
            </a:r>
            <a:r>
              <a:rPr sz="2400" spc="60" dirty="0">
                <a:solidFill>
                  <a:srgbClr val="52565A"/>
                </a:solidFill>
                <a:latin typeface="Calibri"/>
                <a:cs typeface="Calibri"/>
              </a:rPr>
              <a:t>a</a:t>
            </a:r>
            <a:r>
              <a:rPr sz="2400" spc="-65" dirty="0">
                <a:solidFill>
                  <a:srgbClr val="52565A"/>
                </a:solidFill>
                <a:latin typeface="Calibri"/>
                <a:cs typeface="Calibri"/>
              </a:rPr>
              <a:t> </a:t>
            </a:r>
            <a:r>
              <a:rPr sz="2400" spc="40" dirty="0">
                <a:solidFill>
                  <a:srgbClr val="52565A"/>
                </a:solidFill>
                <a:latin typeface="Calibri"/>
                <a:cs typeface="Calibri"/>
              </a:rPr>
              <a:t>job</a:t>
            </a:r>
            <a:r>
              <a:rPr sz="2400" spc="-85" dirty="0">
                <a:solidFill>
                  <a:srgbClr val="52565A"/>
                </a:solidFill>
                <a:latin typeface="Calibri"/>
                <a:cs typeface="Calibri"/>
              </a:rPr>
              <a:t> </a:t>
            </a:r>
            <a:r>
              <a:rPr sz="2400" spc="10" dirty="0">
                <a:solidFill>
                  <a:srgbClr val="52565A"/>
                </a:solidFill>
                <a:latin typeface="Calibri"/>
                <a:cs typeface="Calibri"/>
              </a:rPr>
              <a:t>very  </a:t>
            </a:r>
            <a:r>
              <a:rPr sz="2400" spc="45" dirty="0">
                <a:solidFill>
                  <a:srgbClr val="52565A"/>
                </a:solidFill>
                <a:latin typeface="Calibri"/>
                <a:cs typeface="Calibri"/>
              </a:rPr>
              <a:t>closely</a:t>
            </a:r>
            <a:r>
              <a:rPr sz="2400" spc="-70" dirty="0">
                <a:solidFill>
                  <a:srgbClr val="52565A"/>
                </a:solidFill>
                <a:latin typeface="Calibri"/>
                <a:cs typeface="Calibri"/>
              </a:rPr>
              <a:t> </a:t>
            </a:r>
            <a:r>
              <a:rPr sz="2400" spc="15" dirty="0">
                <a:solidFill>
                  <a:srgbClr val="52565A"/>
                </a:solidFill>
                <a:latin typeface="Calibri"/>
                <a:cs typeface="Calibri"/>
              </a:rPr>
              <a:t>or</a:t>
            </a:r>
            <a:r>
              <a:rPr sz="2400" spc="-65" dirty="0">
                <a:solidFill>
                  <a:srgbClr val="52565A"/>
                </a:solidFill>
                <a:latin typeface="Calibri"/>
                <a:cs typeface="Calibri"/>
              </a:rPr>
              <a:t> </a:t>
            </a:r>
            <a:r>
              <a:rPr sz="2400" spc="45" dirty="0">
                <a:solidFill>
                  <a:srgbClr val="52565A"/>
                </a:solidFill>
                <a:latin typeface="Calibri"/>
                <a:cs typeface="Calibri"/>
              </a:rPr>
              <a:t>closely</a:t>
            </a:r>
            <a:r>
              <a:rPr sz="2400" spc="-70" dirty="0">
                <a:solidFill>
                  <a:srgbClr val="52565A"/>
                </a:solidFill>
                <a:latin typeface="Calibri"/>
                <a:cs typeface="Calibri"/>
              </a:rPr>
              <a:t> </a:t>
            </a:r>
            <a:r>
              <a:rPr sz="2400" spc="20" dirty="0">
                <a:solidFill>
                  <a:srgbClr val="52565A"/>
                </a:solidFill>
                <a:latin typeface="Calibri"/>
                <a:cs typeface="Calibri"/>
              </a:rPr>
              <a:t>related</a:t>
            </a:r>
            <a:r>
              <a:rPr sz="2400" spc="-60" dirty="0">
                <a:solidFill>
                  <a:srgbClr val="52565A"/>
                </a:solidFill>
                <a:latin typeface="Calibri"/>
                <a:cs typeface="Calibri"/>
              </a:rPr>
              <a:t> </a:t>
            </a:r>
            <a:r>
              <a:rPr sz="2400" spc="15" dirty="0">
                <a:solidFill>
                  <a:srgbClr val="52565A"/>
                </a:solidFill>
                <a:latin typeface="Calibri"/>
                <a:cs typeface="Calibri"/>
              </a:rPr>
              <a:t>to</a:t>
            </a:r>
            <a:r>
              <a:rPr sz="2400" spc="-65" dirty="0">
                <a:solidFill>
                  <a:srgbClr val="52565A"/>
                </a:solidFill>
                <a:latin typeface="Calibri"/>
                <a:cs typeface="Calibri"/>
              </a:rPr>
              <a:t> </a:t>
            </a:r>
            <a:r>
              <a:rPr sz="2400" spc="10" dirty="0">
                <a:solidFill>
                  <a:srgbClr val="52565A"/>
                </a:solidFill>
                <a:latin typeface="Calibri"/>
                <a:cs typeface="Calibri"/>
              </a:rPr>
              <a:t>their</a:t>
            </a:r>
            <a:r>
              <a:rPr sz="2400" spc="-75" dirty="0">
                <a:solidFill>
                  <a:srgbClr val="52565A"/>
                </a:solidFill>
                <a:latin typeface="Calibri"/>
                <a:cs typeface="Calibri"/>
              </a:rPr>
              <a:t> </a:t>
            </a:r>
            <a:r>
              <a:rPr sz="2400" spc="25" dirty="0">
                <a:solidFill>
                  <a:srgbClr val="52565A"/>
                </a:solidFill>
                <a:latin typeface="Calibri"/>
                <a:cs typeface="Calibri"/>
              </a:rPr>
              <a:t>field</a:t>
            </a:r>
            <a:r>
              <a:rPr sz="2400" spc="-65" dirty="0">
                <a:solidFill>
                  <a:srgbClr val="52565A"/>
                </a:solidFill>
                <a:latin typeface="Calibri"/>
                <a:cs typeface="Calibri"/>
              </a:rPr>
              <a:t> </a:t>
            </a:r>
            <a:r>
              <a:rPr sz="2400" dirty="0">
                <a:solidFill>
                  <a:srgbClr val="52565A"/>
                </a:solidFill>
                <a:latin typeface="Calibri"/>
                <a:cs typeface="Calibri"/>
              </a:rPr>
              <a:t>of</a:t>
            </a:r>
            <a:r>
              <a:rPr sz="2400" spc="-75" dirty="0">
                <a:solidFill>
                  <a:srgbClr val="52565A"/>
                </a:solidFill>
                <a:latin typeface="Calibri"/>
                <a:cs typeface="Calibri"/>
              </a:rPr>
              <a:t> </a:t>
            </a:r>
            <a:r>
              <a:rPr sz="2400" spc="40" dirty="0">
                <a:solidFill>
                  <a:srgbClr val="52565A"/>
                </a:solidFill>
                <a:latin typeface="Calibri"/>
                <a:cs typeface="Calibri"/>
              </a:rPr>
              <a:t>study</a:t>
            </a:r>
            <a:endParaRPr sz="2400">
              <a:latin typeface="Calibri"/>
              <a:cs typeface="Calibri"/>
            </a:endParaRPr>
          </a:p>
          <a:p>
            <a:pPr marL="812800" marR="227965" lvl="1" indent="-342900">
              <a:lnSpc>
                <a:spcPts val="2160"/>
              </a:lnSpc>
              <a:spcBef>
                <a:spcPts val="509"/>
              </a:spcBef>
              <a:buFont typeface="Arial"/>
              <a:buChar char="•"/>
              <a:tabLst>
                <a:tab pos="812165" algn="l"/>
                <a:tab pos="812800" algn="l"/>
              </a:tabLst>
            </a:pPr>
            <a:r>
              <a:rPr sz="2000" spc="-10" dirty="0">
                <a:solidFill>
                  <a:srgbClr val="7E7E7E"/>
                </a:solidFill>
                <a:latin typeface="Calibri"/>
                <a:cs typeface="Calibri"/>
              </a:rPr>
              <a:t>Student </a:t>
            </a:r>
            <a:r>
              <a:rPr sz="2000" spc="-5" dirty="0">
                <a:solidFill>
                  <a:srgbClr val="7E7E7E"/>
                </a:solidFill>
                <a:latin typeface="Calibri"/>
                <a:cs typeface="Calibri"/>
              </a:rPr>
              <a:t>had </a:t>
            </a:r>
            <a:r>
              <a:rPr sz="2000" spc="-15" dirty="0">
                <a:solidFill>
                  <a:srgbClr val="7E7E7E"/>
                </a:solidFill>
                <a:latin typeface="Calibri"/>
                <a:cs typeface="Calibri"/>
              </a:rPr>
              <a:t>to </a:t>
            </a:r>
            <a:r>
              <a:rPr sz="2000" spc="-10" dirty="0">
                <a:solidFill>
                  <a:srgbClr val="7E7E7E"/>
                </a:solidFill>
                <a:latin typeface="Calibri"/>
                <a:cs typeface="Calibri"/>
              </a:rPr>
              <a:t>respond </a:t>
            </a:r>
            <a:r>
              <a:rPr sz="2000" spc="-15" dirty="0">
                <a:solidFill>
                  <a:srgbClr val="7E7E7E"/>
                </a:solidFill>
                <a:latin typeface="Calibri"/>
                <a:cs typeface="Calibri"/>
              </a:rPr>
              <a:t>to </a:t>
            </a:r>
            <a:r>
              <a:rPr sz="2000" spc="-5" dirty="0">
                <a:solidFill>
                  <a:srgbClr val="7E7E7E"/>
                </a:solidFill>
                <a:latin typeface="Calibri"/>
                <a:cs typeface="Calibri"/>
              </a:rPr>
              <a:t>the </a:t>
            </a:r>
            <a:r>
              <a:rPr sz="2000" dirty="0">
                <a:solidFill>
                  <a:srgbClr val="7E7E7E"/>
                </a:solidFill>
                <a:latin typeface="Calibri"/>
                <a:cs typeface="Calibri"/>
              </a:rPr>
              <a:t>CTE </a:t>
            </a:r>
            <a:r>
              <a:rPr sz="2000" spc="-10" dirty="0">
                <a:solidFill>
                  <a:srgbClr val="7E7E7E"/>
                </a:solidFill>
                <a:latin typeface="Calibri"/>
                <a:cs typeface="Calibri"/>
              </a:rPr>
              <a:t>Outcomes </a:t>
            </a:r>
            <a:r>
              <a:rPr sz="2000" spc="-30" dirty="0">
                <a:solidFill>
                  <a:srgbClr val="7E7E7E"/>
                </a:solidFill>
                <a:latin typeface="Calibri"/>
                <a:cs typeface="Calibri"/>
              </a:rPr>
              <a:t>Survey, </a:t>
            </a:r>
            <a:r>
              <a:rPr sz="2000" spc="-5" dirty="0">
                <a:solidFill>
                  <a:srgbClr val="7E7E7E"/>
                </a:solidFill>
                <a:latin typeface="Calibri"/>
                <a:cs typeface="Calibri"/>
              </a:rPr>
              <a:t>which is only </a:t>
            </a:r>
            <a:r>
              <a:rPr sz="2000" spc="-10" dirty="0">
                <a:solidFill>
                  <a:srgbClr val="7E7E7E"/>
                </a:solidFill>
                <a:latin typeface="Calibri"/>
                <a:cs typeface="Calibri"/>
              </a:rPr>
              <a:t>sent </a:t>
            </a:r>
            <a:r>
              <a:rPr sz="2000" spc="-15" dirty="0">
                <a:solidFill>
                  <a:srgbClr val="7E7E7E"/>
                </a:solidFill>
                <a:latin typeface="Calibri"/>
                <a:cs typeface="Calibri"/>
              </a:rPr>
              <a:t>to  </a:t>
            </a:r>
            <a:r>
              <a:rPr sz="2000" spc="-10" dirty="0">
                <a:solidFill>
                  <a:srgbClr val="7E7E7E"/>
                </a:solidFill>
                <a:latin typeface="Calibri"/>
                <a:cs typeface="Calibri"/>
              </a:rPr>
              <a:t>students </a:t>
            </a:r>
            <a:r>
              <a:rPr sz="2000" spc="-5" dirty="0">
                <a:solidFill>
                  <a:srgbClr val="7E7E7E"/>
                </a:solidFill>
                <a:latin typeface="Calibri"/>
                <a:cs typeface="Calibri"/>
              </a:rPr>
              <a:t>who earned a </a:t>
            </a:r>
            <a:r>
              <a:rPr sz="2000" dirty="0">
                <a:solidFill>
                  <a:srgbClr val="7E7E7E"/>
                </a:solidFill>
                <a:latin typeface="Calibri"/>
                <a:cs typeface="Calibri"/>
              </a:rPr>
              <a:t>CTE </a:t>
            </a:r>
            <a:r>
              <a:rPr sz="2000" spc="-15" dirty="0">
                <a:solidFill>
                  <a:srgbClr val="7E7E7E"/>
                </a:solidFill>
                <a:latin typeface="Calibri"/>
                <a:cs typeface="Calibri"/>
              </a:rPr>
              <a:t>award </a:t>
            </a:r>
            <a:r>
              <a:rPr sz="2000" spc="-5" dirty="0">
                <a:solidFill>
                  <a:srgbClr val="7E7E7E"/>
                </a:solidFill>
                <a:latin typeface="Calibri"/>
                <a:cs typeface="Calibri"/>
              </a:rPr>
              <a:t>or </a:t>
            </a:r>
            <a:r>
              <a:rPr sz="2000" spc="-10" dirty="0">
                <a:solidFill>
                  <a:srgbClr val="7E7E7E"/>
                </a:solidFill>
                <a:latin typeface="Calibri"/>
                <a:cs typeface="Calibri"/>
              </a:rPr>
              <a:t>took </a:t>
            </a:r>
            <a:r>
              <a:rPr sz="2000" spc="-5" dirty="0">
                <a:solidFill>
                  <a:srgbClr val="7E7E7E"/>
                </a:solidFill>
                <a:latin typeface="Calibri"/>
                <a:cs typeface="Calibri"/>
              </a:rPr>
              <a:t>9+ </a:t>
            </a:r>
            <a:r>
              <a:rPr sz="2000" dirty="0">
                <a:solidFill>
                  <a:srgbClr val="7E7E7E"/>
                </a:solidFill>
                <a:latin typeface="Calibri"/>
                <a:cs typeface="Calibri"/>
              </a:rPr>
              <a:t>CTE</a:t>
            </a:r>
            <a:r>
              <a:rPr sz="2000" spc="45" dirty="0">
                <a:solidFill>
                  <a:srgbClr val="7E7E7E"/>
                </a:solidFill>
                <a:latin typeface="Calibri"/>
                <a:cs typeface="Calibri"/>
              </a:rPr>
              <a:t> </a:t>
            </a:r>
            <a:r>
              <a:rPr sz="2000" spc="-5" dirty="0">
                <a:solidFill>
                  <a:srgbClr val="7E7E7E"/>
                </a:solidFill>
                <a:latin typeface="Calibri"/>
                <a:cs typeface="Calibri"/>
              </a:rPr>
              <a:t>units</a:t>
            </a:r>
            <a:endParaRPr sz="2000">
              <a:latin typeface="Calibri"/>
              <a:cs typeface="Calibri"/>
            </a:endParaRPr>
          </a:p>
        </p:txBody>
      </p:sp>
      <p:sp>
        <p:nvSpPr>
          <p:cNvPr id="6" name="object 6"/>
          <p:cNvSpPr txBox="1"/>
          <p:nvPr/>
        </p:nvSpPr>
        <p:spPr>
          <a:xfrm>
            <a:off x="1575579" y="5199541"/>
            <a:ext cx="3716654" cy="238760"/>
          </a:xfrm>
          <a:prstGeom prst="rect">
            <a:avLst/>
          </a:prstGeom>
        </p:spPr>
        <p:txBody>
          <a:bodyPr vert="horz" wrap="square" lIns="0" tIns="12065" rIns="0" bIns="0" rtlCol="0">
            <a:spAutoFit/>
          </a:bodyPr>
          <a:lstStyle/>
          <a:p>
            <a:pPr marL="12700">
              <a:lnSpc>
                <a:spcPct val="100000"/>
              </a:lnSpc>
              <a:spcBef>
                <a:spcPts val="95"/>
              </a:spcBef>
            </a:pPr>
            <a:r>
              <a:rPr sz="1400" spc="-25" dirty="0">
                <a:solidFill>
                  <a:srgbClr val="52565A"/>
                </a:solidFill>
                <a:latin typeface="Calibri"/>
                <a:cs typeface="Calibri"/>
              </a:rPr>
              <a:t>Metric</a:t>
            </a:r>
            <a:r>
              <a:rPr sz="1400" spc="-35" dirty="0">
                <a:solidFill>
                  <a:srgbClr val="52565A"/>
                </a:solidFill>
                <a:latin typeface="Calibri"/>
                <a:cs typeface="Calibri"/>
              </a:rPr>
              <a:t> </a:t>
            </a:r>
            <a:r>
              <a:rPr sz="1400" spc="20" dirty="0">
                <a:solidFill>
                  <a:srgbClr val="52565A"/>
                </a:solidFill>
                <a:latin typeface="Calibri"/>
                <a:cs typeface="Calibri"/>
              </a:rPr>
              <a:t>will</a:t>
            </a:r>
            <a:r>
              <a:rPr sz="1400" spc="-20" dirty="0">
                <a:solidFill>
                  <a:srgbClr val="52565A"/>
                </a:solidFill>
                <a:latin typeface="Calibri"/>
                <a:cs typeface="Calibri"/>
              </a:rPr>
              <a:t> </a:t>
            </a:r>
            <a:r>
              <a:rPr sz="1400" spc="15" dirty="0">
                <a:solidFill>
                  <a:srgbClr val="52565A"/>
                </a:solidFill>
                <a:latin typeface="Calibri"/>
                <a:cs typeface="Calibri"/>
              </a:rPr>
              <a:t>be</a:t>
            </a:r>
            <a:r>
              <a:rPr sz="1400" spc="-35" dirty="0">
                <a:solidFill>
                  <a:srgbClr val="52565A"/>
                </a:solidFill>
                <a:latin typeface="Calibri"/>
                <a:cs typeface="Calibri"/>
              </a:rPr>
              <a:t> </a:t>
            </a:r>
            <a:r>
              <a:rPr sz="1400" spc="25" dirty="0">
                <a:solidFill>
                  <a:srgbClr val="52565A"/>
                </a:solidFill>
                <a:latin typeface="Calibri"/>
                <a:cs typeface="Calibri"/>
              </a:rPr>
              <a:t>based</a:t>
            </a:r>
            <a:r>
              <a:rPr sz="1400" spc="-45" dirty="0">
                <a:solidFill>
                  <a:srgbClr val="52565A"/>
                </a:solidFill>
                <a:latin typeface="Calibri"/>
                <a:cs typeface="Calibri"/>
              </a:rPr>
              <a:t> </a:t>
            </a:r>
            <a:r>
              <a:rPr sz="1400" spc="20" dirty="0">
                <a:solidFill>
                  <a:srgbClr val="52565A"/>
                </a:solidFill>
                <a:latin typeface="Calibri"/>
                <a:cs typeface="Calibri"/>
              </a:rPr>
              <a:t>on</a:t>
            </a:r>
            <a:r>
              <a:rPr sz="1400" spc="-35" dirty="0">
                <a:solidFill>
                  <a:srgbClr val="52565A"/>
                </a:solidFill>
                <a:latin typeface="Calibri"/>
                <a:cs typeface="Calibri"/>
              </a:rPr>
              <a:t> </a:t>
            </a:r>
            <a:r>
              <a:rPr sz="1400" spc="5" dirty="0">
                <a:solidFill>
                  <a:srgbClr val="52565A"/>
                </a:solidFill>
                <a:latin typeface="Calibri"/>
                <a:cs typeface="Calibri"/>
              </a:rPr>
              <a:t>the</a:t>
            </a:r>
            <a:r>
              <a:rPr sz="1400" spc="-35" dirty="0">
                <a:solidFill>
                  <a:srgbClr val="52565A"/>
                </a:solidFill>
                <a:latin typeface="Calibri"/>
                <a:cs typeface="Calibri"/>
              </a:rPr>
              <a:t> </a:t>
            </a:r>
            <a:r>
              <a:rPr sz="1400" spc="55" dirty="0">
                <a:solidFill>
                  <a:srgbClr val="52565A"/>
                </a:solidFill>
                <a:latin typeface="Calibri"/>
                <a:cs typeface="Calibri"/>
              </a:rPr>
              <a:t>CTE</a:t>
            </a:r>
            <a:r>
              <a:rPr sz="1400" spc="-40" dirty="0">
                <a:solidFill>
                  <a:srgbClr val="52565A"/>
                </a:solidFill>
                <a:latin typeface="Calibri"/>
                <a:cs typeface="Calibri"/>
              </a:rPr>
              <a:t> </a:t>
            </a:r>
            <a:r>
              <a:rPr sz="1400" spc="15" dirty="0">
                <a:solidFill>
                  <a:srgbClr val="52565A"/>
                </a:solidFill>
                <a:latin typeface="Calibri"/>
                <a:cs typeface="Calibri"/>
              </a:rPr>
              <a:t>Outcomes</a:t>
            </a:r>
            <a:r>
              <a:rPr sz="1400" spc="-30" dirty="0">
                <a:solidFill>
                  <a:srgbClr val="52565A"/>
                </a:solidFill>
                <a:latin typeface="Calibri"/>
                <a:cs typeface="Calibri"/>
              </a:rPr>
              <a:t> </a:t>
            </a:r>
            <a:r>
              <a:rPr sz="1400" spc="20" dirty="0">
                <a:solidFill>
                  <a:srgbClr val="52565A"/>
                </a:solidFill>
                <a:latin typeface="Calibri"/>
                <a:cs typeface="Calibri"/>
              </a:rPr>
              <a:t>Survey.</a:t>
            </a:r>
            <a:endParaRPr sz="1400">
              <a:latin typeface="Calibri"/>
              <a:cs typeface="Calibri"/>
            </a:endParaRPr>
          </a:p>
        </p:txBody>
      </p:sp>
    </p:spTree>
    <p:extLst>
      <p:ext uri="{BB962C8B-B14F-4D97-AF65-F5344CB8AC3E}">
        <p14:creationId xmlns:p14="http://schemas.microsoft.com/office/powerpoint/2010/main" val="2046264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595244" y="497807"/>
            <a:ext cx="9887695" cy="689932"/>
          </a:xfrm>
          <a:prstGeom prst="rect">
            <a:avLst/>
          </a:prstGeom>
        </p:spPr>
        <p:txBody>
          <a:bodyPr vert="horz" wrap="square" lIns="0" tIns="12700" rIns="0" bIns="0" rtlCol="0">
            <a:spAutoFit/>
          </a:bodyPr>
          <a:lstStyle/>
          <a:p>
            <a:pPr marL="12700">
              <a:lnSpc>
                <a:spcPct val="100000"/>
              </a:lnSpc>
              <a:spcBef>
                <a:spcPts val="100"/>
              </a:spcBef>
            </a:pPr>
            <a:r>
              <a:rPr i="0" spc="60" dirty="0">
                <a:latin typeface="Calibri"/>
                <a:cs typeface="Calibri"/>
              </a:rPr>
              <a:t>Earnings </a:t>
            </a:r>
            <a:r>
              <a:rPr i="0" spc="-50" dirty="0">
                <a:latin typeface="Calibri"/>
                <a:cs typeface="Calibri"/>
              </a:rPr>
              <a:t>– </a:t>
            </a:r>
            <a:r>
              <a:rPr spc="5" dirty="0"/>
              <a:t>Applies</a:t>
            </a:r>
            <a:r>
              <a:rPr spc="-470" dirty="0"/>
              <a:t> </a:t>
            </a:r>
            <a:r>
              <a:rPr spc="-15" dirty="0"/>
              <a:t>to Adult </a:t>
            </a:r>
            <a:r>
              <a:rPr spc="35" dirty="0"/>
              <a:t>Education/ESL</a:t>
            </a:r>
          </a:p>
        </p:txBody>
      </p:sp>
      <p:sp>
        <p:nvSpPr>
          <p:cNvPr id="4" name="object 4"/>
          <p:cNvSpPr txBox="1"/>
          <p:nvPr/>
        </p:nvSpPr>
        <p:spPr>
          <a:xfrm>
            <a:off x="1595244" y="1523621"/>
            <a:ext cx="5015230" cy="937260"/>
          </a:xfrm>
          <a:prstGeom prst="rect">
            <a:avLst/>
          </a:prstGeom>
        </p:spPr>
        <p:txBody>
          <a:bodyPr vert="horz" wrap="square" lIns="0" tIns="102235" rIns="0" bIns="0" rtlCol="0">
            <a:spAutoFit/>
          </a:bodyPr>
          <a:lstStyle/>
          <a:p>
            <a:pPr marL="469900" indent="-457200">
              <a:lnSpc>
                <a:spcPct val="100000"/>
              </a:lnSpc>
              <a:spcBef>
                <a:spcPts val="805"/>
              </a:spcBef>
              <a:buFont typeface="Arial"/>
              <a:buChar char="•"/>
              <a:tabLst>
                <a:tab pos="469265" algn="l"/>
                <a:tab pos="469900" algn="l"/>
              </a:tabLst>
            </a:pPr>
            <a:r>
              <a:rPr sz="2400" spc="-20" dirty="0">
                <a:solidFill>
                  <a:srgbClr val="52565A"/>
                </a:solidFill>
                <a:latin typeface="Calibri"/>
                <a:cs typeface="Calibri"/>
              </a:rPr>
              <a:t>Median </a:t>
            </a:r>
            <a:r>
              <a:rPr sz="2400" spc="50" dirty="0">
                <a:solidFill>
                  <a:srgbClr val="52565A"/>
                </a:solidFill>
                <a:latin typeface="Calibri"/>
                <a:cs typeface="Calibri"/>
              </a:rPr>
              <a:t>annual </a:t>
            </a:r>
            <a:r>
              <a:rPr sz="2400" spc="40" dirty="0">
                <a:solidFill>
                  <a:srgbClr val="52565A"/>
                </a:solidFill>
                <a:latin typeface="Calibri"/>
                <a:cs typeface="Calibri"/>
              </a:rPr>
              <a:t>earnings </a:t>
            </a:r>
            <a:r>
              <a:rPr sz="2400" dirty="0">
                <a:solidFill>
                  <a:srgbClr val="52565A"/>
                </a:solidFill>
                <a:latin typeface="Calibri"/>
                <a:cs typeface="Calibri"/>
              </a:rPr>
              <a:t>of</a:t>
            </a:r>
            <a:r>
              <a:rPr sz="2400" spc="-375" dirty="0">
                <a:solidFill>
                  <a:srgbClr val="52565A"/>
                </a:solidFill>
                <a:latin typeface="Calibri"/>
                <a:cs typeface="Calibri"/>
              </a:rPr>
              <a:t> </a:t>
            </a:r>
            <a:r>
              <a:rPr sz="2400" spc="35" dirty="0">
                <a:solidFill>
                  <a:srgbClr val="52565A"/>
                </a:solidFill>
                <a:latin typeface="Calibri"/>
                <a:cs typeface="Calibri"/>
              </a:rPr>
              <a:t>students</a:t>
            </a:r>
            <a:endParaRPr sz="2400">
              <a:latin typeface="Calibri"/>
              <a:cs typeface="Calibri"/>
            </a:endParaRPr>
          </a:p>
          <a:p>
            <a:pPr marL="469900" indent="-457200">
              <a:lnSpc>
                <a:spcPct val="100000"/>
              </a:lnSpc>
              <a:spcBef>
                <a:spcPts val="710"/>
              </a:spcBef>
              <a:buFont typeface="Arial"/>
              <a:buChar char="•"/>
              <a:tabLst>
                <a:tab pos="469265" algn="l"/>
                <a:tab pos="469900" algn="l"/>
              </a:tabLst>
            </a:pPr>
            <a:r>
              <a:rPr sz="2400" spc="-20" dirty="0">
                <a:solidFill>
                  <a:srgbClr val="52565A"/>
                </a:solidFill>
                <a:latin typeface="Calibri"/>
                <a:cs typeface="Calibri"/>
              </a:rPr>
              <a:t>Median </a:t>
            </a:r>
            <a:r>
              <a:rPr sz="2400" spc="50" dirty="0">
                <a:solidFill>
                  <a:srgbClr val="52565A"/>
                </a:solidFill>
                <a:latin typeface="Calibri"/>
                <a:cs typeface="Calibri"/>
              </a:rPr>
              <a:t>change </a:t>
            </a:r>
            <a:r>
              <a:rPr sz="2400" spc="40" dirty="0">
                <a:solidFill>
                  <a:srgbClr val="52565A"/>
                </a:solidFill>
                <a:latin typeface="Calibri"/>
                <a:cs typeface="Calibri"/>
              </a:rPr>
              <a:t>in</a:t>
            </a:r>
            <a:r>
              <a:rPr sz="2400" spc="-250" dirty="0">
                <a:solidFill>
                  <a:srgbClr val="52565A"/>
                </a:solidFill>
                <a:latin typeface="Calibri"/>
                <a:cs typeface="Calibri"/>
              </a:rPr>
              <a:t> </a:t>
            </a:r>
            <a:r>
              <a:rPr sz="2400" spc="40" dirty="0">
                <a:solidFill>
                  <a:srgbClr val="52565A"/>
                </a:solidFill>
                <a:latin typeface="Calibri"/>
                <a:cs typeface="Calibri"/>
              </a:rPr>
              <a:t>earnings</a:t>
            </a:r>
            <a:endParaRPr sz="2400">
              <a:latin typeface="Calibri"/>
              <a:cs typeface="Calibri"/>
            </a:endParaRPr>
          </a:p>
        </p:txBody>
      </p:sp>
      <p:sp>
        <p:nvSpPr>
          <p:cNvPr id="5" name="object 5"/>
          <p:cNvSpPr txBox="1"/>
          <p:nvPr/>
        </p:nvSpPr>
        <p:spPr>
          <a:xfrm>
            <a:off x="-12319" y="5449429"/>
            <a:ext cx="12217400" cy="238760"/>
          </a:xfrm>
          <a:prstGeom prst="rect">
            <a:avLst/>
          </a:prstGeom>
        </p:spPr>
        <p:txBody>
          <a:bodyPr vert="horz" wrap="square" lIns="0" tIns="12065" rIns="0" bIns="0" rtlCol="0">
            <a:spAutoFit/>
          </a:bodyPr>
          <a:lstStyle/>
          <a:p>
            <a:pPr marL="12700">
              <a:lnSpc>
                <a:spcPct val="100000"/>
              </a:lnSpc>
              <a:spcBef>
                <a:spcPts val="95"/>
              </a:spcBef>
              <a:tabLst>
                <a:tab pos="1619885" algn="l"/>
                <a:tab pos="12204065" algn="l"/>
              </a:tabLst>
            </a:pPr>
            <a:r>
              <a:rPr sz="1400" u="heavy" spc="-4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Metric</a:t>
            </a:r>
            <a:r>
              <a:rPr sz="1400" u="heavy" spc="-35"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will</a:t>
            </a:r>
            <a:r>
              <a:rPr sz="1400" u="heavy" spc="-20"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be</a:t>
            </a:r>
            <a:r>
              <a:rPr sz="1400" u="heavy" spc="-30" dirty="0">
                <a:solidFill>
                  <a:srgbClr val="52565A"/>
                </a:solidFill>
                <a:uFill>
                  <a:solidFill>
                    <a:srgbClr val="E2E4E4"/>
                  </a:solidFill>
                </a:uFill>
                <a:latin typeface="Calibri"/>
                <a:cs typeface="Calibri"/>
              </a:rPr>
              <a:t> </a:t>
            </a:r>
            <a:r>
              <a:rPr sz="1400" u="heavy" spc="25" dirty="0">
                <a:solidFill>
                  <a:srgbClr val="52565A"/>
                </a:solidFill>
                <a:uFill>
                  <a:solidFill>
                    <a:srgbClr val="E2E4E4"/>
                  </a:solidFill>
                </a:uFill>
                <a:latin typeface="Calibri"/>
                <a:cs typeface="Calibri"/>
              </a:rPr>
              <a:t>based</a:t>
            </a:r>
            <a:r>
              <a:rPr sz="1400" u="heavy" spc="-45" dirty="0">
                <a:solidFill>
                  <a:srgbClr val="52565A"/>
                </a:solidFill>
                <a:uFill>
                  <a:solidFill>
                    <a:srgbClr val="E2E4E4"/>
                  </a:solidFill>
                </a:uFill>
                <a:latin typeface="Calibri"/>
                <a:cs typeface="Calibri"/>
              </a:rPr>
              <a:t> </a:t>
            </a:r>
            <a:r>
              <a:rPr sz="1400" u="heavy" spc="5" dirty="0">
                <a:solidFill>
                  <a:srgbClr val="52565A"/>
                </a:solidFill>
                <a:uFill>
                  <a:solidFill>
                    <a:srgbClr val="E2E4E4"/>
                  </a:solidFill>
                </a:uFill>
                <a:latin typeface="Calibri"/>
                <a:cs typeface="Calibri"/>
              </a:rPr>
              <a:t>the</a:t>
            </a:r>
            <a:r>
              <a:rPr sz="1400" u="heavy" spc="-30"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Unemployment</a:t>
            </a:r>
            <a:r>
              <a:rPr sz="1400" u="heavy" spc="-10" dirty="0">
                <a:solidFill>
                  <a:srgbClr val="52565A"/>
                </a:solidFill>
                <a:uFill>
                  <a:solidFill>
                    <a:srgbClr val="E2E4E4"/>
                  </a:solidFill>
                </a:uFill>
                <a:latin typeface="Calibri"/>
                <a:cs typeface="Calibri"/>
              </a:rPr>
              <a:t> </a:t>
            </a:r>
            <a:r>
              <a:rPr sz="1400" u="heavy" spc="20" dirty="0">
                <a:solidFill>
                  <a:srgbClr val="52565A"/>
                </a:solidFill>
                <a:uFill>
                  <a:solidFill>
                    <a:srgbClr val="E2E4E4"/>
                  </a:solidFill>
                </a:uFill>
                <a:latin typeface="Calibri"/>
                <a:cs typeface="Calibri"/>
              </a:rPr>
              <a:t>Insurance</a:t>
            </a:r>
            <a:r>
              <a:rPr sz="1400" u="heavy" spc="-35"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wage</a:t>
            </a:r>
            <a:r>
              <a:rPr sz="1400" u="heavy" spc="-40" dirty="0">
                <a:solidFill>
                  <a:srgbClr val="52565A"/>
                </a:solidFill>
                <a:uFill>
                  <a:solidFill>
                    <a:srgbClr val="E2E4E4"/>
                  </a:solidFill>
                </a:uFill>
                <a:latin typeface="Calibri"/>
                <a:cs typeface="Calibri"/>
              </a:rPr>
              <a:t> </a:t>
            </a:r>
            <a:r>
              <a:rPr sz="1400" u="heavy" spc="15" dirty="0">
                <a:solidFill>
                  <a:srgbClr val="52565A"/>
                </a:solidFill>
                <a:uFill>
                  <a:solidFill>
                    <a:srgbClr val="E2E4E4"/>
                  </a:solidFill>
                </a:uFill>
                <a:latin typeface="Calibri"/>
                <a:cs typeface="Calibri"/>
              </a:rPr>
              <a:t>data.	</a:t>
            </a:r>
            <a:endParaRPr sz="1400">
              <a:latin typeface="Calibri"/>
              <a:cs typeface="Calibri"/>
            </a:endParaRPr>
          </a:p>
        </p:txBody>
      </p:sp>
    </p:spTree>
    <p:extLst>
      <p:ext uri="{BB962C8B-B14F-4D97-AF65-F5344CB8AC3E}">
        <p14:creationId xmlns:p14="http://schemas.microsoft.com/office/powerpoint/2010/main" val="596247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838200" y="319701"/>
            <a:ext cx="10515600" cy="1416412"/>
          </a:xfrm>
          <a:prstGeom prst="rect">
            <a:avLst/>
          </a:prstGeom>
        </p:spPr>
        <p:txBody>
          <a:bodyPr vert="horz" wrap="square" lIns="0" tIns="61594" rIns="0" bIns="0" rtlCol="0">
            <a:spAutoFit/>
          </a:bodyPr>
          <a:lstStyle/>
          <a:p>
            <a:pPr marL="11430" marR="5080">
              <a:lnSpc>
                <a:spcPct val="100000"/>
              </a:lnSpc>
              <a:spcBef>
                <a:spcPts val="484"/>
              </a:spcBef>
            </a:pPr>
            <a:r>
              <a:rPr i="0" spc="60" dirty="0">
                <a:latin typeface="Calibri"/>
                <a:cs typeface="Calibri"/>
              </a:rPr>
              <a:t>Earnings</a:t>
            </a:r>
            <a:r>
              <a:rPr i="0" spc="-60" dirty="0">
                <a:latin typeface="Calibri"/>
                <a:cs typeface="Calibri"/>
              </a:rPr>
              <a:t> </a:t>
            </a:r>
            <a:r>
              <a:rPr i="0" spc="-50" dirty="0">
                <a:latin typeface="Calibri"/>
                <a:cs typeface="Calibri"/>
              </a:rPr>
              <a:t>–</a:t>
            </a:r>
            <a:r>
              <a:rPr i="0" spc="-70" dirty="0">
                <a:latin typeface="Calibri"/>
                <a:cs typeface="Calibri"/>
              </a:rPr>
              <a:t> </a:t>
            </a:r>
            <a:r>
              <a:rPr spc="5" dirty="0"/>
              <a:t>Applies</a:t>
            </a:r>
            <a:r>
              <a:rPr spc="-110" dirty="0"/>
              <a:t> </a:t>
            </a:r>
            <a:r>
              <a:rPr spc="-15" dirty="0"/>
              <a:t>to</a:t>
            </a:r>
            <a:r>
              <a:rPr spc="-110" dirty="0"/>
              <a:t> </a:t>
            </a:r>
            <a:r>
              <a:rPr spc="20" dirty="0"/>
              <a:t>Short-Term</a:t>
            </a:r>
            <a:r>
              <a:rPr spc="-120" dirty="0"/>
              <a:t> </a:t>
            </a:r>
            <a:r>
              <a:rPr spc="25" dirty="0"/>
              <a:t>Career</a:t>
            </a:r>
            <a:r>
              <a:rPr spc="-110" dirty="0"/>
              <a:t> </a:t>
            </a:r>
            <a:r>
              <a:rPr spc="30" dirty="0"/>
              <a:t>Education</a:t>
            </a:r>
            <a:r>
              <a:rPr spc="-120" dirty="0"/>
              <a:t> </a:t>
            </a:r>
            <a:r>
              <a:rPr spc="50" dirty="0"/>
              <a:t>and  </a:t>
            </a:r>
            <a:r>
              <a:rPr i="1" dirty="0"/>
              <a:t>Undecided/Other</a:t>
            </a:r>
            <a:r>
              <a:rPr i="1" spc="-110" dirty="0"/>
              <a:t> </a:t>
            </a:r>
            <a:r>
              <a:rPr i="1" spc="30" dirty="0"/>
              <a:t>Students</a:t>
            </a:r>
          </a:p>
        </p:txBody>
      </p:sp>
      <p:sp>
        <p:nvSpPr>
          <p:cNvPr id="5" name="object 5"/>
          <p:cNvSpPr txBox="1"/>
          <p:nvPr/>
        </p:nvSpPr>
        <p:spPr>
          <a:xfrm>
            <a:off x="1518921" y="1795287"/>
            <a:ext cx="8568055" cy="1722755"/>
          </a:xfrm>
          <a:prstGeom prst="rect">
            <a:avLst/>
          </a:prstGeom>
        </p:spPr>
        <p:txBody>
          <a:bodyPr vert="horz" wrap="square" lIns="0" tIns="102235" rIns="0" bIns="0" rtlCol="0">
            <a:spAutoFit/>
          </a:bodyPr>
          <a:lstStyle/>
          <a:p>
            <a:pPr marL="469900" indent="-457200">
              <a:lnSpc>
                <a:spcPct val="100000"/>
              </a:lnSpc>
              <a:spcBef>
                <a:spcPts val="805"/>
              </a:spcBef>
              <a:buFont typeface="Arial"/>
              <a:buChar char="•"/>
              <a:tabLst>
                <a:tab pos="469265" algn="l"/>
                <a:tab pos="469900" algn="l"/>
              </a:tabLst>
            </a:pPr>
            <a:r>
              <a:rPr sz="2400" spc="-20" dirty="0">
                <a:solidFill>
                  <a:srgbClr val="52565A"/>
                </a:solidFill>
                <a:latin typeface="Calibri"/>
                <a:cs typeface="Calibri"/>
              </a:rPr>
              <a:t>Median </a:t>
            </a:r>
            <a:r>
              <a:rPr sz="2400" spc="50" dirty="0">
                <a:solidFill>
                  <a:srgbClr val="52565A"/>
                </a:solidFill>
                <a:latin typeface="Calibri"/>
                <a:cs typeface="Calibri"/>
              </a:rPr>
              <a:t>annual </a:t>
            </a:r>
            <a:r>
              <a:rPr sz="2400" spc="40" dirty="0">
                <a:solidFill>
                  <a:srgbClr val="52565A"/>
                </a:solidFill>
                <a:latin typeface="Calibri"/>
                <a:cs typeface="Calibri"/>
              </a:rPr>
              <a:t>earnings </a:t>
            </a:r>
            <a:r>
              <a:rPr sz="2400" dirty="0">
                <a:solidFill>
                  <a:srgbClr val="52565A"/>
                </a:solidFill>
                <a:latin typeface="Calibri"/>
                <a:cs typeface="Calibri"/>
              </a:rPr>
              <a:t>of</a:t>
            </a:r>
            <a:r>
              <a:rPr sz="2400" spc="-365" dirty="0">
                <a:solidFill>
                  <a:srgbClr val="52565A"/>
                </a:solidFill>
                <a:latin typeface="Calibri"/>
                <a:cs typeface="Calibri"/>
              </a:rPr>
              <a:t> </a:t>
            </a:r>
            <a:r>
              <a:rPr sz="2400" spc="35" dirty="0">
                <a:solidFill>
                  <a:srgbClr val="52565A"/>
                </a:solidFill>
                <a:latin typeface="Calibri"/>
                <a:cs typeface="Calibri"/>
              </a:rPr>
              <a:t>students</a:t>
            </a:r>
            <a:endParaRPr sz="2400" dirty="0">
              <a:latin typeface="Calibri"/>
              <a:cs typeface="Calibri"/>
            </a:endParaRPr>
          </a:p>
          <a:p>
            <a:pPr marL="469900" indent="-457200">
              <a:lnSpc>
                <a:spcPct val="100000"/>
              </a:lnSpc>
              <a:spcBef>
                <a:spcPts val="710"/>
              </a:spcBef>
              <a:buFont typeface="Arial"/>
              <a:buChar char="•"/>
              <a:tabLst>
                <a:tab pos="469265" algn="l"/>
                <a:tab pos="469900" algn="l"/>
              </a:tabLst>
            </a:pPr>
            <a:r>
              <a:rPr sz="2400" spc="-20" dirty="0">
                <a:solidFill>
                  <a:srgbClr val="52565A"/>
                </a:solidFill>
                <a:latin typeface="Calibri"/>
                <a:cs typeface="Calibri"/>
              </a:rPr>
              <a:t>Median </a:t>
            </a:r>
            <a:r>
              <a:rPr sz="2400" spc="50" dirty="0">
                <a:solidFill>
                  <a:srgbClr val="52565A"/>
                </a:solidFill>
                <a:latin typeface="Calibri"/>
                <a:cs typeface="Calibri"/>
              </a:rPr>
              <a:t>change </a:t>
            </a:r>
            <a:r>
              <a:rPr sz="2400" spc="40" dirty="0">
                <a:solidFill>
                  <a:srgbClr val="52565A"/>
                </a:solidFill>
                <a:latin typeface="Calibri"/>
                <a:cs typeface="Calibri"/>
              </a:rPr>
              <a:t>in</a:t>
            </a:r>
            <a:r>
              <a:rPr sz="2400" spc="-295" dirty="0">
                <a:solidFill>
                  <a:srgbClr val="52565A"/>
                </a:solidFill>
                <a:latin typeface="Calibri"/>
                <a:cs typeface="Calibri"/>
              </a:rPr>
              <a:t> </a:t>
            </a:r>
            <a:r>
              <a:rPr sz="2400" spc="40" dirty="0">
                <a:solidFill>
                  <a:srgbClr val="52565A"/>
                </a:solidFill>
                <a:latin typeface="Calibri"/>
                <a:cs typeface="Calibri"/>
              </a:rPr>
              <a:t>earnings</a:t>
            </a:r>
            <a:endParaRPr sz="2400" dirty="0">
              <a:latin typeface="Calibri"/>
              <a:cs typeface="Calibri"/>
            </a:endParaRPr>
          </a:p>
          <a:p>
            <a:pPr marL="469900" marR="5080" indent="-457200">
              <a:lnSpc>
                <a:spcPts val="2590"/>
              </a:lnSpc>
              <a:spcBef>
                <a:spcPts val="1040"/>
              </a:spcBef>
              <a:buFont typeface="Arial"/>
              <a:buChar char="•"/>
              <a:tabLst>
                <a:tab pos="469265" algn="l"/>
                <a:tab pos="469900" algn="l"/>
              </a:tabLst>
            </a:pPr>
            <a:r>
              <a:rPr sz="2400" spc="35" dirty="0">
                <a:solidFill>
                  <a:srgbClr val="52565A"/>
                </a:solidFill>
                <a:latin typeface="Calibri"/>
                <a:cs typeface="Calibri"/>
              </a:rPr>
              <a:t>Percentage</a:t>
            </a:r>
            <a:r>
              <a:rPr sz="2400" spc="-50" dirty="0">
                <a:solidFill>
                  <a:srgbClr val="52565A"/>
                </a:solidFill>
                <a:latin typeface="Calibri"/>
                <a:cs typeface="Calibri"/>
              </a:rPr>
              <a:t> </a:t>
            </a:r>
            <a:r>
              <a:rPr sz="2400" dirty="0">
                <a:solidFill>
                  <a:srgbClr val="52565A"/>
                </a:solidFill>
                <a:latin typeface="Calibri"/>
                <a:cs typeface="Calibri"/>
              </a:rPr>
              <a:t>of</a:t>
            </a:r>
            <a:r>
              <a:rPr sz="2400" spc="-65" dirty="0">
                <a:solidFill>
                  <a:srgbClr val="52565A"/>
                </a:solidFill>
                <a:latin typeface="Calibri"/>
                <a:cs typeface="Calibri"/>
              </a:rPr>
              <a:t> </a:t>
            </a:r>
            <a:r>
              <a:rPr sz="2400" spc="35" dirty="0">
                <a:solidFill>
                  <a:srgbClr val="52565A"/>
                </a:solidFill>
                <a:latin typeface="Calibri"/>
                <a:cs typeface="Calibri"/>
              </a:rPr>
              <a:t>students</a:t>
            </a:r>
            <a:r>
              <a:rPr sz="2400" spc="-80" dirty="0">
                <a:solidFill>
                  <a:srgbClr val="52565A"/>
                </a:solidFill>
                <a:latin typeface="Calibri"/>
                <a:cs typeface="Calibri"/>
              </a:rPr>
              <a:t> </a:t>
            </a:r>
            <a:r>
              <a:rPr sz="2400" spc="25" dirty="0">
                <a:solidFill>
                  <a:srgbClr val="52565A"/>
                </a:solidFill>
                <a:latin typeface="Calibri"/>
                <a:cs typeface="Calibri"/>
              </a:rPr>
              <a:t>whose</a:t>
            </a:r>
            <a:r>
              <a:rPr sz="2400" spc="-80" dirty="0">
                <a:solidFill>
                  <a:srgbClr val="52565A"/>
                </a:solidFill>
                <a:latin typeface="Calibri"/>
                <a:cs typeface="Calibri"/>
              </a:rPr>
              <a:t> </a:t>
            </a:r>
            <a:r>
              <a:rPr sz="2400" spc="50" dirty="0">
                <a:solidFill>
                  <a:srgbClr val="52565A"/>
                </a:solidFill>
                <a:latin typeface="Calibri"/>
                <a:cs typeface="Calibri"/>
              </a:rPr>
              <a:t>annual</a:t>
            </a:r>
            <a:r>
              <a:rPr sz="2400" spc="-70" dirty="0">
                <a:solidFill>
                  <a:srgbClr val="52565A"/>
                </a:solidFill>
                <a:latin typeface="Calibri"/>
                <a:cs typeface="Calibri"/>
              </a:rPr>
              <a:t> </a:t>
            </a:r>
            <a:r>
              <a:rPr sz="2400" spc="40" dirty="0">
                <a:solidFill>
                  <a:srgbClr val="52565A"/>
                </a:solidFill>
                <a:latin typeface="Calibri"/>
                <a:cs typeface="Calibri"/>
              </a:rPr>
              <a:t>earnings</a:t>
            </a:r>
            <a:r>
              <a:rPr sz="2400" spc="-75" dirty="0">
                <a:solidFill>
                  <a:srgbClr val="52565A"/>
                </a:solidFill>
                <a:latin typeface="Calibri"/>
                <a:cs typeface="Calibri"/>
              </a:rPr>
              <a:t> </a:t>
            </a:r>
            <a:r>
              <a:rPr sz="2400" spc="20" dirty="0">
                <a:solidFill>
                  <a:srgbClr val="52565A"/>
                </a:solidFill>
                <a:latin typeface="Calibri"/>
                <a:cs typeface="Calibri"/>
              </a:rPr>
              <a:t>met</a:t>
            </a:r>
            <a:r>
              <a:rPr sz="2400" spc="-65" dirty="0">
                <a:solidFill>
                  <a:srgbClr val="52565A"/>
                </a:solidFill>
                <a:latin typeface="Calibri"/>
                <a:cs typeface="Calibri"/>
              </a:rPr>
              <a:t> </a:t>
            </a:r>
            <a:r>
              <a:rPr sz="2400" spc="10" dirty="0">
                <a:solidFill>
                  <a:srgbClr val="52565A"/>
                </a:solidFill>
                <a:latin typeface="Calibri"/>
                <a:cs typeface="Calibri"/>
              </a:rPr>
              <a:t>the</a:t>
            </a:r>
            <a:r>
              <a:rPr sz="2400" spc="-75" dirty="0">
                <a:solidFill>
                  <a:srgbClr val="52565A"/>
                </a:solidFill>
                <a:latin typeface="Calibri"/>
                <a:cs typeface="Calibri"/>
              </a:rPr>
              <a:t> </a:t>
            </a:r>
            <a:r>
              <a:rPr sz="2400" spc="35" dirty="0">
                <a:solidFill>
                  <a:srgbClr val="52565A"/>
                </a:solidFill>
                <a:latin typeface="Calibri"/>
                <a:cs typeface="Calibri"/>
              </a:rPr>
              <a:t>regional  </a:t>
            </a:r>
            <a:r>
              <a:rPr sz="2400" spc="45" dirty="0">
                <a:solidFill>
                  <a:srgbClr val="52565A"/>
                </a:solidFill>
                <a:latin typeface="Calibri"/>
                <a:cs typeface="Calibri"/>
              </a:rPr>
              <a:t>living </a:t>
            </a:r>
            <a:r>
              <a:rPr sz="2400" spc="30" dirty="0">
                <a:solidFill>
                  <a:srgbClr val="52565A"/>
                </a:solidFill>
                <a:latin typeface="Calibri"/>
                <a:cs typeface="Calibri"/>
              </a:rPr>
              <a:t>wage</a:t>
            </a:r>
            <a:r>
              <a:rPr sz="2400" spc="-185" dirty="0">
                <a:solidFill>
                  <a:srgbClr val="52565A"/>
                </a:solidFill>
                <a:latin typeface="Calibri"/>
                <a:cs typeface="Calibri"/>
              </a:rPr>
              <a:t> </a:t>
            </a:r>
            <a:r>
              <a:rPr sz="2400" spc="30" dirty="0">
                <a:solidFill>
                  <a:srgbClr val="52565A"/>
                </a:solidFill>
                <a:latin typeface="Calibri"/>
                <a:cs typeface="Calibri"/>
              </a:rPr>
              <a:t>threshold</a:t>
            </a:r>
            <a:endParaRPr sz="2400" dirty="0">
              <a:latin typeface="Calibri"/>
              <a:cs typeface="Calibri"/>
            </a:endParaRPr>
          </a:p>
        </p:txBody>
      </p:sp>
      <p:sp>
        <p:nvSpPr>
          <p:cNvPr id="6" name="object 6"/>
          <p:cNvSpPr txBox="1"/>
          <p:nvPr/>
        </p:nvSpPr>
        <p:spPr>
          <a:xfrm>
            <a:off x="1518921" y="4590836"/>
            <a:ext cx="8268334" cy="878840"/>
          </a:xfrm>
          <a:prstGeom prst="rect">
            <a:avLst/>
          </a:prstGeom>
        </p:spPr>
        <p:txBody>
          <a:bodyPr vert="horz" wrap="square" lIns="0" tIns="12065" rIns="0" bIns="0" rtlCol="0">
            <a:spAutoFit/>
          </a:bodyPr>
          <a:lstStyle/>
          <a:p>
            <a:pPr marL="12700">
              <a:lnSpc>
                <a:spcPct val="100000"/>
              </a:lnSpc>
              <a:spcBef>
                <a:spcPts val="95"/>
              </a:spcBef>
            </a:pPr>
            <a:r>
              <a:rPr sz="1400" spc="-25" dirty="0">
                <a:solidFill>
                  <a:srgbClr val="52565A"/>
                </a:solidFill>
                <a:latin typeface="Calibri"/>
                <a:cs typeface="Calibri"/>
              </a:rPr>
              <a:t>Metric</a:t>
            </a:r>
            <a:r>
              <a:rPr sz="1400" spc="-35" dirty="0">
                <a:solidFill>
                  <a:srgbClr val="52565A"/>
                </a:solidFill>
                <a:latin typeface="Calibri"/>
                <a:cs typeface="Calibri"/>
              </a:rPr>
              <a:t> </a:t>
            </a:r>
            <a:r>
              <a:rPr sz="1400" spc="20" dirty="0">
                <a:solidFill>
                  <a:srgbClr val="52565A"/>
                </a:solidFill>
                <a:latin typeface="Calibri"/>
                <a:cs typeface="Calibri"/>
              </a:rPr>
              <a:t>will</a:t>
            </a:r>
            <a:r>
              <a:rPr sz="1400" spc="-20" dirty="0">
                <a:solidFill>
                  <a:srgbClr val="52565A"/>
                </a:solidFill>
                <a:latin typeface="Calibri"/>
                <a:cs typeface="Calibri"/>
              </a:rPr>
              <a:t> </a:t>
            </a:r>
            <a:r>
              <a:rPr sz="1400" spc="15" dirty="0">
                <a:solidFill>
                  <a:srgbClr val="52565A"/>
                </a:solidFill>
                <a:latin typeface="Calibri"/>
                <a:cs typeface="Calibri"/>
              </a:rPr>
              <a:t>be</a:t>
            </a:r>
            <a:r>
              <a:rPr sz="1400" spc="-35" dirty="0">
                <a:solidFill>
                  <a:srgbClr val="52565A"/>
                </a:solidFill>
                <a:latin typeface="Calibri"/>
                <a:cs typeface="Calibri"/>
              </a:rPr>
              <a:t> </a:t>
            </a:r>
            <a:r>
              <a:rPr sz="1400" spc="25" dirty="0">
                <a:solidFill>
                  <a:srgbClr val="52565A"/>
                </a:solidFill>
                <a:latin typeface="Calibri"/>
                <a:cs typeface="Calibri"/>
              </a:rPr>
              <a:t>based</a:t>
            </a:r>
            <a:r>
              <a:rPr sz="1400" spc="-45" dirty="0">
                <a:solidFill>
                  <a:srgbClr val="52565A"/>
                </a:solidFill>
                <a:latin typeface="Calibri"/>
                <a:cs typeface="Calibri"/>
              </a:rPr>
              <a:t> </a:t>
            </a:r>
            <a:r>
              <a:rPr sz="1400" spc="5" dirty="0">
                <a:solidFill>
                  <a:srgbClr val="52565A"/>
                </a:solidFill>
                <a:latin typeface="Calibri"/>
                <a:cs typeface="Calibri"/>
              </a:rPr>
              <a:t>the</a:t>
            </a:r>
            <a:r>
              <a:rPr sz="1400" spc="-35" dirty="0">
                <a:solidFill>
                  <a:srgbClr val="52565A"/>
                </a:solidFill>
                <a:latin typeface="Calibri"/>
                <a:cs typeface="Calibri"/>
              </a:rPr>
              <a:t> </a:t>
            </a:r>
            <a:r>
              <a:rPr sz="1400" spc="15" dirty="0">
                <a:solidFill>
                  <a:srgbClr val="52565A"/>
                </a:solidFill>
                <a:latin typeface="Calibri"/>
                <a:cs typeface="Calibri"/>
              </a:rPr>
              <a:t>Unemployment</a:t>
            </a:r>
            <a:r>
              <a:rPr sz="1400" spc="-10" dirty="0">
                <a:solidFill>
                  <a:srgbClr val="52565A"/>
                </a:solidFill>
                <a:latin typeface="Calibri"/>
                <a:cs typeface="Calibri"/>
              </a:rPr>
              <a:t> </a:t>
            </a:r>
            <a:r>
              <a:rPr sz="1400" spc="20" dirty="0">
                <a:solidFill>
                  <a:srgbClr val="52565A"/>
                </a:solidFill>
                <a:latin typeface="Calibri"/>
                <a:cs typeface="Calibri"/>
              </a:rPr>
              <a:t>Insurance</a:t>
            </a:r>
            <a:r>
              <a:rPr sz="1400" spc="-40" dirty="0">
                <a:solidFill>
                  <a:srgbClr val="52565A"/>
                </a:solidFill>
                <a:latin typeface="Calibri"/>
                <a:cs typeface="Calibri"/>
              </a:rPr>
              <a:t> </a:t>
            </a:r>
            <a:r>
              <a:rPr sz="1400" spc="15" dirty="0">
                <a:solidFill>
                  <a:srgbClr val="52565A"/>
                </a:solidFill>
                <a:latin typeface="Calibri"/>
                <a:cs typeface="Calibri"/>
              </a:rPr>
              <a:t>wage</a:t>
            </a:r>
            <a:r>
              <a:rPr sz="1400" spc="-40" dirty="0">
                <a:solidFill>
                  <a:srgbClr val="52565A"/>
                </a:solidFill>
                <a:latin typeface="Calibri"/>
                <a:cs typeface="Calibri"/>
              </a:rPr>
              <a:t> </a:t>
            </a:r>
            <a:r>
              <a:rPr sz="1400" spc="25" dirty="0">
                <a:solidFill>
                  <a:srgbClr val="52565A"/>
                </a:solidFill>
                <a:latin typeface="Calibri"/>
                <a:cs typeface="Calibri"/>
              </a:rPr>
              <a:t>data</a:t>
            </a:r>
            <a:r>
              <a:rPr sz="1400" spc="-50" dirty="0">
                <a:solidFill>
                  <a:srgbClr val="52565A"/>
                </a:solidFill>
                <a:latin typeface="Calibri"/>
                <a:cs typeface="Calibri"/>
              </a:rPr>
              <a:t> </a:t>
            </a:r>
            <a:r>
              <a:rPr sz="1400" spc="-10" dirty="0">
                <a:solidFill>
                  <a:srgbClr val="52565A"/>
                </a:solidFill>
                <a:latin typeface="Calibri"/>
                <a:cs typeface="Calibri"/>
              </a:rPr>
              <a:t>.</a:t>
            </a:r>
            <a:endParaRPr sz="1400">
              <a:latin typeface="Calibri"/>
              <a:cs typeface="Calibri"/>
            </a:endParaRPr>
          </a:p>
          <a:p>
            <a:pPr marL="12700" marR="5080">
              <a:lnSpc>
                <a:spcPct val="100000"/>
              </a:lnSpc>
            </a:pPr>
            <a:r>
              <a:rPr sz="1400" spc="35" dirty="0">
                <a:solidFill>
                  <a:srgbClr val="52565A"/>
                </a:solidFill>
                <a:latin typeface="Calibri"/>
                <a:cs typeface="Calibri"/>
              </a:rPr>
              <a:t>Living</a:t>
            </a:r>
            <a:r>
              <a:rPr sz="1400" spc="-35" dirty="0">
                <a:solidFill>
                  <a:srgbClr val="52565A"/>
                </a:solidFill>
                <a:latin typeface="Calibri"/>
                <a:cs typeface="Calibri"/>
              </a:rPr>
              <a:t> </a:t>
            </a:r>
            <a:r>
              <a:rPr sz="1400" spc="15" dirty="0">
                <a:solidFill>
                  <a:srgbClr val="52565A"/>
                </a:solidFill>
                <a:latin typeface="Calibri"/>
                <a:cs typeface="Calibri"/>
              </a:rPr>
              <a:t>wage</a:t>
            </a:r>
            <a:r>
              <a:rPr sz="1400" spc="-35" dirty="0">
                <a:solidFill>
                  <a:srgbClr val="52565A"/>
                </a:solidFill>
                <a:latin typeface="Calibri"/>
                <a:cs typeface="Calibri"/>
              </a:rPr>
              <a:t> </a:t>
            </a:r>
            <a:r>
              <a:rPr sz="1400" spc="20" dirty="0">
                <a:solidFill>
                  <a:srgbClr val="52565A"/>
                </a:solidFill>
                <a:latin typeface="Calibri"/>
                <a:cs typeface="Calibri"/>
              </a:rPr>
              <a:t>will</a:t>
            </a:r>
            <a:r>
              <a:rPr sz="1400" spc="-15" dirty="0">
                <a:solidFill>
                  <a:srgbClr val="52565A"/>
                </a:solidFill>
                <a:latin typeface="Calibri"/>
                <a:cs typeface="Calibri"/>
              </a:rPr>
              <a:t> </a:t>
            </a:r>
            <a:r>
              <a:rPr sz="1400" spc="15" dirty="0">
                <a:solidFill>
                  <a:srgbClr val="52565A"/>
                </a:solidFill>
                <a:latin typeface="Calibri"/>
                <a:cs typeface="Calibri"/>
              </a:rPr>
              <a:t>be</a:t>
            </a:r>
            <a:r>
              <a:rPr sz="1400" spc="-30" dirty="0">
                <a:solidFill>
                  <a:srgbClr val="52565A"/>
                </a:solidFill>
                <a:latin typeface="Calibri"/>
                <a:cs typeface="Calibri"/>
              </a:rPr>
              <a:t> </a:t>
            </a:r>
            <a:r>
              <a:rPr sz="1400" spc="25" dirty="0">
                <a:solidFill>
                  <a:srgbClr val="52565A"/>
                </a:solidFill>
                <a:latin typeface="Calibri"/>
                <a:cs typeface="Calibri"/>
              </a:rPr>
              <a:t>based</a:t>
            </a:r>
            <a:r>
              <a:rPr sz="1400" spc="-40" dirty="0">
                <a:solidFill>
                  <a:srgbClr val="52565A"/>
                </a:solidFill>
                <a:latin typeface="Calibri"/>
                <a:cs typeface="Calibri"/>
              </a:rPr>
              <a:t> </a:t>
            </a:r>
            <a:r>
              <a:rPr sz="1400" spc="20" dirty="0">
                <a:solidFill>
                  <a:srgbClr val="52565A"/>
                </a:solidFill>
                <a:latin typeface="Calibri"/>
                <a:cs typeface="Calibri"/>
              </a:rPr>
              <a:t>on</a:t>
            </a:r>
            <a:r>
              <a:rPr sz="1400" spc="-30" dirty="0">
                <a:solidFill>
                  <a:srgbClr val="52565A"/>
                </a:solidFill>
                <a:latin typeface="Calibri"/>
                <a:cs typeface="Calibri"/>
              </a:rPr>
              <a:t> </a:t>
            </a:r>
            <a:r>
              <a:rPr sz="1400" spc="15" dirty="0">
                <a:solidFill>
                  <a:srgbClr val="52565A"/>
                </a:solidFill>
                <a:latin typeface="Calibri"/>
                <a:cs typeface="Calibri"/>
              </a:rPr>
              <a:t>regional</a:t>
            </a:r>
            <a:r>
              <a:rPr sz="1400" spc="-15" dirty="0">
                <a:solidFill>
                  <a:srgbClr val="52565A"/>
                </a:solidFill>
                <a:latin typeface="Calibri"/>
                <a:cs typeface="Calibri"/>
              </a:rPr>
              <a:t> </a:t>
            </a:r>
            <a:r>
              <a:rPr sz="1400" spc="10" dirty="0">
                <a:solidFill>
                  <a:srgbClr val="52565A"/>
                </a:solidFill>
                <a:latin typeface="Calibri"/>
                <a:cs typeface="Calibri"/>
              </a:rPr>
              <a:t>figures</a:t>
            </a:r>
            <a:r>
              <a:rPr sz="1400" spc="-15" dirty="0">
                <a:solidFill>
                  <a:srgbClr val="52565A"/>
                </a:solidFill>
                <a:latin typeface="Calibri"/>
                <a:cs typeface="Calibri"/>
              </a:rPr>
              <a:t> </a:t>
            </a:r>
            <a:r>
              <a:rPr sz="1400" spc="-5" dirty="0">
                <a:solidFill>
                  <a:srgbClr val="52565A"/>
                </a:solidFill>
                <a:latin typeface="Calibri"/>
                <a:cs typeface="Calibri"/>
              </a:rPr>
              <a:t>for</a:t>
            </a:r>
            <a:r>
              <a:rPr sz="1400" spc="-25" dirty="0">
                <a:solidFill>
                  <a:srgbClr val="52565A"/>
                </a:solidFill>
                <a:latin typeface="Calibri"/>
                <a:cs typeface="Calibri"/>
              </a:rPr>
              <a:t> </a:t>
            </a:r>
            <a:r>
              <a:rPr sz="1400" spc="30" dirty="0">
                <a:solidFill>
                  <a:srgbClr val="52565A"/>
                </a:solidFill>
                <a:latin typeface="Calibri"/>
                <a:cs typeface="Calibri"/>
              </a:rPr>
              <a:t>a</a:t>
            </a:r>
            <a:r>
              <a:rPr sz="1400" spc="-45" dirty="0">
                <a:solidFill>
                  <a:srgbClr val="52565A"/>
                </a:solidFill>
                <a:latin typeface="Calibri"/>
                <a:cs typeface="Calibri"/>
              </a:rPr>
              <a:t> </a:t>
            </a:r>
            <a:r>
              <a:rPr sz="1400" spc="20" dirty="0">
                <a:solidFill>
                  <a:srgbClr val="52565A"/>
                </a:solidFill>
                <a:latin typeface="Calibri"/>
                <a:cs typeface="Calibri"/>
              </a:rPr>
              <a:t>single</a:t>
            </a:r>
            <a:r>
              <a:rPr sz="1400" spc="-10" dirty="0">
                <a:solidFill>
                  <a:srgbClr val="52565A"/>
                </a:solidFill>
                <a:latin typeface="Calibri"/>
                <a:cs typeface="Calibri"/>
              </a:rPr>
              <a:t> </a:t>
            </a:r>
            <a:r>
              <a:rPr sz="1400" spc="20" dirty="0">
                <a:solidFill>
                  <a:srgbClr val="52565A"/>
                </a:solidFill>
                <a:latin typeface="Calibri"/>
                <a:cs typeface="Calibri"/>
              </a:rPr>
              <a:t>adult</a:t>
            </a:r>
            <a:r>
              <a:rPr sz="1400" spc="-25" dirty="0">
                <a:solidFill>
                  <a:srgbClr val="52565A"/>
                </a:solidFill>
                <a:latin typeface="Calibri"/>
                <a:cs typeface="Calibri"/>
              </a:rPr>
              <a:t> </a:t>
            </a:r>
            <a:r>
              <a:rPr sz="1400" spc="5" dirty="0">
                <a:solidFill>
                  <a:srgbClr val="52565A"/>
                </a:solidFill>
                <a:latin typeface="Calibri"/>
                <a:cs typeface="Calibri"/>
              </a:rPr>
              <a:t>from</a:t>
            </a:r>
            <a:r>
              <a:rPr sz="1400" spc="-20" dirty="0">
                <a:solidFill>
                  <a:srgbClr val="52565A"/>
                </a:solidFill>
                <a:latin typeface="Calibri"/>
                <a:cs typeface="Calibri"/>
              </a:rPr>
              <a:t> </a:t>
            </a:r>
            <a:r>
              <a:rPr sz="1400" spc="5" dirty="0">
                <a:solidFill>
                  <a:srgbClr val="52565A"/>
                </a:solidFill>
                <a:latin typeface="Calibri"/>
                <a:cs typeface="Calibri"/>
              </a:rPr>
              <a:t>the</a:t>
            </a:r>
            <a:r>
              <a:rPr sz="1400" spc="-30" dirty="0">
                <a:solidFill>
                  <a:srgbClr val="52565A"/>
                </a:solidFill>
                <a:latin typeface="Calibri"/>
                <a:cs typeface="Calibri"/>
              </a:rPr>
              <a:t> </a:t>
            </a:r>
            <a:r>
              <a:rPr sz="1400" spc="20" dirty="0">
                <a:solidFill>
                  <a:srgbClr val="52565A"/>
                </a:solidFill>
                <a:latin typeface="Calibri"/>
                <a:cs typeface="Calibri"/>
              </a:rPr>
              <a:t>Insight</a:t>
            </a:r>
            <a:r>
              <a:rPr sz="1400" spc="-35" dirty="0">
                <a:solidFill>
                  <a:srgbClr val="52565A"/>
                </a:solidFill>
                <a:latin typeface="Calibri"/>
                <a:cs typeface="Calibri"/>
              </a:rPr>
              <a:t> </a:t>
            </a:r>
            <a:r>
              <a:rPr sz="1400" spc="10" dirty="0">
                <a:solidFill>
                  <a:srgbClr val="52565A"/>
                </a:solidFill>
                <a:latin typeface="Calibri"/>
                <a:cs typeface="Calibri"/>
              </a:rPr>
              <a:t>Center</a:t>
            </a:r>
            <a:r>
              <a:rPr sz="1400" spc="-20" dirty="0">
                <a:solidFill>
                  <a:srgbClr val="52565A"/>
                </a:solidFill>
                <a:latin typeface="Calibri"/>
                <a:cs typeface="Calibri"/>
              </a:rPr>
              <a:t> </a:t>
            </a:r>
            <a:r>
              <a:rPr sz="1400" spc="-5" dirty="0">
                <a:solidFill>
                  <a:srgbClr val="52565A"/>
                </a:solidFill>
                <a:latin typeface="Calibri"/>
                <a:cs typeface="Calibri"/>
              </a:rPr>
              <a:t>for</a:t>
            </a:r>
            <a:r>
              <a:rPr sz="1400" spc="-25" dirty="0">
                <a:solidFill>
                  <a:srgbClr val="52565A"/>
                </a:solidFill>
                <a:latin typeface="Calibri"/>
                <a:cs typeface="Calibri"/>
              </a:rPr>
              <a:t> </a:t>
            </a:r>
            <a:r>
              <a:rPr sz="1400" spc="20" dirty="0">
                <a:solidFill>
                  <a:srgbClr val="52565A"/>
                </a:solidFill>
                <a:latin typeface="Calibri"/>
                <a:cs typeface="Calibri"/>
              </a:rPr>
              <a:t>Community</a:t>
            </a:r>
            <a:r>
              <a:rPr sz="1400" spc="-10" dirty="0">
                <a:solidFill>
                  <a:srgbClr val="52565A"/>
                </a:solidFill>
                <a:latin typeface="Calibri"/>
                <a:cs typeface="Calibri"/>
              </a:rPr>
              <a:t> </a:t>
            </a:r>
            <a:r>
              <a:rPr sz="1400" spc="30" dirty="0">
                <a:solidFill>
                  <a:srgbClr val="52565A"/>
                </a:solidFill>
                <a:latin typeface="Calibri"/>
                <a:cs typeface="Calibri"/>
              </a:rPr>
              <a:t>Economic  </a:t>
            </a:r>
            <a:r>
              <a:rPr sz="1400" spc="10" dirty="0">
                <a:solidFill>
                  <a:srgbClr val="52565A"/>
                </a:solidFill>
                <a:latin typeface="Calibri"/>
                <a:cs typeface="Calibri"/>
              </a:rPr>
              <a:t>Development.</a:t>
            </a:r>
            <a:endParaRPr sz="1400">
              <a:latin typeface="Calibri"/>
              <a:cs typeface="Calibri"/>
            </a:endParaRPr>
          </a:p>
          <a:p>
            <a:pPr marL="12700">
              <a:lnSpc>
                <a:spcPct val="100000"/>
              </a:lnSpc>
              <a:spcBef>
                <a:spcPts val="5"/>
              </a:spcBef>
            </a:pPr>
            <a:r>
              <a:rPr sz="1400" spc="25" dirty="0">
                <a:solidFill>
                  <a:srgbClr val="52565A"/>
                </a:solidFill>
                <a:latin typeface="Calibri"/>
                <a:cs typeface="Calibri"/>
              </a:rPr>
              <a:t>Students</a:t>
            </a:r>
            <a:r>
              <a:rPr sz="1400" spc="-30" dirty="0">
                <a:solidFill>
                  <a:srgbClr val="52565A"/>
                </a:solidFill>
                <a:latin typeface="Calibri"/>
                <a:cs typeface="Calibri"/>
              </a:rPr>
              <a:t> </a:t>
            </a:r>
            <a:r>
              <a:rPr sz="1400" spc="10" dirty="0">
                <a:solidFill>
                  <a:srgbClr val="52565A"/>
                </a:solidFill>
                <a:latin typeface="Calibri"/>
                <a:cs typeface="Calibri"/>
              </a:rPr>
              <a:t>who</a:t>
            </a:r>
            <a:r>
              <a:rPr sz="1400" spc="-40" dirty="0">
                <a:solidFill>
                  <a:srgbClr val="52565A"/>
                </a:solidFill>
                <a:latin typeface="Calibri"/>
                <a:cs typeface="Calibri"/>
              </a:rPr>
              <a:t> </a:t>
            </a:r>
            <a:r>
              <a:rPr sz="1400" spc="5" dirty="0">
                <a:solidFill>
                  <a:srgbClr val="52565A"/>
                </a:solidFill>
                <a:latin typeface="Calibri"/>
                <a:cs typeface="Calibri"/>
              </a:rPr>
              <a:t>transferred</a:t>
            </a:r>
            <a:r>
              <a:rPr sz="1400" spc="-35" dirty="0">
                <a:solidFill>
                  <a:srgbClr val="52565A"/>
                </a:solidFill>
                <a:latin typeface="Calibri"/>
                <a:cs typeface="Calibri"/>
              </a:rPr>
              <a:t> </a:t>
            </a:r>
            <a:r>
              <a:rPr sz="1400" spc="10" dirty="0">
                <a:solidFill>
                  <a:srgbClr val="52565A"/>
                </a:solidFill>
                <a:latin typeface="Calibri"/>
                <a:cs typeface="Calibri"/>
              </a:rPr>
              <a:t>to</a:t>
            </a:r>
            <a:r>
              <a:rPr sz="1400" spc="-35" dirty="0">
                <a:solidFill>
                  <a:srgbClr val="52565A"/>
                </a:solidFill>
                <a:latin typeface="Calibri"/>
                <a:cs typeface="Calibri"/>
              </a:rPr>
              <a:t> </a:t>
            </a:r>
            <a:r>
              <a:rPr sz="1400" spc="30" dirty="0">
                <a:solidFill>
                  <a:srgbClr val="52565A"/>
                </a:solidFill>
                <a:latin typeface="Calibri"/>
                <a:cs typeface="Calibri"/>
              </a:rPr>
              <a:t>a</a:t>
            </a:r>
            <a:r>
              <a:rPr sz="1400" spc="-50" dirty="0">
                <a:solidFill>
                  <a:srgbClr val="52565A"/>
                </a:solidFill>
                <a:latin typeface="Calibri"/>
                <a:cs typeface="Calibri"/>
              </a:rPr>
              <a:t> </a:t>
            </a:r>
            <a:r>
              <a:rPr sz="1400" spc="5" dirty="0">
                <a:solidFill>
                  <a:srgbClr val="52565A"/>
                </a:solidFill>
                <a:latin typeface="Calibri"/>
                <a:cs typeface="Calibri"/>
              </a:rPr>
              <a:t>four-year</a:t>
            </a:r>
            <a:r>
              <a:rPr sz="1400" spc="-25" dirty="0">
                <a:solidFill>
                  <a:srgbClr val="52565A"/>
                </a:solidFill>
                <a:latin typeface="Calibri"/>
                <a:cs typeface="Calibri"/>
              </a:rPr>
              <a:t> </a:t>
            </a:r>
            <a:r>
              <a:rPr sz="1400" spc="15" dirty="0">
                <a:solidFill>
                  <a:srgbClr val="52565A"/>
                </a:solidFill>
                <a:latin typeface="Calibri"/>
                <a:cs typeface="Calibri"/>
              </a:rPr>
              <a:t>institution</a:t>
            </a:r>
            <a:r>
              <a:rPr sz="1400" spc="-20" dirty="0">
                <a:solidFill>
                  <a:srgbClr val="52565A"/>
                </a:solidFill>
                <a:latin typeface="Calibri"/>
                <a:cs typeface="Calibri"/>
              </a:rPr>
              <a:t> </a:t>
            </a:r>
            <a:r>
              <a:rPr sz="1400" spc="20" dirty="0">
                <a:solidFill>
                  <a:srgbClr val="52565A"/>
                </a:solidFill>
                <a:latin typeface="Calibri"/>
                <a:cs typeface="Calibri"/>
              </a:rPr>
              <a:t>will</a:t>
            </a:r>
            <a:r>
              <a:rPr sz="1400" spc="-15" dirty="0">
                <a:solidFill>
                  <a:srgbClr val="52565A"/>
                </a:solidFill>
                <a:latin typeface="Calibri"/>
                <a:cs typeface="Calibri"/>
              </a:rPr>
              <a:t> </a:t>
            </a:r>
            <a:r>
              <a:rPr sz="1400" spc="15" dirty="0">
                <a:solidFill>
                  <a:srgbClr val="52565A"/>
                </a:solidFill>
                <a:latin typeface="Calibri"/>
                <a:cs typeface="Calibri"/>
              </a:rPr>
              <a:t>be</a:t>
            </a:r>
            <a:r>
              <a:rPr sz="1400" spc="-35" dirty="0">
                <a:solidFill>
                  <a:srgbClr val="52565A"/>
                </a:solidFill>
                <a:latin typeface="Calibri"/>
                <a:cs typeface="Calibri"/>
              </a:rPr>
              <a:t> </a:t>
            </a:r>
            <a:r>
              <a:rPr sz="1400" spc="15" dirty="0">
                <a:solidFill>
                  <a:srgbClr val="52565A"/>
                </a:solidFill>
                <a:latin typeface="Calibri"/>
                <a:cs typeface="Calibri"/>
              </a:rPr>
              <a:t>excluded.</a:t>
            </a:r>
            <a:endParaRPr sz="1400">
              <a:latin typeface="Calibri"/>
              <a:cs typeface="Calibri"/>
            </a:endParaRPr>
          </a:p>
        </p:txBody>
      </p:sp>
    </p:spTree>
    <p:extLst>
      <p:ext uri="{BB962C8B-B14F-4D97-AF65-F5344CB8AC3E}">
        <p14:creationId xmlns:p14="http://schemas.microsoft.com/office/powerpoint/2010/main" val="543281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1595244" y="532100"/>
            <a:ext cx="8723038" cy="689932"/>
          </a:xfrm>
          <a:prstGeom prst="rect">
            <a:avLst/>
          </a:prstGeom>
        </p:spPr>
        <p:txBody>
          <a:bodyPr vert="horz" wrap="square" lIns="0" tIns="12700" rIns="0" bIns="0" rtlCol="0">
            <a:spAutoFit/>
          </a:bodyPr>
          <a:lstStyle/>
          <a:p>
            <a:pPr marL="12700">
              <a:lnSpc>
                <a:spcPct val="100000"/>
              </a:lnSpc>
              <a:spcBef>
                <a:spcPts val="100"/>
              </a:spcBef>
            </a:pPr>
            <a:r>
              <a:rPr i="0" spc="60" dirty="0">
                <a:latin typeface="Calibri"/>
                <a:cs typeface="Calibri"/>
              </a:rPr>
              <a:t>Earnings </a:t>
            </a:r>
            <a:r>
              <a:rPr i="0" spc="-50" dirty="0">
                <a:latin typeface="Calibri"/>
                <a:cs typeface="Calibri"/>
              </a:rPr>
              <a:t>– </a:t>
            </a:r>
            <a:r>
              <a:rPr spc="5" dirty="0"/>
              <a:t>Applies </a:t>
            </a:r>
            <a:r>
              <a:rPr spc="-15" dirty="0"/>
              <a:t>to</a:t>
            </a:r>
            <a:r>
              <a:rPr spc="-405" dirty="0"/>
              <a:t> </a:t>
            </a:r>
            <a:r>
              <a:rPr spc="-5" dirty="0"/>
              <a:t>Awards/Transfer</a:t>
            </a:r>
          </a:p>
        </p:txBody>
      </p:sp>
      <p:sp>
        <p:nvSpPr>
          <p:cNvPr id="5" name="object 5"/>
          <p:cNvSpPr txBox="1"/>
          <p:nvPr/>
        </p:nvSpPr>
        <p:spPr>
          <a:xfrm>
            <a:off x="1518921" y="1795287"/>
            <a:ext cx="8568055" cy="1266190"/>
          </a:xfrm>
          <a:prstGeom prst="rect">
            <a:avLst/>
          </a:prstGeom>
        </p:spPr>
        <p:txBody>
          <a:bodyPr vert="horz" wrap="square" lIns="0" tIns="102235" rIns="0" bIns="0" rtlCol="0">
            <a:spAutoFit/>
          </a:bodyPr>
          <a:lstStyle/>
          <a:p>
            <a:pPr marL="469900" indent="-457200">
              <a:lnSpc>
                <a:spcPct val="100000"/>
              </a:lnSpc>
              <a:spcBef>
                <a:spcPts val="805"/>
              </a:spcBef>
              <a:buFont typeface="Arial"/>
              <a:buChar char="•"/>
              <a:tabLst>
                <a:tab pos="469265" algn="l"/>
                <a:tab pos="469900" algn="l"/>
              </a:tabLst>
            </a:pPr>
            <a:r>
              <a:rPr sz="2400" spc="-20" dirty="0">
                <a:solidFill>
                  <a:srgbClr val="52565A"/>
                </a:solidFill>
                <a:latin typeface="Calibri"/>
                <a:cs typeface="Calibri"/>
              </a:rPr>
              <a:t>Median </a:t>
            </a:r>
            <a:r>
              <a:rPr sz="2400" spc="50" dirty="0">
                <a:solidFill>
                  <a:srgbClr val="52565A"/>
                </a:solidFill>
                <a:latin typeface="Calibri"/>
                <a:cs typeface="Calibri"/>
              </a:rPr>
              <a:t>annual </a:t>
            </a:r>
            <a:r>
              <a:rPr sz="2400" spc="40" dirty="0">
                <a:solidFill>
                  <a:srgbClr val="52565A"/>
                </a:solidFill>
                <a:latin typeface="Calibri"/>
                <a:cs typeface="Calibri"/>
              </a:rPr>
              <a:t>earnings </a:t>
            </a:r>
            <a:r>
              <a:rPr sz="2400" dirty="0">
                <a:solidFill>
                  <a:srgbClr val="52565A"/>
                </a:solidFill>
                <a:latin typeface="Calibri"/>
                <a:cs typeface="Calibri"/>
              </a:rPr>
              <a:t>of</a:t>
            </a:r>
            <a:r>
              <a:rPr sz="2400" spc="-365" dirty="0">
                <a:solidFill>
                  <a:srgbClr val="52565A"/>
                </a:solidFill>
                <a:latin typeface="Calibri"/>
                <a:cs typeface="Calibri"/>
              </a:rPr>
              <a:t> </a:t>
            </a:r>
            <a:r>
              <a:rPr sz="2400" spc="35" dirty="0">
                <a:solidFill>
                  <a:srgbClr val="52565A"/>
                </a:solidFill>
                <a:latin typeface="Calibri"/>
                <a:cs typeface="Calibri"/>
              </a:rPr>
              <a:t>students</a:t>
            </a:r>
            <a:endParaRPr sz="2400">
              <a:latin typeface="Calibri"/>
              <a:cs typeface="Calibri"/>
            </a:endParaRPr>
          </a:p>
          <a:p>
            <a:pPr marL="469900" marR="5080" indent="-457200">
              <a:lnSpc>
                <a:spcPts val="2590"/>
              </a:lnSpc>
              <a:spcBef>
                <a:spcPts val="1040"/>
              </a:spcBef>
              <a:buFont typeface="Arial"/>
              <a:buChar char="•"/>
              <a:tabLst>
                <a:tab pos="469265" algn="l"/>
                <a:tab pos="469900" algn="l"/>
              </a:tabLst>
            </a:pPr>
            <a:r>
              <a:rPr sz="2400" spc="35" dirty="0">
                <a:solidFill>
                  <a:srgbClr val="52565A"/>
                </a:solidFill>
                <a:latin typeface="Calibri"/>
                <a:cs typeface="Calibri"/>
              </a:rPr>
              <a:t>Percentage</a:t>
            </a:r>
            <a:r>
              <a:rPr sz="2400" spc="-50" dirty="0">
                <a:solidFill>
                  <a:srgbClr val="52565A"/>
                </a:solidFill>
                <a:latin typeface="Calibri"/>
                <a:cs typeface="Calibri"/>
              </a:rPr>
              <a:t> </a:t>
            </a:r>
            <a:r>
              <a:rPr sz="2400" dirty="0">
                <a:solidFill>
                  <a:srgbClr val="52565A"/>
                </a:solidFill>
                <a:latin typeface="Calibri"/>
                <a:cs typeface="Calibri"/>
              </a:rPr>
              <a:t>of</a:t>
            </a:r>
            <a:r>
              <a:rPr sz="2400" spc="-65" dirty="0">
                <a:solidFill>
                  <a:srgbClr val="52565A"/>
                </a:solidFill>
                <a:latin typeface="Calibri"/>
                <a:cs typeface="Calibri"/>
              </a:rPr>
              <a:t> </a:t>
            </a:r>
            <a:r>
              <a:rPr sz="2400" spc="35" dirty="0">
                <a:solidFill>
                  <a:srgbClr val="52565A"/>
                </a:solidFill>
                <a:latin typeface="Calibri"/>
                <a:cs typeface="Calibri"/>
              </a:rPr>
              <a:t>students</a:t>
            </a:r>
            <a:r>
              <a:rPr sz="2400" spc="-80" dirty="0">
                <a:solidFill>
                  <a:srgbClr val="52565A"/>
                </a:solidFill>
                <a:latin typeface="Calibri"/>
                <a:cs typeface="Calibri"/>
              </a:rPr>
              <a:t> </a:t>
            </a:r>
            <a:r>
              <a:rPr sz="2400" spc="25" dirty="0">
                <a:solidFill>
                  <a:srgbClr val="52565A"/>
                </a:solidFill>
                <a:latin typeface="Calibri"/>
                <a:cs typeface="Calibri"/>
              </a:rPr>
              <a:t>whose</a:t>
            </a:r>
            <a:r>
              <a:rPr sz="2400" spc="-80" dirty="0">
                <a:solidFill>
                  <a:srgbClr val="52565A"/>
                </a:solidFill>
                <a:latin typeface="Calibri"/>
                <a:cs typeface="Calibri"/>
              </a:rPr>
              <a:t> </a:t>
            </a:r>
            <a:r>
              <a:rPr sz="2400" spc="50" dirty="0">
                <a:solidFill>
                  <a:srgbClr val="52565A"/>
                </a:solidFill>
                <a:latin typeface="Calibri"/>
                <a:cs typeface="Calibri"/>
              </a:rPr>
              <a:t>annual</a:t>
            </a:r>
            <a:r>
              <a:rPr sz="2400" spc="-70" dirty="0">
                <a:solidFill>
                  <a:srgbClr val="52565A"/>
                </a:solidFill>
                <a:latin typeface="Calibri"/>
                <a:cs typeface="Calibri"/>
              </a:rPr>
              <a:t> </a:t>
            </a:r>
            <a:r>
              <a:rPr sz="2400" spc="40" dirty="0">
                <a:solidFill>
                  <a:srgbClr val="52565A"/>
                </a:solidFill>
                <a:latin typeface="Calibri"/>
                <a:cs typeface="Calibri"/>
              </a:rPr>
              <a:t>earnings</a:t>
            </a:r>
            <a:r>
              <a:rPr sz="2400" spc="-75" dirty="0">
                <a:solidFill>
                  <a:srgbClr val="52565A"/>
                </a:solidFill>
                <a:latin typeface="Calibri"/>
                <a:cs typeface="Calibri"/>
              </a:rPr>
              <a:t> </a:t>
            </a:r>
            <a:r>
              <a:rPr sz="2400" spc="20" dirty="0">
                <a:solidFill>
                  <a:srgbClr val="52565A"/>
                </a:solidFill>
                <a:latin typeface="Calibri"/>
                <a:cs typeface="Calibri"/>
              </a:rPr>
              <a:t>met</a:t>
            </a:r>
            <a:r>
              <a:rPr sz="2400" spc="-65" dirty="0">
                <a:solidFill>
                  <a:srgbClr val="52565A"/>
                </a:solidFill>
                <a:latin typeface="Calibri"/>
                <a:cs typeface="Calibri"/>
              </a:rPr>
              <a:t> </a:t>
            </a:r>
            <a:r>
              <a:rPr sz="2400" spc="10" dirty="0">
                <a:solidFill>
                  <a:srgbClr val="52565A"/>
                </a:solidFill>
                <a:latin typeface="Calibri"/>
                <a:cs typeface="Calibri"/>
              </a:rPr>
              <a:t>the</a:t>
            </a:r>
            <a:r>
              <a:rPr sz="2400" spc="-75" dirty="0">
                <a:solidFill>
                  <a:srgbClr val="52565A"/>
                </a:solidFill>
                <a:latin typeface="Calibri"/>
                <a:cs typeface="Calibri"/>
              </a:rPr>
              <a:t> </a:t>
            </a:r>
            <a:r>
              <a:rPr sz="2400" spc="35" dirty="0">
                <a:solidFill>
                  <a:srgbClr val="52565A"/>
                </a:solidFill>
                <a:latin typeface="Calibri"/>
                <a:cs typeface="Calibri"/>
              </a:rPr>
              <a:t>regional  </a:t>
            </a:r>
            <a:r>
              <a:rPr sz="2400" spc="45" dirty="0">
                <a:solidFill>
                  <a:srgbClr val="52565A"/>
                </a:solidFill>
                <a:latin typeface="Calibri"/>
                <a:cs typeface="Calibri"/>
              </a:rPr>
              <a:t>living </a:t>
            </a:r>
            <a:r>
              <a:rPr sz="2400" spc="30" dirty="0">
                <a:solidFill>
                  <a:srgbClr val="52565A"/>
                </a:solidFill>
                <a:latin typeface="Calibri"/>
                <a:cs typeface="Calibri"/>
              </a:rPr>
              <a:t>wage</a:t>
            </a:r>
            <a:r>
              <a:rPr sz="2400" spc="-185" dirty="0">
                <a:solidFill>
                  <a:srgbClr val="52565A"/>
                </a:solidFill>
                <a:latin typeface="Calibri"/>
                <a:cs typeface="Calibri"/>
              </a:rPr>
              <a:t> </a:t>
            </a:r>
            <a:r>
              <a:rPr sz="2400" spc="30" dirty="0">
                <a:solidFill>
                  <a:srgbClr val="52565A"/>
                </a:solidFill>
                <a:latin typeface="Calibri"/>
                <a:cs typeface="Calibri"/>
              </a:rPr>
              <a:t>threshold</a:t>
            </a:r>
            <a:endParaRPr sz="2400">
              <a:latin typeface="Calibri"/>
              <a:cs typeface="Calibri"/>
            </a:endParaRPr>
          </a:p>
        </p:txBody>
      </p:sp>
      <p:sp>
        <p:nvSpPr>
          <p:cNvPr id="6" name="object 6"/>
          <p:cNvSpPr txBox="1"/>
          <p:nvPr/>
        </p:nvSpPr>
        <p:spPr>
          <a:xfrm>
            <a:off x="1518921" y="4590836"/>
            <a:ext cx="8268334" cy="878840"/>
          </a:xfrm>
          <a:prstGeom prst="rect">
            <a:avLst/>
          </a:prstGeom>
        </p:spPr>
        <p:txBody>
          <a:bodyPr vert="horz" wrap="square" lIns="0" tIns="12065" rIns="0" bIns="0" rtlCol="0">
            <a:spAutoFit/>
          </a:bodyPr>
          <a:lstStyle/>
          <a:p>
            <a:pPr marL="12700">
              <a:lnSpc>
                <a:spcPct val="100000"/>
              </a:lnSpc>
              <a:spcBef>
                <a:spcPts val="95"/>
              </a:spcBef>
            </a:pPr>
            <a:r>
              <a:rPr sz="1400" spc="-25" dirty="0">
                <a:solidFill>
                  <a:srgbClr val="52565A"/>
                </a:solidFill>
                <a:latin typeface="Calibri"/>
                <a:cs typeface="Calibri"/>
              </a:rPr>
              <a:t>Metric</a:t>
            </a:r>
            <a:r>
              <a:rPr sz="1400" spc="-35" dirty="0">
                <a:solidFill>
                  <a:srgbClr val="52565A"/>
                </a:solidFill>
                <a:latin typeface="Calibri"/>
                <a:cs typeface="Calibri"/>
              </a:rPr>
              <a:t> </a:t>
            </a:r>
            <a:r>
              <a:rPr sz="1400" spc="20" dirty="0">
                <a:solidFill>
                  <a:srgbClr val="52565A"/>
                </a:solidFill>
                <a:latin typeface="Calibri"/>
                <a:cs typeface="Calibri"/>
              </a:rPr>
              <a:t>will</a:t>
            </a:r>
            <a:r>
              <a:rPr sz="1400" spc="-20" dirty="0">
                <a:solidFill>
                  <a:srgbClr val="52565A"/>
                </a:solidFill>
                <a:latin typeface="Calibri"/>
                <a:cs typeface="Calibri"/>
              </a:rPr>
              <a:t> </a:t>
            </a:r>
            <a:r>
              <a:rPr sz="1400" spc="15" dirty="0">
                <a:solidFill>
                  <a:srgbClr val="52565A"/>
                </a:solidFill>
                <a:latin typeface="Calibri"/>
                <a:cs typeface="Calibri"/>
              </a:rPr>
              <a:t>be</a:t>
            </a:r>
            <a:r>
              <a:rPr sz="1400" spc="-35" dirty="0">
                <a:solidFill>
                  <a:srgbClr val="52565A"/>
                </a:solidFill>
                <a:latin typeface="Calibri"/>
                <a:cs typeface="Calibri"/>
              </a:rPr>
              <a:t> </a:t>
            </a:r>
            <a:r>
              <a:rPr sz="1400" spc="25" dirty="0">
                <a:solidFill>
                  <a:srgbClr val="52565A"/>
                </a:solidFill>
                <a:latin typeface="Calibri"/>
                <a:cs typeface="Calibri"/>
              </a:rPr>
              <a:t>based</a:t>
            </a:r>
            <a:r>
              <a:rPr sz="1400" spc="-45" dirty="0">
                <a:solidFill>
                  <a:srgbClr val="52565A"/>
                </a:solidFill>
                <a:latin typeface="Calibri"/>
                <a:cs typeface="Calibri"/>
              </a:rPr>
              <a:t> </a:t>
            </a:r>
            <a:r>
              <a:rPr sz="1400" spc="5" dirty="0">
                <a:solidFill>
                  <a:srgbClr val="52565A"/>
                </a:solidFill>
                <a:latin typeface="Calibri"/>
                <a:cs typeface="Calibri"/>
              </a:rPr>
              <a:t>the</a:t>
            </a:r>
            <a:r>
              <a:rPr sz="1400" spc="-35" dirty="0">
                <a:solidFill>
                  <a:srgbClr val="52565A"/>
                </a:solidFill>
                <a:latin typeface="Calibri"/>
                <a:cs typeface="Calibri"/>
              </a:rPr>
              <a:t> </a:t>
            </a:r>
            <a:r>
              <a:rPr sz="1400" spc="15" dirty="0">
                <a:solidFill>
                  <a:srgbClr val="52565A"/>
                </a:solidFill>
                <a:latin typeface="Calibri"/>
                <a:cs typeface="Calibri"/>
              </a:rPr>
              <a:t>Unemployment</a:t>
            </a:r>
            <a:r>
              <a:rPr sz="1400" spc="-10" dirty="0">
                <a:solidFill>
                  <a:srgbClr val="52565A"/>
                </a:solidFill>
                <a:latin typeface="Calibri"/>
                <a:cs typeface="Calibri"/>
              </a:rPr>
              <a:t> </a:t>
            </a:r>
            <a:r>
              <a:rPr sz="1400" spc="20" dirty="0">
                <a:solidFill>
                  <a:srgbClr val="52565A"/>
                </a:solidFill>
                <a:latin typeface="Calibri"/>
                <a:cs typeface="Calibri"/>
              </a:rPr>
              <a:t>Insurance</a:t>
            </a:r>
            <a:r>
              <a:rPr sz="1400" spc="-40" dirty="0">
                <a:solidFill>
                  <a:srgbClr val="52565A"/>
                </a:solidFill>
                <a:latin typeface="Calibri"/>
                <a:cs typeface="Calibri"/>
              </a:rPr>
              <a:t> </a:t>
            </a:r>
            <a:r>
              <a:rPr sz="1400" spc="15" dirty="0">
                <a:solidFill>
                  <a:srgbClr val="52565A"/>
                </a:solidFill>
                <a:latin typeface="Calibri"/>
                <a:cs typeface="Calibri"/>
              </a:rPr>
              <a:t>wage</a:t>
            </a:r>
            <a:r>
              <a:rPr sz="1400" spc="-40" dirty="0">
                <a:solidFill>
                  <a:srgbClr val="52565A"/>
                </a:solidFill>
                <a:latin typeface="Calibri"/>
                <a:cs typeface="Calibri"/>
              </a:rPr>
              <a:t> </a:t>
            </a:r>
            <a:r>
              <a:rPr sz="1400" spc="25" dirty="0">
                <a:solidFill>
                  <a:srgbClr val="52565A"/>
                </a:solidFill>
                <a:latin typeface="Calibri"/>
                <a:cs typeface="Calibri"/>
              </a:rPr>
              <a:t>data</a:t>
            </a:r>
            <a:r>
              <a:rPr sz="1400" spc="-50" dirty="0">
                <a:solidFill>
                  <a:srgbClr val="52565A"/>
                </a:solidFill>
                <a:latin typeface="Calibri"/>
                <a:cs typeface="Calibri"/>
              </a:rPr>
              <a:t> </a:t>
            </a:r>
            <a:r>
              <a:rPr sz="1400" spc="-10" dirty="0">
                <a:solidFill>
                  <a:srgbClr val="52565A"/>
                </a:solidFill>
                <a:latin typeface="Calibri"/>
                <a:cs typeface="Calibri"/>
              </a:rPr>
              <a:t>.</a:t>
            </a:r>
            <a:endParaRPr sz="1400">
              <a:latin typeface="Calibri"/>
              <a:cs typeface="Calibri"/>
            </a:endParaRPr>
          </a:p>
          <a:p>
            <a:pPr marL="12700" marR="5080">
              <a:lnSpc>
                <a:spcPct val="100000"/>
              </a:lnSpc>
            </a:pPr>
            <a:r>
              <a:rPr sz="1400" spc="35" dirty="0">
                <a:solidFill>
                  <a:srgbClr val="52565A"/>
                </a:solidFill>
                <a:latin typeface="Calibri"/>
                <a:cs typeface="Calibri"/>
              </a:rPr>
              <a:t>Living</a:t>
            </a:r>
            <a:r>
              <a:rPr sz="1400" spc="-35" dirty="0">
                <a:solidFill>
                  <a:srgbClr val="52565A"/>
                </a:solidFill>
                <a:latin typeface="Calibri"/>
                <a:cs typeface="Calibri"/>
              </a:rPr>
              <a:t> </a:t>
            </a:r>
            <a:r>
              <a:rPr sz="1400" spc="15" dirty="0">
                <a:solidFill>
                  <a:srgbClr val="52565A"/>
                </a:solidFill>
                <a:latin typeface="Calibri"/>
                <a:cs typeface="Calibri"/>
              </a:rPr>
              <a:t>wage</a:t>
            </a:r>
            <a:r>
              <a:rPr sz="1400" spc="-35" dirty="0">
                <a:solidFill>
                  <a:srgbClr val="52565A"/>
                </a:solidFill>
                <a:latin typeface="Calibri"/>
                <a:cs typeface="Calibri"/>
              </a:rPr>
              <a:t> </a:t>
            </a:r>
            <a:r>
              <a:rPr sz="1400" spc="20" dirty="0">
                <a:solidFill>
                  <a:srgbClr val="52565A"/>
                </a:solidFill>
                <a:latin typeface="Calibri"/>
                <a:cs typeface="Calibri"/>
              </a:rPr>
              <a:t>will</a:t>
            </a:r>
            <a:r>
              <a:rPr sz="1400" spc="-15" dirty="0">
                <a:solidFill>
                  <a:srgbClr val="52565A"/>
                </a:solidFill>
                <a:latin typeface="Calibri"/>
                <a:cs typeface="Calibri"/>
              </a:rPr>
              <a:t> </a:t>
            </a:r>
            <a:r>
              <a:rPr sz="1400" spc="15" dirty="0">
                <a:solidFill>
                  <a:srgbClr val="52565A"/>
                </a:solidFill>
                <a:latin typeface="Calibri"/>
                <a:cs typeface="Calibri"/>
              </a:rPr>
              <a:t>be</a:t>
            </a:r>
            <a:r>
              <a:rPr sz="1400" spc="-30" dirty="0">
                <a:solidFill>
                  <a:srgbClr val="52565A"/>
                </a:solidFill>
                <a:latin typeface="Calibri"/>
                <a:cs typeface="Calibri"/>
              </a:rPr>
              <a:t> </a:t>
            </a:r>
            <a:r>
              <a:rPr sz="1400" spc="25" dirty="0">
                <a:solidFill>
                  <a:srgbClr val="52565A"/>
                </a:solidFill>
                <a:latin typeface="Calibri"/>
                <a:cs typeface="Calibri"/>
              </a:rPr>
              <a:t>based</a:t>
            </a:r>
            <a:r>
              <a:rPr sz="1400" spc="-40" dirty="0">
                <a:solidFill>
                  <a:srgbClr val="52565A"/>
                </a:solidFill>
                <a:latin typeface="Calibri"/>
                <a:cs typeface="Calibri"/>
              </a:rPr>
              <a:t> </a:t>
            </a:r>
            <a:r>
              <a:rPr sz="1400" spc="20" dirty="0">
                <a:solidFill>
                  <a:srgbClr val="52565A"/>
                </a:solidFill>
                <a:latin typeface="Calibri"/>
                <a:cs typeface="Calibri"/>
              </a:rPr>
              <a:t>on</a:t>
            </a:r>
            <a:r>
              <a:rPr sz="1400" spc="-30" dirty="0">
                <a:solidFill>
                  <a:srgbClr val="52565A"/>
                </a:solidFill>
                <a:latin typeface="Calibri"/>
                <a:cs typeface="Calibri"/>
              </a:rPr>
              <a:t> </a:t>
            </a:r>
            <a:r>
              <a:rPr sz="1400" spc="15" dirty="0">
                <a:solidFill>
                  <a:srgbClr val="52565A"/>
                </a:solidFill>
                <a:latin typeface="Calibri"/>
                <a:cs typeface="Calibri"/>
              </a:rPr>
              <a:t>regional</a:t>
            </a:r>
            <a:r>
              <a:rPr sz="1400" spc="-15" dirty="0">
                <a:solidFill>
                  <a:srgbClr val="52565A"/>
                </a:solidFill>
                <a:latin typeface="Calibri"/>
                <a:cs typeface="Calibri"/>
              </a:rPr>
              <a:t> </a:t>
            </a:r>
            <a:r>
              <a:rPr sz="1400" spc="10" dirty="0">
                <a:solidFill>
                  <a:srgbClr val="52565A"/>
                </a:solidFill>
                <a:latin typeface="Calibri"/>
                <a:cs typeface="Calibri"/>
              </a:rPr>
              <a:t>figures</a:t>
            </a:r>
            <a:r>
              <a:rPr sz="1400" spc="-15" dirty="0">
                <a:solidFill>
                  <a:srgbClr val="52565A"/>
                </a:solidFill>
                <a:latin typeface="Calibri"/>
                <a:cs typeface="Calibri"/>
              </a:rPr>
              <a:t> </a:t>
            </a:r>
            <a:r>
              <a:rPr sz="1400" spc="-5" dirty="0">
                <a:solidFill>
                  <a:srgbClr val="52565A"/>
                </a:solidFill>
                <a:latin typeface="Calibri"/>
                <a:cs typeface="Calibri"/>
              </a:rPr>
              <a:t>for</a:t>
            </a:r>
            <a:r>
              <a:rPr sz="1400" spc="-25" dirty="0">
                <a:solidFill>
                  <a:srgbClr val="52565A"/>
                </a:solidFill>
                <a:latin typeface="Calibri"/>
                <a:cs typeface="Calibri"/>
              </a:rPr>
              <a:t> </a:t>
            </a:r>
            <a:r>
              <a:rPr sz="1400" spc="30" dirty="0">
                <a:solidFill>
                  <a:srgbClr val="52565A"/>
                </a:solidFill>
                <a:latin typeface="Calibri"/>
                <a:cs typeface="Calibri"/>
              </a:rPr>
              <a:t>a</a:t>
            </a:r>
            <a:r>
              <a:rPr sz="1400" spc="-45" dirty="0">
                <a:solidFill>
                  <a:srgbClr val="52565A"/>
                </a:solidFill>
                <a:latin typeface="Calibri"/>
                <a:cs typeface="Calibri"/>
              </a:rPr>
              <a:t> </a:t>
            </a:r>
            <a:r>
              <a:rPr sz="1400" spc="20" dirty="0">
                <a:solidFill>
                  <a:srgbClr val="52565A"/>
                </a:solidFill>
                <a:latin typeface="Calibri"/>
                <a:cs typeface="Calibri"/>
              </a:rPr>
              <a:t>single</a:t>
            </a:r>
            <a:r>
              <a:rPr sz="1400" spc="-10" dirty="0">
                <a:solidFill>
                  <a:srgbClr val="52565A"/>
                </a:solidFill>
                <a:latin typeface="Calibri"/>
                <a:cs typeface="Calibri"/>
              </a:rPr>
              <a:t> </a:t>
            </a:r>
            <a:r>
              <a:rPr sz="1400" spc="20" dirty="0">
                <a:solidFill>
                  <a:srgbClr val="52565A"/>
                </a:solidFill>
                <a:latin typeface="Calibri"/>
                <a:cs typeface="Calibri"/>
              </a:rPr>
              <a:t>adult</a:t>
            </a:r>
            <a:r>
              <a:rPr sz="1400" spc="-25" dirty="0">
                <a:solidFill>
                  <a:srgbClr val="52565A"/>
                </a:solidFill>
                <a:latin typeface="Calibri"/>
                <a:cs typeface="Calibri"/>
              </a:rPr>
              <a:t> </a:t>
            </a:r>
            <a:r>
              <a:rPr sz="1400" spc="5" dirty="0">
                <a:solidFill>
                  <a:srgbClr val="52565A"/>
                </a:solidFill>
                <a:latin typeface="Calibri"/>
                <a:cs typeface="Calibri"/>
              </a:rPr>
              <a:t>from</a:t>
            </a:r>
            <a:r>
              <a:rPr sz="1400" spc="-20" dirty="0">
                <a:solidFill>
                  <a:srgbClr val="52565A"/>
                </a:solidFill>
                <a:latin typeface="Calibri"/>
                <a:cs typeface="Calibri"/>
              </a:rPr>
              <a:t> </a:t>
            </a:r>
            <a:r>
              <a:rPr sz="1400" spc="5" dirty="0">
                <a:solidFill>
                  <a:srgbClr val="52565A"/>
                </a:solidFill>
                <a:latin typeface="Calibri"/>
                <a:cs typeface="Calibri"/>
              </a:rPr>
              <a:t>the</a:t>
            </a:r>
            <a:r>
              <a:rPr sz="1400" spc="-30" dirty="0">
                <a:solidFill>
                  <a:srgbClr val="52565A"/>
                </a:solidFill>
                <a:latin typeface="Calibri"/>
                <a:cs typeface="Calibri"/>
              </a:rPr>
              <a:t> </a:t>
            </a:r>
            <a:r>
              <a:rPr sz="1400" spc="20" dirty="0">
                <a:solidFill>
                  <a:srgbClr val="52565A"/>
                </a:solidFill>
                <a:latin typeface="Calibri"/>
                <a:cs typeface="Calibri"/>
              </a:rPr>
              <a:t>Insight</a:t>
            </a:r>
            <a:r>
              <a:rPr sz="1400" spc="-35" dirty="0">
                <a:solidFill>
                  <a:srgbClr val="52565A"/>
                </a:solidFill>
                <a:latin typeface="Calibri"/>
                <a:cs typeface="Calibri"/>
              </a:rPr>
              <a:t> </a:t>
            </a:r>
            <a:r>
              <a:rPr sz="1400" spc="10" dirty="0">
                <a:solidFill>
                  <a:srgbClr val="52565A"/>
                </a:solidFill>
                <a:latin typeface="Calibri"/>
                <a:cs typeface="Calibri"/>
              </a:rPr>
              <a:t>Center</a:t>
            </a:r>
            <a:r>
              <a:rPr sz="1400" spc="-20" dirty="0">
                <a:solidFill>
                  <a:srgbClr val="52565A"/>
                </a:solidFill>
                <a:latin typeface="Calibri"/>
                <a:cs typeface="Calibri"/>
              </a:rPr>
              <a:t> </a:t>
            </a:r>
            <a:r>
              <a:rPr sz="1400" spc="-5" dirty="0">
                <a:solidFill>
                  <a:srgbClr val="52565A"/>
                </a:solidFill>
                <a:latin typeface="Calibri"/>
                <a:cs typeface="Calibri"/>
              </a:rPr>
              <a:t>for</a:t>
            </a:r>
            <a:r>
              <a:rPr sz="1400" spc="-25" dirty="0">
                <a:solidFill>
                  <a:srgbClr val="52565A"/>
                </a:solidFill>
                <a:latin typeface="Calibri"/>
                <a:cs typeface="Calibri"/>
              </a:rPr>
              <a:t> </a:t>
            </a:r>
            <a:r>
              <a:rPr sz="1400" spc="20" dirty="0">
                <a:solidFill>
                  <a:srgbClr val="52565A"/>
                </a:solidFill>
                <a:latin typeface="Calibri"/>
                <a:cs typeface="Calibri"/>
              </a:rPr>
              <a:t>Community</a:t>
            </a:r>
            <a:r>
              <a:rPr sz="1400" spc="-10" dirty="0">
                <a:solidFill>
                  <a:srgbClr val="52565A"/>
                </a:solidFill>
                <a:latin typeface="Calibri"/>
                <a:cs typeface="Calibri"/>
              </a:rPr>
              <a:t> </a:t>
            </a:r>
            <a:r>
              <a:rPr sz="1400" spc="30" dirty="0">
                <a:solidFill>
                  <a:srgbClr val="52565A"/>
                </a:solidFill>
                <a:latin typeface="Calibri"/>
                <a:cs typeface="Calibri"/>
              </a:rPr>
              <a:t>Economic  </a:t>
            </a:r>
            <a:r>
              <a:rPr sz="1400" spc="10" dirty="0">
                <a:solidFill>
                  <a:srgbClr val="52565A"/>
                </a:solidFill>
                <a:latin typeface="Calibri"/>
                <a:cs typeface="Calibri"/>
              </a:rPr>
              <a:t>Development.</a:t>
            </a:r>
            <a:endParaRPr sz="1400">
              <a:latin typeface="Calibri"/>
              <a:cs typeface="Calibri"/>
            </a:endParaRPr>
          </a:p>
          <a:p>
            <a:pPr marL="12700">
              <a:lnSpc>
                <a:spcPct val="100000"/>
              </a:lnSpc>
              <a:spcBef>
                <a:spcPts val="5"/>
              </a:spcBef>
            </a:pPr>
            <a:r>
              <a:rPr sz="1400" spc="25" dirty="0">
                <a:solidFill>
                  <a:srgbClr val="52565A"/>
                </a:solidFill>
                <a:latin typeface="Calibri"/>
                <a:cs typeface="Calibri"/>
              </a:rPr>
              <a:t>Students</a:t>
            </a:r>
            <a:r>
              <a:rPr sz="1400" spc="-30" dirty="0">
                <a:solidFill>
                  <a:srgbClr val="52565A"/>
                </a:solidFill>
                <a:latin typeface="Calibri"/>
                <a:cs typeface="Calibri"/>
              </a:rPr>
              <a:t> </a:t>
            </a:r>
            <a:r>
              <a:rPr sz="1400" spc="10" dirty="0">
                <a:solidFill>
                  <a:srgbClr val="52565A"/>
                </a:solidFill>
                <a:latin typeface="Calibri"/>
                <a:cs typeface="Calibri"/>
              </a:rPr>
              <a:t>who</a:t>
            </a:r>
            <a:r>
              <a:rPr sz="1400" spc="-40" dirty="0">
                <a:solidFill>
                  <a:srgbClr val="52565A"/>
                </a:solidFill>
                <a:latin typeface="Calibri"/>
                <a:cs typeface="Calibri"/>
              </a:rPr>
              <a:t> </a:t>
            </a:r>
            <a:r>
              <a:rPr sz="1400" spc="5" dirty="0">
                <a:solidFill>
                  <a:srgbClr val="52565A"/>
                </a:solidFill>
                <a:latin typeface="Calibri"/>
                <a:cs typeface="Calibri"/>
              </a:rPr>
              <a:t>transferred</a:t>
            </a:r>
            <a:r>
              <a:rPr sz="1400" spc="-35" dirty="0">
                <a:solidFill>
                  <a:srgbClr val="52565A"/>
                </a:solidFill>
                <a:latin typeface="Calibri"/>
                <a:cs typeface="Calibri"/>
              </a:rPr>
              <a:t> </a:t>
            </a:r>
            <a:r>
              <a:rPr sz="1400" spc="10" dirty="0">
                <a:solidFill>
                  <a:srgbClr val="52565A"/>
                </a:solidFill>
                <a:latin typeface="Calibri"/>
                <a:cs typeface="Calibri"/>
              </a:rPr>
              <a:t>to</a:t>
            </a:r>
            <a:r>
              <a:rPr sz="1400" spc="-35" dirty="0">
                <a:solidFill>
                  <a:srgbClr val="52565A"/>
                </a:solidFill>
                <a:latin typeface="Calibri"/>
                <a:cs typeface="Calibri"/>
              </a:rPr>
              <a:t> </a:t>
            </a:r>
            <a:r>
              <a:rPr sz="1400" spc="30" dirty="0">
                <a:solidFill>
                  <a:srgbClr val="52565A"/>
                </a:solidFill>
                <a:latin typeface="Calibri"/>
                <a:cs typeface="Calibri"/>
              </a:rPr>
              <a:t>a</a:t>
            </a:r>
            <a:r>
              <a:rPr sz="1400" spc="-50" dirty="0">
                <a:solidFill>
                  <a:srgbClr val="52565A"/>
                </a:solidFill>
                <a:latin typeface="Calibri"/>
                <a:cs typeface="Calibri"/>
              </a:rPr>
              <a:t> </a:t>
            </a:r>
            <a:r>
              <a:rPr sz="1400" spc="5" dirty="0">
                <a:solidFill>
                  <a:srgbClr val="52565A"/>
                </a:solidFill>
                <a:latin typeface="Calibri"/>
                <a:cs typeface="Calibri"/>
              </a:rPr>
              <a:t>four-year</a:t>
            </a:r>
            <a:r>
              <a:rPr sz="1400" spc="-25" dirty="0">
                <a:solidFill>
                  <a:srgbClr val="52565A"/>
                </a:solidFill>
                <a:latin typeface="Calibri"/>
                <a:cs typeface="Calibri"/>
              </a:rPr>
              <a:t> </a:t>
            </a:r>
            <a:r>
              <a:rPr sz="1400" spc="15" dirty="0">
                <a:solidFill>
                  <a:srgbClr val="52565A"/>
                </a:solidFill>
                <a:latin typeface="Calibri"/>
                <a:cs typeface="Calibri"/>
              </a:rPr>
              <a:t>institution</a:t>
            </a:r>
            <a:r>
              <a:rPr sz="1400" spc="-20" dirty="0">
                <a:solidFill>
                  <a:srgbClr val="52565A"/>
                </a:solidFill>
                <a:latin typeface="Calibri"/>
                <a:cs typeface="Calibri"/>
              </a:rPr>
              <a:t> </a:t>
            </a:r>
            <a:r>
              <a:rPr sz="1400" spc="20" dirty="0">
                <a:solidFill>
                  <a:srgbClr val="52565A"/>
                </a:solidFill>
                <a:latin typeface="Calibri"/>
                <a:cs typeface="Calibri"/>
              </a:rPr>
              <a:t>will</a:t>
            </a:r>
            <a:r>
              <a:rPr sz="1400" spc="-15" dirty="0">
                <a:solidFill>
                  <a:srgbClr val="52565A"/>
                </a:solidFill>
                <a:latin typeface="Calibri"/>
                <a:cs typeface="Calibri"/>
              </a:rPr>
              <a:t> </a:t>
            </a:r>
            <a:r>
              <a:rPr sz="1400" spc="15" dirty="0">
                <a:solidFill>
                  <a:srgbClr val="52565A"/>
                </a:solidFill>
                <a:latin typeface="Calibri"/>
                <a:cs typeface="Calibri"/>
              </a:rPr>
              <a:t>be</a:t>
            </a:r>
            <a:r>
              <a:rPr sz="1400" spc="-35" dirty="0">
                <a:solidFill>
                  <a:srgbClr val="52565A"/>
                </a:solidFill>
                <a:latin typeface="Calibri"/>
                <a:cs typeface="Calibri"/>
              </a:rPr>
              <a:t> </a:t>
            </a:r>
            <a:r>
              <a:rPr sz="1400" spc="15" dirty="0">
                <a:solidFill>
                  <a:srgbClr val="52565A"/>
                </a:solidFill>
                <a:latin typeface="Calibri"/>
                <a:cs typeface="Calibri"/>
              </a:rPr>
              <a:t>excluded.</a:t>
            </a:r>
            <a:endParaRPr sz="1400">
              <a:latin typeface="Calibri"/>
              <a:cs typeface="Calibri"/>
            </a:endParaRPr>
          </a:p>
        </p:txBody>
      </p:sp>
    </p:spTree>
    <p:extLst>
      <p:ext uri="{BB962C8B-B14F-4D97-AF65-F5344CB8AC3E}">
        <p14:creationId xmlns:p14="http://schemas.microsoft.com/office/powerpoint/2010/main" val="18899029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11075159"/>
              </p:ext>
            </p:extLst>
          </p:nvPr>
        </p:nvGraphicFramePr>
        <p:xfrm>
          <a:off x="0" y="0"/>
          <a:ext cx="12192000" cy="6857999"/>
        </p:xfrm>
        <a:graphic>
          <a:graphicData uri="http://schemas.openxmlformats.org/drawingml/2006/table">
            <a:tbl>
              <a:tblPr firstRow="1" bandRow="1">
                <a:tableStyleId>{93296810-A885-4BE3-A3E7-6D5BEEA58F35}</a:tableStyleId>
              </a:tblPr>
              <a:tblGrid>
                <a:gridCol w="6158963">
                  <a:extLst>
                    <a:ext uri="{9D8B030D-6E8A-4147-A177-3AD203B41FA5}">
                      <a16:colId xmlns:a16="http://schemas.microsoft.com/office/drawing/2014/main" val="3195325471"/>
                    </a:ext>
                  </a:extLst>
                </a:gridCol>
                <a:gridCol w="6033037">
                  <a:extLst>
                    <a:ext uri="{9D8B030D-6E8A-4147-A177-3AD203B41FA5}">
                      <a16:colId xmlns:a16="http://schemas.microsoft.com/office/drawing/2014/main" val="953892732"/>
                    </a:ext>
                  </a:extLst>
                </a:gridCol>
              </a:tblGrid>
              <a:tr h="398599">
                <a:tc>
                  <a:txBody>
                    <a:bodyPr/>
                    <a:lstStyle/>
                    <a:p>
                      <a:r>
                        <a:rPr lang="en-US" sz="1800" dirty="0" smtClean="0"/>
                        <a:t>New Student Success Metrics</a:t>
                      </a:r>
                      <a:endParaRPr lang="en-US" sz="1800" dirty="0"/>
                    </a:p>
                  </a:txBody>
                  <a:tcPr/>
                </a:tc>
                <a:tc>
                  <a:txBody>
                    <a:bodyPr/>
                    <a:lstStyle/>
                    <a:p>
                      <a:pPr algn="l"/>
                      <a:r>
                        <a:rPr lang="en-US" sz="1800" dirty="0" smtClean="0"/>
                        <a:t>Existing Canada College Set Standards and District Metrics</a:t>
                      </a:r>
                      <a:endParaRPr lang="en-US" sz="1800" dirty="0"/>
                    </a:p>
                  </a:txBody>
                  <a:tcPr/>
                </a:tc>
                <a:extLst>
                  <a:ext uri="{0D108BD9-81ED-4DB2-BD59-A6C34878D82A}">
                    <a16:rowId xmlns:a16="http://schemas.microsoft.com/office/drawing/2014/main" val="909040145"/>
                  </a:ext>
                </a:extLst>
              </a:tr>
              <a:tr h="332165">
                <a:tc>
                  <a:txBody>
                    <a:bodyPr/>
                    <a:lstStyle/>
                    <a:p>
                      <a:pPr marL="0" indent="0">
                        <a:spcBef>
                          <a:spcPts val="0"/>
                        </a:spcBef>
                        <a:spcAft>
                          <a:spcPts val="0"/>
                        </a:spcAft>
                        <a:buFont typeface="Arial" panose="020B0604020202020204" pitchFamily="34" charset="0"/>
                        <a:buNone/>
                      </a:pPr>
                      <a:r>
                        <a:rPr lang="en-US" sz="1400" dirty="0" smtClean="0">
                          <a:solidFill>
                            <a:srgbClr val="FF0000"/>
                          </a:solidFill>
                        </a:rPr>
                        <a:t>Percentage (%) of applicants </a:t>
                      </a:r>
                      <a:r>
                        <a:rPr lang="en-US" sz="1400" dirty="0" smtClean="0">
                          <a:solidFill>
                            <a:srgbClr val="FF0000"/>
                          </a:solidFill>
                        </a:rPr>
                        <a:t>who successfully </a:t>
                      </a:r>
                      <a:r>
                        <a:rPr lang="en-US" sz="1400" dirty="0" smtClean="0">
                          <a:solidFill>
                            <a:srgbClr val="FF0000"/>
                          </a:solidFill>
                        </a:rPr>
                        <a:t>register for classes</a:t>
                      </a:r>
                      <a:endParaRPr lang="en-US" sz="1400"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3932570152"/>
                  </a:ext>
                </a:extLst>
              </a:tr>
              <a:tr h="428320">
                <a:tc>
                  <a:txBody>
                    <a:bodyPr/>
                    <a:lstStyle/>
                    <a:p>
                      <a:pPr marL="0" indent="0">
                        <a:spcBef>
                          <a:spcPts val="0"/>
                        </a:spcBef>
                        <a:spcAft>
                          <a:spcPts val="0"/>
                        </a:spcAft>
                        <a:buFont typeface="Arial" panose="020B0604020202020204" pitchFamily="34" charset="0"/>
                        <a:buNone/>
                      </a:pPr>
                      <a:r>
                        <a:rPr lang="en-US" sz="1400" dirty="0" smtClean="0">
                          <a:solidFill>
                            <a:srgbClr val="FF0000"/>
                          </a:solidFill>
                        </a:rPr>
                        <a:t>All</a:t>
                      </a:r>
                      <a:r>
                        <a:rPr lang="en-US" sz="1400" baseline="0" dirty="0" smtClean="0">
                          <a:solidFill>
                            <a:srgbClr val="FF0000"/>
                          </a:solidFill>
                        </a:rPr>
                        <a:t> students enrolled in a given year</a:t>
                      </a:r>
                      <a:endParaRPr lang="en-US" sz="1400"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Annual headcount</a:t>
                      </a:r>
                    </a:p>
                  </a:txBody>
                  <a:tcPr/>
                </a:tc>
                <a:extLst>
                  <a:ext uri="{0D108BD9-81ED-4DB2-BD59-A6C34878D82A}">
                    <a16:rowId xmlns:a16="http://schemas.microsoft.com/office/drawing/2014/main" val="587559330"/>
                  </a:ext>
                </a:extLst>
              </a:tr>
              <a:tr h="332165">
                <a:tc>
                  <a:txBody>
                    <a:bodyPr/>
                    <a:lstStyle/>
                    <a:p>
                      <a:pPr>
                        <a:spcBef>
                          <a:spcPts val="0"/>
                        </a:spcBef>
                        <a:spcAft>
                          <a:spcPts val="0"/>
                        </a:spcAft>
                      </a:pPr>
                      <a:endParaRPr lang="en-US" sz="1400" dirty="0"/>
                    </a:p>
                  </a:txBody>
                  <a:tcPr/>
                </a:tc>
                <a:tc>
                  <a:txBody>
                    <a:bodyPr/>
                    <a:lstStyle/>
                    <a:p>
                      <a:r>
                        <a:rPr lang="en-US" sz="1400" dirty="0" smtClean="0"/>
                        <a:t>Full</a:t>
                      </a:r>
                      <a:r>
                        <a:rPr lang="en-US" sz="1400" baseline="0" dirty="0" smtClean="0"/>
                        <a:t> Time Equivalent Students (FTES) (Total #)</a:t>
                      </a:r>
                      <a:endParaRPr lang="en-US" sz="1400" dirty="0"/>
                    </a:p>
                  </a:txBody>
                  <a:tcPr/>
                </a:tc>
                <a:extLst>
                  <a:ext uri="{0D108BD9-81ED-4DB2-BD59-A6C34878D82A}">
                    <a16:rowId xmlns:a16="http://schemas.microsoft.com/office/drawing/2014/main" val="1328471645"/>
                  </a:ext>
                </a:extLst>
              </a:tr>
              <a:tr h="797199">
                <a:tc>
                  <a:txBody>
                    <a:bodyPr/>
                    <a:lstStyle/>
                    <a:p>
                      <a:pPr marL="0" indent="0">
                        <a:spcBef>
                          <a:spcPts val="0"/>
                        </a:spcBef>
                        <a:spcAft>
                          <a:spcPts val="0"/>
                        </a:spcAft>
                        <a:buFont typeface="Arial" panose="020B0604020202020204" pitchFamily="34" charset="0"/>
                        <a:buNone/>
                      </a:pPr>
                      <a:endParaRPr lang="en-US" sz="1400" dirty="0"/>
                    </a:p>
                  </a:txBody>
                  <a:tcPr/>
                </a:tc>
                <a:tc>
                  <a:txBody>
                    <a:bodyPr/>
                    <a:lstStyle/>
                    <a:p>
                      <a:pPr marL="0" indent="0">
                        <a:spcBef>
                          <a:spcPts val="0"/>
                        </a:spcBef>
                        <a:spcAft>
                          <a:spcPts val="0"/>
                        </a:spcAft>
                        <a:buFont typeface="Arial" panose="020B0604020202020204" pitchFamily="34" charset="0"/>
                        <a:buNone/>
                      </a:pPr>
                      <a:r>
                        <a:rPr lang="en-US" sz="1400" dirty="0" smtClean="0"/>
                        <a:t>Percentage (%) of</a:t>
                      </a:r>
                      <a:r>
                        <a:rPr lang="en-US" sz="1400" baseline="0" dirty="0" smtClean="0"/>
                        <a:t> students completing SEP (existing District metric)</a:t>
                      </a:r>
                    </a:p>
                    <a:p>
                      <a:pPr marL="171450" indent="-171450">
                        <a:spcBef>
                          <a:spcPts val="0"/>
                        </a:spcBef>
                        <a:spcAft>
                          <a:spcPts val="0"/>
                        </a:spcAft>
                        <a:buFont typeface="Arial" panose="020B0604020202020204" pitchFamily="34" charset="0"/>
                        <a:buChar char="•"/>
                      </a:pPr>
                      <a:r>
                        <a:rPr lang="en-US" sz="1400" baseline="0" dirty="0" smtClean="0"/>
                        <a:t>Full-Time First Time students</a:t>
                      </a:r>
                    </a:p>
                    <a:p>
                      <a:pPr marL="171450" indent="-171450">
                        <a:spcBef>
                          <a:spcPts val="0"/>
                        </a:spcBef>
                        <a:spcAft>
                          <a:spcPts val="0"/>
                        </a:spcAft>
                        <a:buFont typeface="Arial" panose="020B0604020202020204" pitchFamily="34" charset="0"/>
                        <a:buChar char="•"/>
                      </a:pPr>
                      <a:r>
                        <a:rPr lang="en-US" sz="1400" baseline="0" dirty="0" smtClean="0"/>
                        <a:t>Part-Time First Time students</a:t>
                      </a:r>
                      <a:endParaRPr lang="en-US" sz="1400" dirty="0"/>
                    </a:p>
                  </a:txBody>
                  <a:tcPr/>
                </a:tc>
                <a:extLst>
                  <a:ext uri="{0D108BD9-81ED-4DB2-BD59-A6C34878D82A}">
                    <a16:rowId xmlns:a16="http://schemas.microsoft.com/office/drawing/2014/main" val="850801119"/>
                  </a:ext>
                </a:extLst>
              </a:tr>
              <a:tr h="564682">
                <a:tc>
                  <a:txBody>
                    <a:bodyPr/>
                    <a:lstStyle/>
                    <a:p>
                      <a:pPr marL="0" indent="0">
                        <a:spcBef>
                          <a:spcPts val="0"/>
                        </a:spcBef>
                        <a:spcAft>
                          <a:spcPts val="0"/>
                        </a:spcAft>
                        <a:buFont typeface="Arial" panose="020B0604020202020204" pitchFamily="34" charset="0"/>
                        <a:buNone/>
                      </a:pPr>
                      <a:r>
                        <a:rPr lang="en-US" sz="1400" b="0" i="0" kern="1200" dirty="0" smtClean="0">
                          <a:solidFill>
                            <a:srgbClr val="FF0000"/>
                          </a:solidFill>
                          <a:effectLst/>
                          <a:latin typeface="+mn-lt"/>
                          <a:ea typeface="+mn-ea"/>
                          <a:cs typeface="+mn-cs"/>
                        </a:rPr>
                        <a:t>Percentage (%) who had one or more skills gains, measured by advancing one or more CB21 levels in the selected year</a:t>
                      </a:r>
                      <a:endParaRPr lang="en-US" sz="1400"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1868693996"/>
                  </a:ext>
                </a:extLst>
              </a:tr>
              <a:tr h="1262231">
                <a:tc>
                  <a:txBody>
                    <a:bodyPr/>
                    <a:lstStyle/>
                    <a:p>
                      <a:pPr>
                        <a:spcBef>
                          <a:spcPts val="0"/>
                        </a:spcBef>
                        <a:spcAft>
                          <a:spcPts val="0"/>
                        </a:spcAft>
                      </a:pPr>
                      <a:r>
                        <a:rPr lang="en-US" sz="1400" b="0" i="0" kern="1200" dirty="0" smtClean="0">
                          <a:solidFill>
                            <a:srgbClr val="FF0000"/>
                          </a:solidFill>
                          <a:effectLst/>
                          <a:latin typeface="+mn-lt"/>
                          <a:ea typeface="+mn-ea"/>
                          <a:cs typeface="+mn-cs"/>
                        </a:rPr>
                        <a:t>Among enrollments by all students, the course success rate in the selected year</a:t>
                      </a:r>
                      <a:endParaRPr lang="en-US" sz="1400" dirty="0">
                        <a:solidFill>
                          <a:srgbClr val="FF0000"/>
                        </a:solidFill>
                      </a:endParaRPr>
                    </a:p>
                  </a:txBody>
                  <a:tcPr/>
                </a:tc>
                <a:tc>
                  <a:txBody>
                    <a:bodyPr/>
                    <a:lstStyle/>
                    <a:p>
                      <a:pPr>
                        <a:spcBef>
                          <a:spcPts val="0"/>
                        </a:spcBef>
                        <a:spcAft>
                          <a:spcPts val="0"/>
                        </a:spcAft>
                      </a:pPr>
                      <a:r>
                        <a:rPr lang="en-US" sz="1400" dirty="0" smtClean="0"/>
                        <a:t>Successful course completion rate (%) overall</a:t>
                      </a:r>
                      <a:endParaRPr lang="en-US" sz="1400" dirty="0" smtClean="0">
                        <a:solidFill>
                          <a:srgbClr val="FF0000"/>
                        </a:solidFill>
                      </a:endParaRPr>
                    </a:p>
                    <a:p>
                      <a:pPr marL="285750" indent="-285750">
                        <a:spcBef>
                          <a:spcPts val="0"/>
                        </a:spcBef>
                        <a:spcAft>
                          <a:spcPts val="0"/>
                        </a:spcAft>
                        <a:buFont typeface="Arial" panose="020B0604020202020204" pitchFamily="34" charset="0"/>
                        <a:buChar char="•"/>
                      </a:pPr>
                      <a:r>
                        <a:rPr lang="en-US" sz="1400" dirty="0" smtClean="0"/>
                        <a:t>General Education courses</a:t>
                      </a:r>
                    </a:p>
                    <a:p>
                      <a:pPr marL="285750" indent="-285750">
                        <a:spcBef>
                          <a:spcPts val="0"/>
                        </a:spcBef>
                        <a:spcAft>
                          <a:spcPts val="0"/>
                        </a:spcAft>
                        <a:buFont typeface="Arial" panose="020B0604020202020204" pitchFamily="34" charset="0"/>
                        <a:buChar char="•"/>
                      </a:pPr>
                      <a:r>
                        <a:rPr lang="en-US" sz="1400" dirty="0" smtClean="0"/>
                        <a:t>Distance Education courses</a:t>
                      </a:r>
                    </a:p>
                    <a:p>
                      <a:pPr marL="285750" indent="-285750">
                        <a:spcBef>
                          <a:spcPts val="0"/>
                        </a:spcBef>
                        <a:spcAft>
                          <a:spcPts val="0"/>
                        </a:spcAft>
                        <a:buFont typeface="Arial" panose="020B0604020202020204" pitchFamily="34" charset="0"/>
                        <a:buChar char="•"/>
                      </a:pPr>
                      <a:r>
                        <a:rPr lang="en-US" sz="1400" dirty="0" smtClean="0"/>
                        <a:t>Career Education courses</a:t>
                      </a:r>
                    </a:p>
                    <a:p>
                      <a:pPr marL="285750" indent="-285750">
                        <a:spcBef>
                          <a:spcPts val="0"/>
                        </a:spcBef>
                        <a:spcAft>
                          <a:spcPts val="0"/>
                        </a:spcAft>
                        <a:buFont typeface="Arial" panose="020B0604020202020204" pitchFamily="34" charset="0"/>
                        <a:buChar char="•"/>
                      </a:pPr>
                      <a:r>
                        <a:rPr lang="en-US" sz="1400" dirty="0" smtClean="0"/>
                        <a:t>Non-CBET ESL courses</a:t>
                      </a:r>
                      <a:endParaRPr lang="en-US" sz="1400" dirty="0" smtClean="0"/>
                    </a:p>
                  </a:txBody>
                  <a:tcPr/>
                </a:tc>
                <a:extLst>
                  <a:ext uri="{0D108BD9-81ED-4DB2-BD59-A6C34878D82A}">
                    <a16:rowId xmlns:a16="http://schemas.microsoft.com/office/drawing/2014/main" val="2010077371"/>
                  </a:ext>
                </a:extLst>
              </a:tr>
              <a:tr h="1029714">
                <a:tc>
                  <a:txBody>
                    <a:bodyPr/>
                    <a:lstStyle/>
                    <a:p>
                      <a:pPr marL="0" indent="0">
                        <a:spcBef>
                          <a:spcPts val="0"/>
                        </a:spcBef>
                        <a:spcAft>
                          <a:spcPts val="0"/>
                        </a:spcAft>
                        <a:buFont typeface="Arial" panose="020B0604020202020204" pitchFamily="34" charset="0"/>
                        <a:buNone/>
                      </a:pPr>
                      <a:r>
                        <a:rPr lang="en-US" sz="1400" dirty="0" smtClean="0">
                          <a:solidFill>
                            <a:srgbClr val="FF0000"/>
                          </a:solidFill>
                        </a:rPr>
                        <a:t>Percentage (%) of First-Time students</a:t>
                      </a:r>
                      <a:r>
                        <a:rPr lang="en-US" sz="1400" baseline="0" dirty="0" smtClean="0">
                          <a:solidFill>
                            <a:srgbClr val="FF0000"/>
                          </a:solidFill>
                        </a:rPr>
                        <a:t> who complete: (revised per AB 705- District revision pending)</a:t>
                      </a:r>
                    </a:p>
                    <a:p>
                      <a:pPr marL="285750" indent="-285750">
                        <a:spcBef>
                          <a:spcPts val="0"/>
                        </a:spcBef>
                        <a:spcAft>
                          <a:spcPts val="0"/>
                        </a:spcAft>
                        <a:buFont typeface="Arial" panose="020B0604020202020204" pitchFamily="34" charset="0"/>
                        <a:buChar char="•"/>
                      </a:pPr>
                      <a:r>
                        <a:rPr lang="en-US" sz="1400" baseline="0" dirty="0" smtClean="0">
                          <a:solidFill>
                            <a:srgbClr val="FF0000"/>
                          </a:solidFill>
                        </a:rPr>
                        <a:t>Transfer-level math in one year</a:t>
                      </a:r>
                    </a:p>
                    <a:p>
                      <a:pPr marL="285750" indent="-285750">
                        <a:spcBef>
                          <a:spcPts val="0"/>
                        </a:spcBef>
                        <a:spcAft>
                          <a:spcPts val="0"/>
                        </a:spcAft>
                        <a:buFont typeface="Arial" panose="020B0604020202020204" pitchFamily="34" charset="0"/>
                        <a:buChar char="•"/>
                      </a:pPr>
                      <a:r>
                        <a:rPr lang="en-US" sz="1400" baseline="0" dirty="0" smtClean="0">
                          <a:solidFill>
                            <a:srgbClr val="FF0000"/>
                          </a:solidFill>
                        </a:rPr>
                        <a:t>Transfer-level English in one </a:t>
                      </a:r>
                      <a:r>
                        <a:rPr lang="en-US" sz="1400" baseline="0" dirty="0" smtClean="0">
                          <a:solidFill>
                            <a:srgbClr val="FF0000"/>
                          </a:solidFill>
                        </a:rPr>
                        <a:t>year</a:t>
                      </a:r>
                      <a:endParaRPr lang="en-US" sz="1400" baseline="0" dirty="0" smtClean="0">
                        <a:solidFill>
                          <a:srgbClr val="FF0000"/>
                        </a:solidFill>
                      </a:endParaRPr>
                    </a:p>
                  </a:txBody>
                  <a:tcPr/>
                </a:tc>
                <a:tc>
                  <a:txBody>
                    <a:bodyPr/>
                    <a:lstStyle/>
                    <a:p>
                      <a:pPr marL="285750" indent="-285750">
                        <a:buFont typeface="Arial" panose="020B0604020202020204" pitchFamily="34" charset="0"/>
                        <a:buChar char="•"/>
                      </a:pPr>
                      <a:r>
                        <a:rPr lang="en-US" sz="1400" b="0" kern="1200" dirty="0" smtClean="0">
                          <a:solidFill>
                            <a:schemeClr val="tx1"/>
                          </a:solidFill>
                          <a:effectLst/>
                          <a:latin typeface="+mn-lt"/>
                          <a:ea typeface="+mn-ea"/>
                          <a:cs typeface="+mn-cs"/>
                        </a:rPr>
                        <a:t>% of students placed in pre-transfer math that take pre-transfer math (First-Time Student)</a:t>
                      </a:r>
                    </a:p>
                    <a:p>
                      <a:pPr marL="285750" indent="-285750">
                        <a:buFont typeface="Arial" panose="020B0604020202020204" pitchFamily="34" charset="0"/>
                        <a:buChar char="•"/>
                      </a:pPr>
                      <a:r>
                        <a:rPr lang="en-US" sz="1400" b="0" kern="1200" dirty="0" smtClean="0">
                          <a:solidFill>
                            <a:schemeClr val="tx1"/>
                          </a:solidFill>
                          <a:effectLst/>
                          <a:latin typeface="+mn-lt"/>
                          <a:ea typeface="+mn-ea"/>
                          <a:cs typeface="+mn-cs"/>
                        </a:rPr>
                        <a:t>% of students placed in pre-transfer English that take pre-transfer English (First-Time Student)</a:t>
                      </a:r>
                      <a:endParaRPr lang="en-US" sz="1400" b="0" dirty="0">
                        <a:solidFill>
                          <a:schemeClr val="tx1"/>
                        </a:solidFill>
                      </a:endParaRPr>
                    </a:p>
                  </a:txBody>
                  <a:tcPr/>
                </a:tc>
                <a:extLst>
                  <a:ext uri="{0D108BD9-81ED-4DB2-BD59-A6C34878D82A}">
                    <a16:rowId xmlns:a16="http://schemas.microsoft.com/office/drawing/2014/main" val="234995707"/>
                  </a:ext>
                </a:extLst>
              </a:tr>
              <a:tr h="915725">
                <a:tc>
                  <a:txBody>
                    <a:bodyPr/>
                    <a:lstStyle/>
                    <a:p>
                      <a:pPr marL="0" indent="0">
                        <a:spcBef>
                          <a:spcPts val="0"/>
                        </a:spcBef>
                        <a:spcAft>
                          <a:spcPts val="0"/>
                        </a:spcAft>
                        <a:buFont typeface="Arial" panose="020B0604020202020204" pitchFamily="34" charset="0"/>
                        <a:buNone/>
                      </a:pPr>
                      <a:r>
                        <a:rPr lang="en-US" sz="1400" b="0" i="0" kern="1200" dirty="0" smtClean="0">
                          <a:solidFill>
                            <a:srgbClr val="FF0000"/>
                          </a:solidFill>
                          <a:effectLst/>
                          <a:latin typeface="+mn-lt"/>
                          <a:ea typeface="+mn-ea"/>
                          <a:cs typeface="+mn-cs"/>
                        </a:rPr>
                        <a:t>Proportion who completed both transfer-level math and English in their first academic year of enrollment within the district</a:t>
                      </a:r>
                      <a:endParaRPr lang="en-US" sz="1400" baseline="0" dirty="0" smtClean="0">
                        <a:solidFill>
                          <a:srgbClr val="FF0000"/>
                        </a:solidFill>
                      </a:endParaRPr>
                    </a:p>
                  </a:txBody>
                  <a:tcPr/>
                </a:tc>
                <a:tc>
                  <a:txBody>
                    <a:bodyPr/>
                    <a:lstStyle/>
                    <a:p>
                      <a:pPr marL="285750" indent="-285750" algn="l" defTabSz="914400" rtl="0" eaLnBrk="1" fontAlgn="b" latinLnBrk="0" hangingPunct="1">
                        <a:buFont typeface="Arial" panose="020B0604020202020204" pitchFamily="34" charset="0"/>
                        <a:buChar char="•"/>
                      </a:pPr>
                      <a:r>
                        <a:rPr lang="en-US" sz="1400" b="0" kern="1200" dirty="0">
                          <a:solidFill>
                            <a:schemeClr val="tx1"/>
                          </a:solidFill>
                          <a:effectLst/>
                          <a:latin typeface="+mn-lt"/>
                          <a:ea typeface="+mn-ea"/>
                          <a:cs typeface="+mn-cs"/>
                        </a:rPr>
                        <a:t>Among students enrolled in basic skills MATH in first year: % completing transfer level MATH within 2 </a:t>
                      </a:r>
                      <a:r>
                        <a:rPr lang="en-US" sz="1400" b="0" kern="1200" dirty="0" smtClean="0">
                          <a:solidFill>
                            <a:schemeClr val="tx1"/>
                          </a:solidFill>
                          <a:effectLst/>
                          <a:latin typeface="+mn-lt"/>
                          <a:ea typeface="+mn-ea"/>
                          <a:cs typeface="+mn-cs"/>
                        </a:rPr>
                        <a:t>years</a:t>
                      </a:r>
                    </a:p>
                    <a:p>
                      <a:pPr marL="285750" marR="0" lvl="0" indent="-2857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400" b="0" kern="1200" dirty="0" smtClean="0">
                          <a:solidFill>
                            <a:schemeClr val="tx1"/>
                          </a:solidFill>
                          <a:effectLst/>
                          <a:latin typeface="+mn-lt"/>
                          <a:ea typeface="+mn-ea"/>
                          <a:cs typeface="+mn-cs"/>
                        </a:rPr>
                        <a:t>Among students enrolled in basic skills ENGLISH in first year: % completing transfer level ENGLISH within 2 years</a:t>
                      </a:r>
                    </a:p>
                  </a:txBody>
                  <a:tcPr marL="6350" marR="6350" marT="6350" marB="0" anchor="b"/>
                </a:tc>
                <a:extLst>
                  <a:ext uri="{0D108BD9-81ED-4DB2-BD59-A6C34878D82A}">
                    <a16:rowId xmlns:a16="http://schemas.microsoft.com/office/drawing/2014/main" val="1846666400"/>
                  </a:ext>
                </a:extLst>
              </a:tr>
              <a:tr h="797199">
                <a:tc>
                  <a:txBody>
                    <a:bodyPr/>
                    <a:lstStyle/>
                    <a:p>
                      <a:pPr marL="0" indent="0">
                        <a:spcBef>
                          <a:spcPts val="0"/>
                        </a:spcBef>
                        <a:spcAft>
                          <a:spcPts val="0"/>
                        </a:spcAft>
                        <a:buFont typeface="Arial" panose="020B0604020202020204" pitchFamily="34" charset="0"/>
                        <a:buNone/>
                      </a:pPr>
                      <a:r>
                        <a:rPr lang="en-US" sz="1400" b="0" i="0" kern="1200" dirty="0" smtClean="0">
                          <a:solidFill>
                            <a:srgbClr val="FF0000"/>
                          </a:solidFill>
                          <a:effectLst/>
                          <a:latin typeface="+mn-lt"/>
                          <a:ea typeface="+mn-ea"/>
                          <a:cs typeface="+mn-cs"/>
                        </a:rPr>
                        <a:t>Among all students in the selected year, the proportion who completed one or more levels of adult education by transitioning from adult basic education or ESL to adult secondary education in the selected year or in the subsequent year</a:t>
                      </a:r>
                      <a:endParaRPr lang="en-US" sz="1400" baseline="0" dirty="0" smtClean="0">
                        <a:solidFill>
                          <a:srgbClr val="FF0000"/>
                        </a:solidFill>
                      </a:endParaRPr>
                    </a:p>
                  </a:txBody>
                  <a:tcPr/>
                </a:tc>
                <a:tc>
                  <a:txBody>
                    <a:bodyPr/>
                    <a:lstStyle/>
                    <a:p>
                      <a:pPr marL="0" indent="0" algn="l" defTabSz="914400" rtl="0" eaLnBrk="1" fontAlgn="b" latinLnBrk="0" hangingPunct="1">
                        <a:buFont typeface="Arial" panose="020B0604020202020204" pitchFamily="34" charset="0"/>
                        <a:buNone/>
                      </a:pPr>
                      <a:endParaRPr lang="en-US" sz="1400" b="0" kern="1200" dirty="0">
                        <a:solidFill>
                          <a:schemeClr val="tx1"/>
                        </a:solidFill>
                        <a:effectLst/>
                        <a:latin typeface="+mn-lt"/>
                        <a:ea typeface="+mn-ea"/>
                        <a:cs typeface="+mn-cs"/>
                      </a:endParaRPr>
                    </a:p>
                  </a:txBody>
                  <a:tcPr marL="6350" marR="6350" marT="6350" marB="0" anchor="b"/>
                </a:tc>
                <a:extLst>
                  <a:ext uri="{0D108BD9-81ED-4DB2-BD59-A6C34878D82A}">
                    <a16:rowId xmlns:a16="http://schemas.microsoft.com/office/drawing/2014/main" val="2906284165"/>
                  </a:ext>
                </a:extLst>
              </a:tr>
            </a:tbl>
          </a:graphicData>
        </a:graphic>
      </p:graphicFrame>
    </p:spTree>
    <p:extLst>
      <p:ext uri="{BB962C8B-B14F-4D97-AF65-F5344CB8AC3E}">
        <p14:creationId xmlns:p14="http://schemas.microsoft.com/office/powerpoint/2010/main" val="9805265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57606000"/>
              </p:ext>
            </p:extLst>
          </p:nvPr>
        </p:nvGraphicFramePr>
        <p:xfrm>
          <a:off x="0" y="0"/>
          <a:ext cx="12192000" cy="6795020"/>
        </p:xfrm>
        <a:graphic>
          <a:graphicData uri="http://schemas.openxmlformats.org/drawingml/2006/table">
            <a:tbl>
              <a:tblPr firstRow="1" bandRow="1">
                <a:tableStyleId>{93296810-A885-4BE3-A3E7-6D5BEEA58F35}</a:tableStyleId>
              </a:tblPr>
              <a:tblGrid>
                <a:gridCol w="6096000">
                  <a:extLst>
                    <a:ext uri="{9D8B030D-6E8A-4147-A177-3AD203B41FA5}">
                      <a16:colId xmlns:a16="http://schemas.microsoft.com/office/drawing/2014/main" val="3195325471"/>
                    </a:ext>
                  </a:extLst>
                </a:gridCol>
                <a:gridCol w="6096000">
                  <a:extLst>
                    <a:ext uri="{9D8B030D-6E8A-4147-A177-3AD203B41FA5}">
                      <a16:colId xmlns:a16="http://schemas.microsoft.com/office/drawing/2014/main" val="953892732"/>
                    </a:ext>
                  </a:extLst>
                </a:gridCol>
              </a:tblGrid>
              <a:tr h="419878">
                <a:tc>
                  <a:txBody>
                    <a:bodyPr/>
                    <a:lstStyle/>
                    <a:p>
                      <a:r>
                        <a:rPr lang="en-US" sz="1800" dirty="0" smtClean="0"/>
                        <a:t>New Student Success Metrics</a:t>
                      </a:r>
                      <a:endParaRPr lang="en-US" sz="1800" dirty="0"/>
                    </a:p>
                  </a:txBody>
                  <a:tcPr/>
                </a:tc>
                <a:tc>
                  <a:txBody>
                    <a:bodyPr/>
                    <a:lstStyle/>
                    <a:p>
                      <a:pPr algn="l"/>
                      <a:r>
                        <a:rPr lang="en-US" sz="1800" dirty="0" smtClean="0"/>
                        <a:t>Existing Canada College Set Standards and District Metrics</a:t>
                      </a:r>
                      <a:endParaRPr lang="en-US" sz="1800" dirty="0"/>
                    </a:p>
                  </a:txBody>
                  <a:tcPr/>
                </a:tc>
                <a:extLst>
                  <a:ext uri="{0D108BD9-81ED-4DB2-BD59-A6C34878D82A}">
                    <a16:rowId xmlns:a16="http://schemas.microsoft.com/office/drawing/2014/main" val="909040145"/>
                  </a:ext>
                </a:extLst>
              </a:tr>
              <a:tr h="839755">
                <a:tc>
                  <a:txBody>
                    <a:bodyPr/>
                    <a:lstStyle/>
                    <a:p>
                      <a:pPr marL="0" indent="0">
                        <a:spcBef>
                          <a:spcPts val="0"/>
                        </a:spcBef>
                        <a:spcAft>
                          <a:spcPts val="0"/>
                        </a:spcAft>
                        <a:buFont typeface="Arial" panose="020B0604020202020204" pitchFamily="34" charset="0"/>
                        <a:buNone/>
                      </a:pPr>
                      <a:r>
                        <a:rPr lang="en-US" sz="1400" b="0" i="0" kern="1200" dirty="0" smtClean="0">
                          <a:solidFill>
                            <a:srgbClr val="FF0000"/>
                          </a:solidFill>
                          <a:effectLst/>
                          <a:latin typeface="+mn-lt"/>
                          <a:ea typeface="+mn-ea"/>
                          <a:cs typeface="+mn-cs"/>
                        </a:rPr>
                        <a:t>Among all students, the proportion who completed a noncredit workforce preparation or CTE course, or had 48 or more contact hours in a career education course, in the selected year</a:t>
                      </a:r>
                      <a:endParaRPr lang="en-US" sz="1400"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793567643"/>
                  </a:ext>
                </a:extLst>
              </a:tr>
              <a:tr h="839755">
                <a:tc>
                  <a:txBody>
                    <a:bodyPr/>
                    <a:lstStyle/>
                    <a:p>
                      <a:pPr marL="0" indent="0">
                        <a:spcBef>
                          <a:spcPts val="0"/>
                        </a:spcBef>
                        <a:spcAft>
                          <a:spcPts val="0"/>
                        </a:spcAft>
                        <a:buFont typeface="Arial" panose="020B0604020202020204" pitchFamily="34" charset="0"/>
                        <a:buNone/>
                      </a:pPr>
                      <a:r>
                        <a:rPr lang="en-US" sz="1400" b="0" i="0" kern="1200" dirty="0" smtClean="0">
                          <a:solidFill>
                            <a:srgbClr val="FF0000"/>
                          </a:solidFill>
                          <a:effectLst/>
                          <a:latin typeface="+mn-lt"/>
                          <a:ea typeface="+mn-ea"/>
                          <a:cs typeface="+mn-cs"/>
                        </a:rPr>
                        <a:t>Among all students, the proportion who successfully completed 9+ career education units for semester schools or 13.5+ units for quarter schools in the selected academic year within the same district</a:t>
                      </a:r>
                      <a:endParaRPr lang="en-US" sz="1400"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4075702833"/>
                  </a:ext>
                </a:extLst>
              </a:tr>
              <a:tr h="594827">
                <a:tc>
                  <a:txBody>
                    <a:bodyPr/>
                    <a:lstStyle/>
                    <a:p>
                      <a:pPr marL="0" indent="0">
                        <a:spcBef>
                          <a:spcPts val="0"/>
                        </a:spcBef>
                        <a:spcAft>
                          <a:spcPts val="0"/>
                        </a:spcAft>
                        <a:buFont typeface="Arial" panose="020B0604020202020204" pitchFamily="34" charset="0"/>
                        <a:buNone/>
                      </a:pPr>
                      <a:r>
                        <a:rPr lang="en-US" sz="1400" b="0" i="0" kern="1200" dirty="0" smtClean="0">
                          <a:solidFill>
                            <a:srgbClr val="FF0000"/>
                          </a:solidFill>
                          <a:effectLst/>
                          <a:latin typeface="+mn-lt"/>
                          <a:ea typeface="+mn-ea"/>
                          <a:cs typeface="+mn-cs"/>
                        </a:rPr>
                        <a:t>Among all students, the proportion who successfully completed degree-applicable unit thresholds in the fall term of the selected year</a:t>
                      </a:r>
                      <a:endParaRPr lang="en-US" sz="1400"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1482088496"/>
                  </a:ext>
                </a:extLst>
              </a:tr>
              <a:tr h="594827">
                <a:tc>
                  <a:txBody>
                    <a:bodyPr/>
                    <a:lstStyle/>
                    <a:p>
                      <a:pPr marL="0" indent="0">
                        <a:spcBef>
                          <a:spcPts val="0"/>
                        </a:spcBef>
                        <a:spcAft>
                          <a:spcPts val="0"/>
                        </a:spcAft>
                        <a:buFont typeface="Arial" panose="020B0604020202020204" pitchFamily="34" charset="0"/>
                        <a:buNone/>
                      </a:pPr>
                      <a:r>
                        <a:rPr lang="en-US" sz="1400" b="0" i="0" kern="1200" dirty="0" smtClean="0">
                          <a:solidFill>
                            <a:srgbClr val="FF0000"/>
                          </a:solidFill>
                          <a:effectLst/>
                          <a:latin typeface="+mn-lt"/>
                          <a:ea typeface="+mn-ea"/>
                          <a:cs typeface="+mn-cs"/>
                        </a:rPr>
                        <a:t>Among all students, the proportion who successfully completed degree-applicable unit thresholds in the selected academic year</a:t>
                      </a:r>
                      <a:endParaRPr lang="en-US" sz="1400" dirty="0">
                        <a:solidFill>
                          <a:srgbClr val="FF0000"/>
                        </a:solidFill>
                      </a:endParaRPr>
                    </a:p>
                  </a:txBody>
                  <a:tcPr/>
                </a:tc>
                <a:tc>
                  <a:txBody>
                    <a:bodyPr/>
                    <a:lstStyle/>
                    <a:p>
                      <a:endParaRPr lang="en-US" sz="1400" dirty="0"/>
                    </a:p>
                  </a:txBody>
                  <a:tcPr/>
                </a:tc>
                <a:extLst>
                  <a:ext uri="{0D108BD9-81ED-4DB2-BD59-A6C34878D82A}">
                    <a16:rowId xmlns:a16="http://schemas.microsoft.com/office/drawing/2014/main" val="1031609827"/>
                  </a:ext>
                </a:extLst>
              </a:tr>
              <a:tr h="1329612">
                <a:tc>
                  <a:txBody>
                    <a:bodyPr/>
                    <a:lstStyle/>
                    <a:p>
                      <a:pPr>
                        <a:spcBef>
                          <a:spcPts val="0"/>
                        </a:spcBef>
                        <a:spcAft>
                          <a:spcPts val="0"/>
                        </a:spcAft>
                      </a:pPr>
                      <a:r>
                        <a:rPr lang="en-US" sz="1400" b="0" i="0" kern="1200" dirty="0" smtClean="0">
                          <a:solidFill>
                            <a:srgbClr val="FF0000"/>
                          </a:solidFill>
                          <a:effectLst/>
                          <a:latin typeface="+mn-lt"/>
                          <a:ea typeface="+mn-ea"/>
                          <a:cs typeface="+mn-cs"/>
                        </a:rPr>
                        <a:t>Among all students, the proportion retained from fall to spring at the same college in the selected year, excluding students who completed an award or transferred to a four-year</a:t>
                      </a:r>
                    </a:p>
                    <a:p>
                      <a:pPr>
                        <a:spcBef>
                          <a:spcPts val="0"/>
                        </a:spcBef>
                        <a:spcAft>
                          <a:spcPts val="0"/>
                        </a:spcAft>
                      </a:pPr>
                      <a:r>
                        <a:rPr lang="en-US" sz="1400" b="0" i="0" kern="1200" dirty="0" smtClean="0">
                          <a:solidFill>
                            <a:srgbClr val="FF0000"/>
                          </a:solidFill>
                          <a:effectLst/>
                          <a:latin typeface="+mn-lt"/>
                          <a:ea typeface="+mn-ea"/>
                          <a:cs typeface="+mn-cs"/>
                        </a:rPr>
                        <a:t>Among all students, the number who earned an award, or enrolled in either a noncredit career education course or any college level credit course in the selected or subsequent year</a:t>
                      </a:r>
                      <a:endParaRPr lang="en-US" sz="1400" dirty="0">
                        <a:solidFill>
                          <a:srgbClr val="FF0000"/>
                        </a:solidFill>
                      </a:endParaRPr>
                    </a:p>
                  </a:txBody>
                  <a:tcPr/>
                </a:tc>
                <a:tc>
                  <a:txBody>
                    <a:bodyPr/>
                    <a:lstStyle/>
                    <a:p>
                      <a:pPr>
                        <a:spcBef>
                          <a:spcPts val="0"/>
                        </a:spcBef>
                        <a:spcAft>
                          <a:spcPts val="0"/>
                        </a:spcAft>
                      </a:pPr>
                      <a:r>
                        <a:rPr lang="en-US" sz="1400" dirty="0" smtClean="0"/>
                        <a:t>Persistence rate </a:t>
                      </a:r>
                      <a:r>
                        <a:rPr lang="en-US" sz="1400" baseline="0" dirty="0" smtClean="0"/>
                        <a:t>(%) (All First-Time Students)</a:t>
                      </a:r>
                      <a:endParaRPr lang="en-US" sz="1400" baseline="0" dirty="0" smtClean="0">
                        <a:solidFill>
                          <a:srgbClr val="FF0000"/>
                        </a:solidFill>
                      </a:endParaRPr>
                    </a:p>
                    <a:p>
                      <a:pPr marL="285750" indent="-285750">
                        <a:spcBef>
                          <a:spcPts val="0"/>
                        </a:spcBef>
                        <a:spcAft>
                          <a:spcPts val="0"/>
                        </a:spcAft>
                        <a:buFont typeface="Arial" panose="020B0604020202020204" pitchFamily="34" charset="0"/>
                        <a:buChar char="•"/>
                      </a:pPr>
                      <a:r>
                        <a:rPr lang="en-US" sz="1400" dirty="0" smtClean="0"/>
                        <a:t>Fall-to-spring</a:t>
                      </a:r>
                    </a:p>
                    <a:p>
                      <a:pPr marL="285750" indent="-285750">
                        <a:spcBef>
                          <a:spcPts val="0"/>
                        </a:spcBef>
                        <a:spcAft>
                          <a:spcPts val="0"/>
                        </a:spcAft>
                        <a:buFont typeface="Arial" panose="020B0604020202020204" pitchFamily="34" charset="0"/>
                        <a:buChar char="•"/>
                      </a:pPr>
                      <a:r>
                        <a:rPr lang="en-US" sz="1400" dirty="0" smtClean="0"/>
                        <a:t>Fall-to-fall</a:t>
                      </a:r>
                    </a:p>
                    <a:p>
                      <a:endParaRPr lang="en-US" sz="1400" dirty="0" smtClean="0"/>
                    </a:p>
                  </a:txBody>
                  <a:tcPr/>
                </a:tc>
                <a:extLst>
                  <a:ext uri="{0D108BD9-81ED-4DB2-BD59-A6C34878D82A}">
                    <a16:rowId xmlns:a16="http://schemas.microsoft.com/office/drawing/2014/main" val="2299048909"/>
                  </a:ext>
                </a:extLst>
              </a:tr>
              <a:tr h="349898">
                <a:tc>
                  <a:txBody>
                    <a:bodyPr/>
                    <a:lstStyle/>
                    <a:p>
                      <a:pPr>
                        <a:spcBef>
                          <a:spcPts val="0"/>
                        </a:spcBef>
                        <a:spcAft>
                          <a:spcPts val="0"/>
                        </a:spcAft>
                      </a:pPr>
                      <a:r>
                        <a:rPr lang="en-US" sz="1400" dirty="0" smtClean="0">
                          <a:solidFill>
                            <a:srgbClr val="FF0000"/>
                          </a:solidFill>
                        </a:rPr>
                        <a:t>Completed associate</a:t>
                      </a:r>
                      <a:r>
                        <a:rPr lang="en-US" sz="1400" baseline="0" dirty="0" smtClean="0">
                          <a:solidFill>
                            <a:srgbClr val="FF0000"/>
                          </a:solidFill>
                        </a:rPr>
                        <a:t> d</a:t>
                      </a:r>
                      <a:r>
                        <a:rPr lang="en-US" sz="1400" dirty="0" smtClean="0">
                          <a:solidFill>
                            <a:srgbClr val="FF0000"/>
                          </a:solidFill>
                        </a:rPr>
                        <a:t>egrees (total #)</a:t>
                      </a:r>
                      <a:endParaRPr lang="en-US" sz="1400" dirty="0">
                        <a:solidFill>
                          <a:srgbClr val="FF0000"/>
                        </a:solidFill>
                      </a:endParaRPr>
                    </a:p>
                  </a:txBody>
                  <a:tcPr/>
                </a:tc>
                <a:tc>
                  <a:txBody>
                    <a:bodyPr/>
                    <a:lstStyle/>
                    <a:p>
                      <a:pPr>
                        <a:spcBef>
                          <a:spcPts val="0"/>
                        </a:spcBef>
                        <a:spcAft>
                          <a:spcPts val="0"/>
                        </a:spcAft>
                      </a:pPr>
                      <a:r>
                        <a:rPr lang="en-US" sz="1400" dirty="0" smtClean="0">
                          <a:solidFill>
                            <a:schemeClr val="tx1"/>
                          </a:solidFill>
                        </a:rPr>
                        <a:t>Completed associate</a:t>
                      </a:r>
                      <a:r>
                        <a:rPr lang="en-US" sz="1400" baseline="0" dirty="0" smtClean="0">
                          <a:solidFill>
                            <a:schemeClr val="tx1"/>
                          </a:solidFill>
                        </a:rPr>
                        <a:t> d</a:t>
                      </a:r>
                      <a:r>
                        <a:rPr lang="en-US" sz="1400" dirty="0" smtClean="0">
                          <a:solidFill>
                            <a:schemeClr val="tx1"/>
                          </a:solidFill>
                        </a:rPr>
                        <a:t>egrees (total #)</a:t>
                      </a:r>
                      <a:endParaRPr lang="en-US" sz="1400" dirty="0">
                        <a:solidFill>
                          <a:schemeClr val="tx1"/>
                        </a:solidFill>
                      </a:endParaRPr>
                    </a:p>
                  </a:txBody>
                  <a:tcPr/>
                </a:tc>
                <a:extLst>
                  <a:ext uri="{0D108BD9-81ED-4DB2-BD59-A6C34878D82A}">
                    <a16:rowId xmlns:a16="http://schemas.microsoft.com/office/drawing/2014/main" val="963939333"/>
                  </a:ext>
                </a:extLst>
              </a:tr>
              <a:tr h="594827">
                <a:tc>
                  <a:txBody>
                    <a:bodyPr/>
                    <a:lstStyle/>
                    <a:p>
                      <a:pPr>
                        <a:spcBef>
                          <a:spcPts val="0"/>
                        </a:spcBef>
                        <a:spcAft>
                          <a:spcPts val="0"/>
                        </a:spcAft>
                      </a:pPr>
                      <a:r>
                        <a:rPr lang="en-US" sz="1400" dirty="0" smtClean="0">
                          <a:solidFill>
                            <a:srgbClr val="FF0000"/>
                          </a:solidFill>
                        </a:rPr>
                        <a:t>Transfers to UC/CSU (total #) or</a:t>
                      </a:r>
                    </a:p>
                    <a:p>
                      <a:pPr>
                        <a:spcBef>
                          <a:spcPts val="0"/>
                        </a:spcBef>
                        <a:spcAft>
                          <a:spcPts val="0"/>
                        </a:spcAft>
                      </a:pPr>
                      <a:r>
                        <a:rPr lang="en-US" sz="1400" dirty="0" smtClean="0">
                          <a:solidFill>
                            <a:srgbClr val="FF0000"/>
                          </a:solidFill>
                        </a:rPr>
                        <a:t>Completed</a:t>
                      </a:r>
                      <a:r>
                        <a:rPr lang="en-US" sz="1400" baseline="0" dirty="0" smtClean="0">
                          <a:solidFill>
                            <a:srgbClr val="FF0000"/>
                          </a:solidFill>
                        </a:rPr>
                        <a:t> ADT degrees (total #)</a:t>
                      </a:r>
                      <a:endParaRPr lang="en-US" sz="1400" dirty="0">
                        <a:solidFill>
                          <a:srgbClr val="FF0000"/>
                        </a:solidFill>
                      </a:endParaRPr>
                    </a:p>
                  </a:txBody>
                  <a:tcPr/>
                </a:tc>
                <a:tc>
                  <a:txBody>
                    <a:bodyPr/>
                    <a:lstStyle/>
                    <a:p>
                      <a:pPr>
                        <a:spcBef>
                          <a:spcPts val="0"/>
                        </a:spcBef>
                        <a:spcAft>
                          <a:spcPts val="0"/>
                        </a:spcAft>
                      </a:pPr>
                      <a:r>
                        <a:rPr lang="en-US" sz="1400" dirty="0" smtClean="0">
                          <a:solidFill>
                            <a:schemeClr val="tx1"/>
                          </a:solidFill>
                        </a:rPr>
                        <a:t>Transfers to UC/CSU (total #) or</a:t>
                      </a:r>
                    </a:p>
                    <a:p>
                      <a:pPr>
                        <a:spcBef>
                          <a:spcPts val="0"/>
                        </a:spcBef>
                        <a:spcAft>
                          <a:spcPts val="0"/>
                        </a:spcAft>
                      </a:pPr>
                      <a:r>
                        <a:rPr lang="en-US" sz="1400" dirty="0" smtClean="0">
                          <a:solidFill>
                            <a:schemeClr val="tx1"/>
                          </a:solidFill>
                        </a:rPr>
                        <a:t>Completed</a:t>
                      </a:r>
                      <a:r>
                        <a:rPr lang="en-US" sz="1400" baseline="0" dirty="0" smtClean="0">
                          <a:solidFill>
                            <a:schemeClr val="tx1"/>
                          </a:solidFill>
                        </a:rPr>
                        <a:t> ADT degrees (total #)</a:t>
                      </a:r>
                      <a:endParaRPr lang="en-US" sz="1400" dirty="0">
                        <a:solidFill>
                          <a:schemeClr val="tx1"/>
                        </a:solidFill>
                      </a:endParaRPr>
                    </a:p>
                  </a:txBody>
                  <a:tcPr/>
                </a:tc>
                <a:extLst>
                  <a:ext uri="{0D108BD9-81ED-4DB2-BD59-A6C34878D82A}">
                    <a16:rowId xmlns:a16="http://schemas.microsoft.com/office/drawing/2014/main" val="844080074"/>
                  </a:ext>
                </a:extLst>
              </a:tr>
              <a:tr h="349898">
                <a:tc>
                  <a:txBody>
                    <a:bodyPr/>
                    <a:lstStyle/>
                    <a:p>
                      <a:pPr>
                        <a:spcBef>
                          <a:spcPts val="0"/>
                        </a:spcBef>
                        <a:spcAft>
                          <a:spcPts val="0"/>
                        </a:spcAft>
                      </a:pPr>
                      <a:r>
                        <a:rPr lang="en-US" sz="1400" dirty="0" smtClean="0">
                          <a:solidFill>
                            <a:srgbClr val="FF0000"/>
                          </a:solidFill>
                        </a:rPr>
                        <a:t>Completed CCCCO-approved certificates (total #)</a:t>
                      </a:r>
                      <a:endParaRPr lang="en-US" sz="1400" dirty="0">
                        <a:solidFill>
                          <a:srgbClr val="FF0000"/>
                        </a:solidFill>
                      </a:endParaRPr>
                    </a:p>
                  </a:txBody>
                  <a:tcPr/>
                </a:tc>
                <a:tc>
                  <a:txBody>
                    <a:bodyPr/>
                    <a:lstStyle/>
                    <a:p>
                      <a:pPr>
                        <a:spcBef>
                          <a:spcPts val="0"/>
                        </a:spcBef>
                        <a:spcAft>
                          <a:spcPts val="0"/>
                        </a:spcAft>
                      </a:pPr>
                      <a:r>
                        <a:rPr lang="en-US" sz="1400" dirty="0" smtClean="0">
                          <a:solidFill>
                            <a:schemeClr val="tx1"/>
                          </a:solidFill>
                        </a:rPr>
                        <a:t>Completed CCCCO-approved certificates (total #)</a:t>
                      </a:r>
                      <a:endParaRPr lang="en-US" sz="1400" dirty="0">
                        <a:solidFill>
                          <a:schemeClr val="tx1"/>
                        </a:solidFill>
                      </a:endParaRPr>
                    </a:p>
                  </a:txBody>
                  <a:tcPr/>
                </a:tc>
                <a:extLst>
                  <a:ext uri="{0D108BD9-81ED-4DB2-BD59-A6C34878D82A}">
                    <a16:rowId xmlns:a16="http://schemas.microsoft.com/office/drawing/2014/main" val="3042441209"/>
                  </a:ext>
                </a:extLst>
              </a:tr>
              <a:tr h="839755">
                <a:tc>
                  <a:txBody>
                    <a:bodyPr/>
                    <a:lstStyle/>
                    <a:p>
                      <a:pPr>
                        <a:spcBef>
                          <a:spcPts val="0"/>
                        </a:spcBef>
                        <a:spcAft>
                          <a:spcPts val="0"/>
                        </a:spcAft>
                      </a:pPr>
                      <a:r>
                        <a:rPr lang="en-US" sz="1400" b="0" i="0" kern="1200" dirty="0" smtClean="0">
                          <a:solidFill>
                            <a:srgbClr val="FF0000"/>
                          </a:solidFill>
                          <a:effectLst/>
                          <a:latin typeface="+mn-lt"/>
                          <a:ea typeface="+mn-ea"/>
                          <a:cs typeface="+mn-cs"/>
                        </a:rPr>
                        <a:t>Among all students who earned an associate degree in the selected year, the average number of units earned in the California community college system among students who had taken at least 60 units at the college</a:t>
                      </a:r>
                      <a:endParaRPr lang="en-US" sz="1400" baseline="0" dirty="0" smtClean="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solidFill>
                            <a:schemeClr val="tx1"/>
                          </a:solidFill>
                        </a:rPr>
                        <a:t>Current SMCCD District Metric:  % of first-time students completing a degree within 150% of normal time</a:t>
                      </a:r>
                    </a:p>
                    <a:p>
                      <a:endParaRPr lang="en-US" sz="1400" dirty="0"/>
                    </a:p>
                  </a:txBody>
                  <a:tcPr/>
                </a:tc>
                <a:extLst>
                  <a:ext uri="{0D108BD9-81ED-4DB2-BD59-A6C34878D82A}">
                    <a16:rowId xmlns:a16="http://schemas.microsoft.com/office/drawing/2014/main" val="685567260"/>
                  </a:ext>
                </a:extLst>
              </a:tr>
            </a:tbl>
          </a:graphicData>
        </a:graphic>
      </p:graphicFrame>
    </p:spTree>
    <p:extLst>
      <p:ext uri="{BB962C8B-B14F-4D97-AF65-F5344CB8AC3E}">
        <p14:creationId xmlns:p14="http://schemas.microsoft.com/office/powerpoint/2010/main" val="11694416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25156937"/>
              </p:ext>
            </p:extLst>
          </p:nvPr>
        </p:nvGraphicFramePr>
        <p:xfrm>
          <a:off x="0" y="0"/>
          <a:ext cx="12192000" cy="3272589"/>
        </p:xfrm>
        <a:graphic>
          <a:graphicData uri="http://schemas.openxmlformats.org/drawingml/2006/table">
            <a:tbl>
              <a:tblPr firstRow="1" bandRow="1">
                <a:tableStyleId>{93296810-A885-4BE3-A3E7-6D5BEEA58F35}</a:tableStyleId>
              </a:tblPr>
              <a:tblGrid>
                <a:gridCol w="6096000">
                  <a:extLst>
                    <a:ext uri="{9D8B030D-6E8A-4147-A177-3AD203B41FA5}">
                      <a16:colId xmlns:a16="http://schemas.microsoft.com/office/drawing/2014/main" val="3195325471"/>
                    </a:ext>
                  </a:extLst>
                </a:gridCol>
                <a:gridCol w="6096000">
                  <a:extLst>
                    <a:ext uri="{9D8B030D-6E8A-4147-A177-3AD203B41FA5}">
                      <a16:colId xmlns:a16="http://schemas.microsoft.com/office/drawing/2014/main" val="953892732"/>
                    </a:ext>
                  </a:extLst>
                </a:gridCol>
              </a:tblGrid>
              <a:tr h="417001">
                <a:tc>
                  <a:txBody>
                    <a:bodyPr/>
                    <a:lstStyle/>
                    <a:p>
                      <a:r>
                        <a:rPr lang="en-US" sz="1800" dirty="0" smtClean="0"/>
                        <a:t>New Student Success Metrics</a:t>
                      </a:r>
                      <a:endParaRPr lang="en-US" sz="1800" dirty="0"/>
                    </a:p>
                  </a:txBody>
                  <a:tcPr/>
                </a:tc>
                <a:tc>
                  <a:txBody>
                    <a:bodyPr/>
                    <a:lstStyle/>
                    <a:p>
                      <a:pPr algn="l"/>
                      <a:r>
                        <a:rPr lang="en-US" sz="1800" dirty="0" smtClean="0"/>
                        <a:t>Existing Canada College Set Standards and District Metrics</a:t>
                      </a:r>
                      <a:endParaRPr lang="en-US" sz="1800" dirty="0"/>
                    </a:p>
                  </a:txBody>
                  <a:tcPr/>
                </a:tc>
                <a:extLst>
                  <a:ext uri="{0D108BD9-81ED-4DB2-BD59-A6C34878D82A}">
                    <a16:rowId xmlns:a16="http://schemas.microsoft.com/office/drawing/2014/main" val="909040145"/>
                  </a:ext>
                </a:extLst>
              </a:tr>
              <a:tr h="590751">
                <a:tc>
                  <a:txBody>
                    <a:bodyPr/>
                    <a:lstStyle/>
                    <a:p>
                      <a:endParaRPr lang="en-US"/>
                    </a:p>
                  </a:txBody>
                  <a:tcPr/>
                </a:tc>
                <a:tc>
                  <a:txBody>
                    <a:bodyPr/>
                    <a:lstStyle/>
                    <a:p>
                      <a:pPr>
                        <a:spcBef>
                          <a:spcPts val="0"/>
                        </a:spcBef>
                        <a:spcAft>
                          <a:spcPts val="0"/>
                        </a:spcAft>
                      </a:pPr>
                      <a:r>
                        <a:rPr lang="en-US" sz="1400" baseline="0" dirty="0" smtClean="0">
                          <a:solidFill>
                            <a:schemeClr val="tx1"/>
                          </a:solidFill>
                        </a:rPr>
                        <a:t>Licensure pass rate (Radiology Technology) &amp; job placement for Radiology Technology</a:t>
                      </a:r>
                    </a:p>
                  </a:txBody>
                  <a:tcPr/>
                </a:tc>
                <a:extLst>
                  <a:ext uri="{0D108BD9-81ED-4DB2-BD59-A6C34878D82A}">
                    <a16:rowId xmlns:a16="http://schemas.microsoft.com/office/drawing/2014/main" val="288587201"/>
                  </a:ext>
                </a:extLst>
              </a:tr>
              <a:tr h="457833">
                <a:tc>
                  <a:txBody>
                    <a:bodyPr/>
                    <a:lstStyle/>
                    <a:p>
                      <a:endParaRPr lang="en-US" dirty="0"/>
                    </a:p>
                  </a:txBody>
                  <a:tcPr/>
                </a:tc>
                <a:tc>
                  <a:txBody>
                    <a:bodyPr/>
                    <a:lstStyle/>
                    <a:p>
                      <a:pPr>
                        <a:spcBef>
                          <a:spcPts val="0"/>
                        </a:spcBef>
                        <a:spcAft>
                          <a:spcPts val="0"/>
                        </a:spcAft>
                      </a:pPr>
                      <a:r>
                        <a:rPr lang="en-US" sz="1400" dirty="0" smtClean="0"/>
                        <a:t>Productivity (Year)</a:t>
                      </a:r>
                      <a:endParaRPr lang="en-US" sz="1400" dirty="0"/>
                    </a:p>
                  </a:txBody>
                  <a:tcPr/>
                </a:tc>
                <a:extLst>
                  <a:ext uri="{0D108BD9-81ED-4DB2-BD59-A6C34878D82A}">
                    <a16:rowId xmlns:a16="http://schemas.microsoft.com/office/drawing/2014/main" val="3059512815"/>
                  </a:ext>
                </a:extLst>
              </a:tr>
              <a:tr h="1807004">
                <a:tc>
                  <a:txBody>
                    <a:bodyPr/>
                    <a:lstStyle/>
                    <a:p>
                      <a:pPr>
                        <a:spcBef>
                          <a:spcPts val="0"/>
                        </a:spcBef>
                        <a:spcAft>
                          <a:spcPts val="0"/>
                        </a:spcAft>
                      </a:pPr>
                      <a:r>
                        <a:rPr lang="en-US" sz="1400" dirty="0" smtClean="0">
                          <a:solidFill>
                            <a:srgbClr val="FF0000"/>
                          </a:solidFill>
                        </a:rPr>
                        <a:t>Job Placement  (annual, CTE Outcomes Survey results)</a:t>
                      </a:r>
                    </a:p>
                    <a:p>
                      <a:pPr marL="285750" indent="-285750">
                        <a:buFont typeface="Arial" panose="020B0604020202020204" pitchFamily="34" charset="0"/>
                        <a:buChar char="•"/>
                      </a:pPr>
                      <a:r>
                        <a:rPr lang="en-US" sz="1400" kern="1200" dirty="0" smtClean="0">
                          <a:solidFill>
                            <a:srgbClr val="FF0000"/>
                          </a:solidFill>
                          <a:latin typeface="+mn-lt"/>
                          <a:ea typeface="+mn-ea"/>
                          <a:cs typeface="+mn-cs"/>
                        </a:rPr>
                        <a:t>Median annual earnings of exiting students OR </a:t>
                      </a:r>
                    </a:p>
                    <a:p>
                      <a:pPr marL="285750" indent="-285750">
                        <a:buFont typeface="Arial" panose="020B0604020202020204" pitchFamily="34" charset="0"/>
                        <a:buChar char="•"/>
                      </a:pPr>
                      <a:r>
                        <a:rPr lang="en-US" sz="1400" kern="1200" dirty="0" smtClean="0">
                          <a:solidFill>
                            <a:srgbClr val="FF0000"/>
                          </a:solidFill>
                          <a:latin typeface="+mn-lt"/>
                          <a:ea typeface="+mn-ea"/>
                          <a:cs typeface="+mn-cs"/>
                        </a:rPr>
                        <a:t>Number of exiting students earning a living wage OR </a:t>
                      </a:r>
                    </a:p>
                    <a:p>
                      <a:pPr marL="285750" indent="-285750">
                        <a:buFont typeface="Arial" panose="020B0604020202020204" pitchFamily="34" charset="0"/>
                        <a:buChar char="•"/>
                      </a:pPr>
                      <a:r>
                        <a:rPr lang="en-US" sz="1400" kern="1200" dirty="0" smtClean="0">
                          <a:solidFill>
                            <a:srgbClr val="FF0000"/>
                          </a:solidFill>
                          <a:latin typeface="+mn-lt"/>
                          <a:ea typeface="+mn-ea"/>
                          <a:cs typeface="+mn-cs"/>
                        </a:rPr>
                        <a:t>Percent of exiting CTE students who report being employed in their field of study </a:t>
                      </a:r>
                    </a:p>
                    <a:p>
                      <a:pPr marL="285750" indent="-285750">
                        <a:buFont typeface="Arial" panose="020B0604020202020204" pitchFamily="34" charset="0"/>
                        <a:buChar char="•"/>
                      </a:pPr>
                      <a:r>
                        <a:rPr lang="en-US" sz="1400" kern="1200" dirty="0" smtClean="0">
                          <a:solidFill>
                            <a:srgbClr val="FF0000"/>
                          </a:solidFill>
                          <a:latin typeface="+mn-lt"/>
                          <a:ea typeface="+mn-ea"/>
                          <a:cs typeface="+mn-cs"/>
                        </a:rPr>
                        <a:t># of months after graduation to get a job</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smtClean="0">
                          <a:solidFill>
                            <a:srgbClr val="FF0000"/>
                          </a:solidFill>
                          <a:latin typeface="+mn-lt"/>
                          <a:ea typeface="+mn-ea"/>
                          <a:cs typeface="+mn-cs"/>
                        </a:rPr>
                        <a:t>Pre and Post CTE program wage gains</a:t>
                      </a:r>
                      <a:endParaRPr lang="en-US" sz="1400" kern="1200" dirty="0">
                        <a:solidFill>
                          <a:srgbClr val="FF0000"/>
                        </a:solidFill>
                        <a:latin typeface="+mn-lt"/>
                        <a:ea typeface="+mn-ea"/>
                        <a:cs typeface="+mn-cs"/>
                      </a:endParaRPr>
                    </a:p>
                  </a:txBody>
                  <a:tcPr/>
                </a:tc>
                <a:tc>
                  <a:txBody>
                    <a:bodyPr/>
                    <a:lstStyle/>
                    <a:p>
                      <a:endParaRPr lang="en-US" sz="1200" dirty="0"/>
                    </a:p>
                  </a:txBody>
                  <a:tcPr/>
                </a:tc>
                <a:extLst>
                  <a:ext uri="{0D108BD9-81ED-4DB2-BD59-A6C34878D82A}">
                    <a16:rowId xmlns:a16="http://schemas.microsoft.com/office/drawing/2014/main" val="403922472"/>
                  </a:ext>
                </a:extLst>
              </a:tr>
            </a:tbl>
          </a:graphicData>
        </a:graphic>
      </p:graphicFrame>
    </p:spTree>
    <p:extLst>
      <p:ext uri="{BB962C8B-B14F-4D97-AF65-F5344CB8AC3E}">
        <p14:creationId xmlns:p14="http://schemas.microsoft.com/office/powerpoint/2010/main" val="3243758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550" y="252635"/>
            <a:ext cx="10515600" cy="1325563"/>
          </a:xfrm>
        </p:spPr>
        <p:txBody>
          <a:bodyPr/>
          <a:lstStyle/>
          <a:p>
            <a:r>
              <a:rPr lang="en-US" dirty="0" smtClean="0"/>
              <a:t>Vision 2020 Goals</a:t>
            </a:r>
            <a:endParaRPr lang="en-US" dirty="0"/>
          </a:p>
        </p:txBody>
      </p:sp>
      <p:sp>
        <p:nvSpPr>
          <p:cNvPr id="3" name="Content Placeholder 2"/>
          <p:cNvSpPr>
            <a:spLocks noGrp="1"/>
          </p:cNvSpPr>
          <p:nvPr>
            <p:ph idx="1"/>
          </p:nvPr>
        </p:nvSpPr>
        <p:spPr>
          <a:xfrm>
            <a:off x="774550" y="1578198"/>
            <a:ext cx="10553251" cy="5575637"/>
          </a:xfrm>
        </p:spPr>
        <p:txBody>
          <a:bodyPr>
            <a:noAutofit/>
          </a:bodyPr>
          <a:lstStyle/>
          <a:p>
            <a:pPr marL="0" indent="0">
              <a:lnSpc>
                <a:spcPct val="120000"/>
              </a:lnSpc>
              <a:spcBef>
                <a:spcPts val="0"/>
              </a:spcBef>
              <a:buNone/>
            </a:pPr>
            <a:r>
              <a:rPr lang="en-US" sz="2000" b="1" dirty="0"/>
              <a:t>GOAL 1: Completion </a:t>
            </a:r>
            <a:endParaRPr lang="en-US" sz="2000" dirty="0"/>
          </a:p>
          <a:p>
            <a:pPr marL="457200" lvl="1" indent="0">
              <a:lnSpc>
                <a:spcPct val="120000"/>
              </a:lnSpc>
              <a:spcBef>
                <a:spcPts val="0"/>
              </a:spcBef>
              <a:buNone/>
            </a:pPr>
            <a:r>
              <a:rPr lang="en-US" sz="1600" dirty="0" smtClean="0"/>
              <a:t>System wide, </a:t>
            </a:r>
            <a:r>
              <a:rPr lang="en-US" sz="1600" dirty="0"/>
              <a:t>increase by at least </a:t>
            </a:r>
            <a:r>
              <a:rPr lang="en-US" sz="1600" dirty="0">
                <a:solidFill>
                  <a:srgbClr val="FF0000"/>
                </a:solidFill>
              </a:rPr>
              <a:t>20 percent </a:t>
            </a:r>
            <a:r>
              <a:rPr lang="en-US" sz="1600" dirty="0"/>
              <a:t>the number of CCC students annually who acquire associate degrees, credentials, certificates, or specific job skill sets that prepare them for in-demand jobs by 2021-22. </a:t>
            </a:r>
          </a:p>
          <a:p>
            <a:pPr marL="0" indent="0">
              <a:lnSpc>
                <a:spcPct val="120000"/>
              </a:lnSpc>
              <a:spcBef>
                <a:spcPts val="0"/>
              </a:spcBef>
              <a:buNone/>
            </a:pPr>
            <a:r>
              <a:rPr lang="en-US" sz="2000" b="1" dirty="0"/>
              <a:t>GOAL 2: Transfer </a:t>
            </a:r>
            <a:endParaRPr lang="en-US" sz="2000" dirty="0"/>
          </a:p>
          <a:p>
            <a:pPr marL="457200" lvl="1" indent="0">
              <a:lnSpc>
                <a:spcPct val="120000"/>
              </a:lnSpc>
              <a:spcBef>
                <a:spcPts val="0"/>
              </a:spcBef>
              <a:buNone/>
            </a:pPr>
            <a:r>
              <a:rPr lang="en-US" sz="1600" dirty="0" smtClean="0"/>
              <a:t>System wide, </a:t>
            </a:r>
            <a:r>
              <a:rPr lang="en-US" sz="1600" dirty="0"/>
              <a:t>increase by </a:t>
            </a:r>
            <a:r>
              <a:rPr lang="en-US" sz="1600" dirty="0">
                <a:solidFill>
                  <a:srgbClr val="FF0000"/>
                </a:solidFill>
              </a:rPr>
              <a:t>35 percent </a:t>
            </a:r>
            <a:r>
              <a:rPr lang="en-US" sz="1600" dirty="0"/>
              <a:t>the number of CCC students transferring annually to a UC or CSU by 2021-22. </a:t>
            </a:r>
          </a:p>
          <a:p>
            <a:pPr marL="0" indent="0">
              <a:lnSpc>
                <a:spcPct val="120000"/>
              </a:lnSpc>
              <a:spcBef>
                <a:spcPts val="0"/>
              </a:spcBef>
              <a:buNone/>
            </a:pPr>
            <a:r>
              <a:rPr lang="en-US" sz="2000" b="1" dirty="0"/>
              <a:t>GOAL 3: Unit Accumulation </a:t>
            </a:r>
            <a:endParaRPr lang="en-US" sz="2000" dirty="0"/>
          </a:p>
          <a:p>
            <a:pPr marL="457200" lvl="1" indent="0">
              <a:lnSpc>
                <a:spcPct val="120000"/>
              </a:lnSpc>
              <a:spcBef>
                <a:spcPts val="0"/>
              </a:spcBef>
              <a:buNone/>
            </a:pPr>
            <a:r>
              <a:rPr lang="en-US" sz="1600" dirty="0" smtClean="0"/>
              <a:t>System wide, </a:t>
            </a:r>
            <a:r>
              <a:rPr lang="en-US" sz="1600" dirty="0"/>
              <a:t>decrease the number of units accumulated by CCC students earning associate degrees, from an </a:t>
            </a:r>
            <a:r>
              <a:rPr lang="en-US" sz="1600" dirty="0">
                <a:solidFill>
                  <a:srgbClr val="FF0000"/>
                </a:solidFill>
              </a:rPr>
              <a:t>average of approximately 87 total units to an average of 79 total units </a:t>
            </a:r>
            <a:r>
              <a:rPr lang="en-US" sz="1600" dirty="0"/>
              <a:t>by 2021-22. </a:t>
            </a:r>
          </a:p>
          <a:p>
            <a:pPr marL="0" indent="0">
              <a:lnSpc>
                <a:spcPct val="120000"/>
              </a:lnSpc>
              <a:spcBef>
                <a:spcPts val="0"/>
              </a:spcBef>
              <a:buNone/>
            </a:pPr>
            <a:r>
              <a:rPr lang="en-US" sz="2000" b="1" dirty="0"/>
              <a:t>GOAL 4: Workforce </a:t>
            </a:r>
            <a:endParaRPr lang="en-US" sz="2000" dirty="0"/>
          </a:p>
          <a:p>
            <a:pPr marL="457200" lvl="1" indent="0">
              <a:lnSpc>
                <a:spcPct val="120000"/>
              </a:lnSpc>
              <a:spcBef>
                <a:spcPts val="0"/>
              </a:spcBef>
              <a:buNone/>
            </a:pPr>
            <a:r>
              <a:rPr lang="en-US" sz="1600" dirty="0" smtClean="0"/>
              <a:t>System wide, </a:t>
            </a:r>
            <a:r>
              <a:rPr lang="en-US" sz="1600" dirty="0"/>
              <a:t>increase the percent of exiting CTE students who report being employed in their field of study, from the most recent statewide average of </a:t>
            </a:r>
            <a:r>
              <a:rPr lang="en-US" sz="1600" dirty="0">
                <a:solidFill>
                  <a:srgbClr val="FF0000"/>
                </a:solidFill>
              </a:rPr>
              <a:t>69% to 76% </a:t>
            </a:r>
            <a:r>
              <a:rPr lang="en-US" sz="1600" dirty="0"/>
              <a:t>by 2021-22. </a:t>
            </a:r>
          </a:p>
          <a:p>
            <a:pPr marL="0" indent="0">
              <a:lnSpc>
                <a:spcPct val="120000"/>
              </a:lnSpc>
              <a:spcBef>
                <a:spcPts val="0"/>
              </a:spcBef>
              <a:buNone/>
            </a:pPr>
            <a:r>
              <a:rPr lang="en-US" sz="2000" b="1" dirty="0"/>
              <a:t>GOAL 5: Equity </a:t>
            </a:r>
            <a:endParaRPr lang="en-US" sz="2000" dirty="0"/>
          </a:p>
          <a:p>
            <a:pPr marL="457200" lvl="1" indent="0">
              <a:lnSpc>
                <a:spcPct val="120000"/>
              </a:lnSpc>
              <a:spcBef>
                <a:spcPts val="0"/>
              </a:spcBef>
              <a:buNone/>
            </a:pPr>
            <a:r>
              <a:rPr lang="en-US" sz="1600" dirty="0" smtClean="0"/>
              <a:t>System wide, </a:t>
            </a:r>
            <a:r>
              <a:rPr lang="en-US" sz="1600" dirty="0"/>
              <a:t>reduce equity gaps across all of the above measures through faster improvements among traditionally underrepresented student groups, with </a:t>
            </a:r>
            <a:r>
              <a:rPr lang="en-US" sz="1600" dirty="0">
                <a:solidFill>
                  <a:srgbClr val="FF0000"/>
                </a:solidFill>
              </a:rPr>
              <a:t>the goal of cutting achievement gaps by 40 percent </a:t>
            </a:r>
            <a:r>
              <a:rPr lang="en-US" sz="1600" dirty="0"/>
              <a:t>by 2021-22 and fully closing those achievement gaps for good by 2026-27. </a:t>
            </a:r>
          </a:p>
        </p:txBody>
      </p:sp>
    </p:spTree>
    <p:extLst>
      <p:ext uri="{BB962C8B-B14F-4D97-AF65-F5344CB8AC3E}">
        <p14:creationId xmlns:p14="http://schemas.microsoft.com/office/powerpoint/2010/main" val="14944547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 Indicators</a:t>
            </a:r>
            <a:endParaRPr lang="en-US" dirty="0"/>
          </a:p>
        </p:txBody>
      </p:sp>
      <p:sp>
        <p:nvSpPr>
          <p:cNvPr id="3" name="Content Placeholder 2"/>
          <p:cNvSpPr>
            <a:spLocks noGrp="1"/>
          </p:cNvSpPr>
          <p:nvPr>
            <p:ph idx="1"/>
          </p:nvPr>
        </p:nvSpPr>
        <p:spPr/>
        <p:txBody>
          <a:bodyPr/>
          <a:lstStyle/>
          <a:p>
            <a:pPr marL="0" indent="0">
              <a:buNone/>
            </a:pPr>
            <a:r>
              <a:rPr lang="en-US" dirty="0">
                <a:solidFill>
                  <a:srgbClr val="FF0000"/>
                </a:solidFill>
              </a:rPr>
              <a:t>Each selected indicator from the above list, disaggregated for those student groups identified as disproportionately impacted in your annual Equity Plan and available in the Student Success Metrics on the </a:t>
            </a:r>
            <a:r>
              <a:rPr lang="en-US" dirty="0" err="1">
                <a:solidFill>
                  <a:srgbClr val="FF0000"/>
                </a:solidFill>
              </a:rPr>
              <a:t>Launchboard</a:t>
            </a:r>
            <a:r>
              <a:rPr lang="en-US" dirty="0">
                <a:solidFill>
                  <a:srgbClr val="FF0000"/>
                </a:solidFill>
              </a:rPr>
              <a:t> </a:t>
            </a:r>
          </a:p>
        </p:txBody>
      </p:sp>
    </p:spTree>
    <p:extLst>
      <p:ext uri="{BB962C8B-B14F-4D97-AF65-F5344CB8AC3E}">
        <p14:creationId xmlns:p14="http://schemas.microsoft.com/office/powerpoint/2010/main" val="14430794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Success Metrics</a:t>
            </a:r>
            <a:endParaRPr lang="en-US" dirty="0"/>
          </a:p>
        </p:txBody>
      </p:sp>
      <p:sp>
        <p:nvSpPr>
          <p:cNvPr id="3" name="Content Placeholder 2"/>
          <p:cNvSpPr>
            <a:spLocks noGrp="1"/>
          </p:cNvSpPr>
          <p:nvPr>
            <p:ph idx="1"/>
          </p:nvPr>
        </p:nvSpPr>
        <p:spPr/>
        <p:txBody>
          <a:bodyPr/>
          <a:lstStyle/>
          <a:p>
            <a:pPr marL="0" indent="0">
              <a:buNone/>
            </a:pPr>
            <a:r>
              <a:rPr lang="en-US" dirty="0" smtClean="0">
                <a:hlinkClick r:id="rId2"/>
              </a:rPr>
              <a:t>https://www.calpassplus.org/LaunchBoard/Student-Success-Metrics.aspx</a:t>
            </a:r>
            <a:endParaRPr lang="en-US" dirty="0" smtClean="0"/>
          </a:p>
          <a:p>
            <a:pPr marL="0" indent="0">
              <a:buNone/>
            </a:pPr>
            <a:endParaRPr lang="en-US" dirty="0"/>
          </a:p>
        </p:txBody>
      </p:sp>
    </p:spTree>
    <p:extLst>
      <p:ext uri="{BB962C8B-B14F-4D97-AF65-F5344CB8AC3E}">
        <p14:creationId xmlns:p14="http://schemas.microsoft.com/office/powerpoint/2010/main" val="29296650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567673" y="654107"/>
            <a:ext cx="8409050" cy="689932"/>
          </a:xfrm>
          <a:prstGeom prst="rect">
            <a:avLst/>
          </a:prstGeom>
        </p:spPr>
        <p:txBody>
          <a:bodyPr vert="horz" wrap="square" lIns="0" tIns="12700" rIns="0" bIns="0" rtlCol="0">
            <a:spAutoFit/>
          </a:bodyPr>
          <a:lstStyle/>
          <a:p>
            <a:pPr marL="12700">
              <a:lnSpc>
                <a:spcPct val="100000"/>
              </a:lnSpc>
              <a:spcBef>
                <a:spcPts val="100"/>
              </a:spcBef>
            </a:pPr>
            <a:r>
              <a:rPr i="0" spc="55" dirty="0">
                <a:latin typeface="Calibri"/>
                <a:cs typeface="Calibri"/>
              </a:rPr>
              <a:t>Student</a:t>
            </a:r>
            <a:r>
              <a:rPr i="0" spc="-75" dirty="0">
                <a:latin typeface="Calibri"/>
                <a:cs typeface="Calibri"/>
              </a:rPr>
              <a:t> </a:t>
            </a:r>
            <a:r>
              <a:rPr i="0" spc="65" dirty="0">
                <a:latin typeface="Calibri"/>
                <a:cs typeface="Calibri"/>
              </a:rPr>
              <a:t>Types</a:t>
            </a:r>
            <a:r>
              <a:rPr i="0" spc="-85" dirty="0">
                <a:latin typeface="Calibri"/>
                <a:cs typeface="Calibri"/>
              </a:rPr>
              <a:t> </a:t>
            </a:r>
            <a:r>
              <a:rPr i="0" spc="70" dirty="0">
                <a:latin typeface="Calibri"/>
                <a:cs typeface="Calibri"/>
              </a:rPr>
              <a:t>Based</a:t>
            </a:r>
            <a:r>
              <a:rPr i="0" spc="-90" dirty="0">
                <a:latin typeface="Calibri"/>
                <a:cs typeface="Calibri"/>
              </a:rPr>
              <a:t> </a:t>
            </a:r>
            <a:r>
              <a:rPr i="0" spc="50" dirty="0">
                <a:latin typeface="Calibri"/>
                <a:cs typeface="Calibri"/>
              </a:rPr>
              <a:t>on</a:t>
            </a:r>
            <a:r>
              <a:rPr i="0" spc="-85" dirty="0">
                <a:latin typeface="Calibri"/>
                <a:cs typeface="Calibri"/>
              </a:rPr>
              <a:t> </a:t>
            </a:r>
            <a:r>
              <a:rPr i="0" spc="40" dirty="0">
                <a:latin typeface="Calibri"/>
                <a:cs typeface="Calibri"/>
              </a:rPr>
              <a:t>Goals</a:t>
            </a:r>
          </a:p>
        </p:txBody>
      </p:sp>
      <p:sp>
        <p:nvSpPr>
          <p:cNvPr id="5" name="object 5"/>
          <p:cNvSpPr txBox="1"/>
          <p:nvPr/>
        </p:nvSpPr>
        <p:spPr>
          <a:xfrm>
            <a:off x="6460853" y="1662616"/>
            <a:ext cx="1673860" cy="299720"/>
          </a:xfrm>
          <a:prstGeom prst="rect">
            <a:avLst/>
          </a:prstGeom>
        </p:spPr>
        <p:txBody>
          <a:bodyPr vert="horz" wrap="square" lIns="0" tIns="12700" rIns="0" bIns="0" rtlCol="0">
            <a:spAutoFit/>
          </a:bodyPr>
          <a:lstStyle/>
          <a:p>
            <a:pPr marL="12700">
              <a:lnSpc>
                <a:spcPct val="100000"/>
              </a:lnSpc>
              <a:spcBef>
                <a:spcPts val="100"/>
              </a:spcBef>
            </a:pPr>
            <a:r>
              <a:rPr sz="1800" b="1" spc="35" dirty="0">
                <a:solidFill>
                  <a:srgbClr val="52565A"/>
                </a:solidFill>
                <a:latin typeface="Calibri"/>
                <a:cs typeface="Calibri"/>
              </a:rPr>
              <a:t>Degree/Transfer</a:t>
            </a:r>
            <a:endParaRPr sz="1800">
              <a:latin typeface="Calibri"/>
              <a:cs typeface="Calibri"/>
            </a:endParaRPr>
          </a:p>
        </p:txBody>
      </p:sp>
      <p:sp>
        <p:nvSpPr>
          <p:cNvPr id="6" name="object 6"/>
          <p:cNvSpPr txBox="1"/>
          <p:nvPr/>
        </p:nvSpPr>
        <p:spPr>
          <a:xfrm>
            <a:off x="6460853" y="2413186"/>
            <a:ext cx="2515870" cy="2869565"/>
          </a:xfrm>
          <a:prstGeom prst="rect">
            <a:avLst/>
          </a:prstGeom>
        </p:spPr>
        <p:txBody>
          <a:bodyPr vert="horz" wrap="square" lIns="0" tIns="41275" rIns="0" bIns="0" rtlCol="0">
            <a:spAutoFit/>
          </a:bodyPr>
          <a:lstStyle/>
          <a:p>
            <a:pPr marL="241300" marR="118110" indent="-228600">
              <a:lnSpc>
                <a:spcPts val="1839"/>
              </a:lnSpc>
              <a:spcBef>
                <a:spcPts val="325"/>
              </a:spcBef>
              <a:buFont typeface="Arial"/>
              <a:buChar char="•"/>
              <a:tabLst>
                <a:tab pos="240665" algn="l"/>
                <a:tab pos="241300" algn="l"/>
              </a:tabLst>
            </a:pPr>
            <a:r>
              <a:rPr sz="1700" spc="25" dirty="0">
                <a:solidFill>
                  <a:srgbClr val="52565A"/>
                </a:solidFill>
                <a:latin typeface="Calibri"/>
                <a:cs typeface="Calibri"/>
              </a:rPr>
              <a:t>Obtain </a:t>
            </a:r>
            <a:r>
              <a:rPr sz="1700" spc="35" dirty="0">
                <a:solidFill>
                  <a:srgbClr val="52565A"/>
                </a:solidFill>
                <a:latin typeface="Calibri"/>
                <a:cs typeface="Calibri"/>
              </a:rPr>
              <a:t>an </a:t>
            </a:r>
            <a:r>
              <a:rPr sz="1700" spc="30" dirty="0">
                <a:solidFill>
                  <a:srgbClr val="52565A"/>
                </a:solidFill>
                <a:latin typeface="Calibri"/>
                <a:cs typeface="Calibri"/>
              </a:rPr>
              <a:t>associate  </a:t>
            </a:r>
            <a:r>
              <a:rPr sz="1700" spc="10" dirty="0">
                <a:solidFill>
                  <a:srgbClr val="52565A"/>
                </a:solidFill>
                <a:latin typeface="Calibri"/>
                <a:cs typeface="Calibri"/>
              </a:rPr>
              <a:t>degree</a:t>
            </a:r>
            <a:r>
              <a:rPr sz="1700" spc="-80" dirty="0">
                <a:solidFill>
                  <a:srgbClr val="52565A"/>
                </a:solidFill>
                <a:latin typeface="Calibri"/>
                <a:cs typeface="Calibri"/>
              </a:rPr>
              <a:t> </a:t>
            </a:r>
            <a:r>
              <a:rPr sz="1700" spc="40" dirty="0">
                <a:solidFill>
                  <a:srgbClr val="52565A"/>
                </a:solidFill>
                <a:latin typeface="Calibri"/>
                <a:cs typeface="Calibri"/>
              </a:rPr>
              <a:t>and</a:t>
            </a:r>
            <a:r>
              <a:rPr sz="1700" spc="-75" dirty="0">
                <a:solidFill>
                  <a:srgbClr val="52565A"/>
                </a:solidFill>
                <a:latin typeface="Calibri"/>
                <a:cs typeface="Calibri"/>
              </a:rPr>
              <a:t> </a:t>
            </a:r>
            <a:r>
              <a:rPr sz="1700" spc="10" dirty="0">
                <a:solidFill>
                  <a:srgbClr val="52565A"/>
                </a:solidFill>
                <a:latin typeface="Calibri"/>
                <a:cs typeface="Calibri"/>
              </a:rPr>
              <a:t>transfer</a:t>
            </a:r>
            <a:r>
              <a:rPr sz="1700" spc="-65" dirty="0">
                <a:solidFill>
                  <a:srgbClr val="52565A"/>
                </a:solidFill>
                <a:latin typeface="Calibri"/>
                <a:cs typeface="Calibri"/>
              </a:rPr>
              <a:t> </a:t>
            </a:r>
            <a:r>
              <a:rPr sz="1700" spc="10" dirty="0">
                <a:solidFill>
                  <a:srgbClr val="52565A"/>
                </a:solidFill>
                <a:latin typeface="Calibri"/>
                <a:cs typeface="Calibri"/>
              </a:rPr>
              <a:t>to</a:t>
            </a:r>
            <a:r>
              <a:rPr sz="1700" spc="-65" dirty="0">
                <a:solidFill>
                  <a:srgbClr val="52565A"/>
                </a:solidFill>
                <a:latin typeface="Calibri"/>
                <a:cs typeface="Calibri"/>
              </a:rPr>
              <a:t> </a:t>
            </a:r>
            <a:r>
              <a:rPr sz="1700" spc="40" dirty="0">
                <a:solidFill>
                  <a:srgbClr val="52565A"/>
                </a:solidFill>
                <a:latin typeface="Calibri"/>
                <a:cs typeface="Calibri"/>
              </a:rPr>
              <a:t>a  </a:t>
            </a:r>
            <a:r>
              <a:rPr sz="1700" spc="25" dirty="0">
                <a:solidFill>
                  <a:srgbClr val="52565A"/>
                </a:solidFill>
                <a:latin typeface="Calibri"/>
                <a:cs typeface="Calibri"/>
              </a:rPr>
              <a:t>baccalaureate </a:t>
            </a:r>
            <a:r>
              <a:rPr sz="1700" spc="30" dirty="0">
                <a:solidFill>
                  <a:srgbClr val="52565A"/>
                </a:solidFill>
                <a:latin typeface="Calibri"/>
                <a:cs typeface="Calibri"/>
              </a:rPr>
              <a:t>granting  </a:t>
            </a:r>
            <a:r>
              <a:rPr sz="1700" spc="20" dirty="0">
                <a:solidFill>
                  <a:srgbClr val="52565A"/>
                </a:solidFill>
                <a:latin typeface="Calibri"/>
                <a:cs typeface="Calibri"/>
              </a:rPr>
              <a:t>institution</a:t>
            </a:r>
            <a:endParaRPr sz="1700">
              <a:latin typeface="Calibri"/>
              <a:cs typeface="Calibri"/>
            </a:endParaRPr>
          </a:p>
          <a:p>
            <a:pPr marL="241300" marR="172085" indent="-228600">
              <a:lnSpc>
                <a:spcPts val="1839"/>
              </a:lnSpc>
              <a:spcBef>
                <a:spcPts val="980"/>
              </a:spcBef>
              <a:buFont typeface="Arial"/>
              <a:buChar char="•"/>
              <a:tabLst>
                <a:tab pos="240665" algn="l"/>
                <a:tab pos="241300" algn="l"/>
              </a:tabLst>
            </a:pPr>
            <a:r>
              <a:rPr sz="1700" spc="20" dirty="0">
                <a:solidFill>
                  <a:srgbClr val="52565A"/>
                </a:solidFill>
                <a:latin typeface="Calibri"/>
                <a:cs typeface="Calibri"/>
              </a:rPr>
              <a:t>Transfer </a:t>
            </a:r>
            <a:r>
              <a:rPr sz="1700" spc="10" dirty="0">
                <a:solidFill>
                  <a:srgbClr val="52565A"/>
                </a:solidFill>
                <a:latin typeface="Calibri"/>
                <a:cs typeface="Calibri"/>
              </a:rPr>
              <a:t>to </a:t>
            </a:r>
            <a:r>
              <a:rPr sz="1700" spc="40" dirty="0">
                <a:solidFill>
                  <a:srgbClr val="52565A"/>
                </a:solidFill>
                <a:latin typeface="Calibri"/>
                <a:cs typeface="Calibri"/>
              </a:rPr>
              <a:t>a  </a:t>
            </a:r>
            <a:r>
              <a:rPr sz="1700" spc="25" dirty="0">
                <a:solidFill>
                  <a:srgbClr val="52565A"/>
                </a:solidFill>
                <a:latin typeface="Calibri"/>
                <a:cs typeface="Calibri"/>
              </a:rPr>
              <a:t>baccalaureate</a:t>
            </a:r>
            <a:r>
              <a:rPr sz="1700" spc="-80" dirty="0">
                <a:solidFill>
                  <a:srgbClr val="52565A"/>
                </a:solidFill>
                <a:latin typeface="Calibri"/>
                <a:cs typeface="Calibri"/>
              </a:rPr>
              <a:t> </a:t>
            </a:r>
            <a:r>
              <a:rPr sz="1700" spc="30" dirty="0">
                <a:solidFill>
                  <a:srgbClr val="52565A"/>
                </a:solidFill>
                <a:latin typeface="Calibri"/>
                <a:cs typeface="Calibri"/>
              </a:rPr>
              <a:t>granting  </a:t>
            </a:r>
            <a:r>
              <a:rPr sz="1700" spc="20" dirty="0">
                <a:solidFill>
                  <a:srgbClr val="52565A"/>
                </a:solidFill>
                <a:latin typeface="Calibri"/>
                <a:cs typeface="Calibri"/>
              </a:rPr>
              <a:t>institution </a:t>
            </a:r>
            <a:r>
              <a:rPr sz="1700" spc="15" dirty="0">
                <a:solidFill>
                  <a:srgbClr val="52565A"/>
                </a:solidFill>
                <a:latin typeface="Calibri"/>
                <a:cs typeface="Calibri"/>
              </a:rPr>
              <a:t>without </a:t>
            </a:r>
            <a:r>
              <a:rPr sz="1700" spc="35" dirty="0">
                <a:solidFill>
                  <a:srgbClr val="52565A"/>
                </a:solidFill>
                <a:latin typeface="Calibri"/>
                <a:cs typeface="Calibri"/>
              </a:rPr>
              <a:t>an  </a:t>
            </a:r>
            <a:r>
              <a:rPr sz="1700" spc="30" dirty="0">
                <a:solidFill>
                  <a:srgbClr val="52565A"/>
                </a:solidFill>
                <a:latin typeface="Calibri"/>
                <a:cs typeface="Calibri"/>
              </a:rPr>
              <a:t>associate</a:t>
            </a:r>
            <a:r>
              <a:rPr sz="1700" spc="-55" dirty="0">
                <a:solidFill>
                  <a:srgbClr val="52565A"/>
                </a:solidFill>
                <a:latin typeface="Calibri"/>
                <a:cs typeface="Calibri"/>
              </a:rPr>
              <a:t> </a:t>
            </a:r>
            <a:r>
              <a:rPr sz="1700" spc="10" dirty="0">
                <a:solidFill>
                  <a:srgbClr val="52565A"/>
                </a:solidFill>
                <a:latin typeface="Calibri"/>
                <a:cs typeface="Calibri"/>
              </a:rPr>
              <a:t>degree</a:t>
            </a:r>
            <a:endParaRPr sz="1700">
              <a:latin typeface="Calibri"/>
              <a:cs typeface="Calibri"/>
            </a:endParaRPr>
          </a:p>
          <a:p>
            <a:pPr marL="241300" marR="5080" indent="-228600">
              <a:lnSpc>
                <a:spcPts val="1839"/>
              </a:lnSpc>
              <a:spcBef>
                <a:spcPts val="985"/>
              </a:spcBef>
              <a:buFont typeface="Arial"/>
              <a:buChar char="•"/>
              <a:tabLst>
                <a:tab pos="240665" algn="l"/>
                <a:tab pos="241300" algn="l"/>
              </a:tabLst>
            </a:pPr>
            <a:r>
              <a:rPr sz="1700" spc="25" dirty="0">
                <a:solidFill>
                  <a:srgbClr val="52565A"/>
                </a:solidFill>
                <a:latin typeface="Calibri"/>
                <a:cs typeface="Calibri"/>
              </a:rPr>
              <a:t>Obtain </a:t>
            </a:r>
            <a:r>
              <a:rPr sz="1700" spc="40" dirty="0">
                <a:solidFill>
                  <a:srgbClr val="52565A"/>
                </a:solidFill>
                <a:latin typeface="Calibri"/>
                <a:cs typeface="Calibri"/>
              </a:rPr>
              <a:t>a </a:t>
            </a:r>
            <a:r>
              <a:rPr sz="1700" spc="5" dirty="0">
                <a:solidFill>
                  <a:srgbClr val="52565A"/>
                </a:solidFill>
                <a:latin typeface="Calibri"/>
                <a:cs typeface="Calibri"/>
              </a:rPr>
              <a:t>two-year  </a:t>
            </a:r>
            <a:r>
              <a:rPr sz="1700" spc="30" dirty="0">
                <a:solidFill>
                  <a:srgbClr val="52565A"/>
                </a:solidFill>
                <a:latin typeface="Calibri"/>
                <a:cs typeface="Calibri"/>
              </a:rPr>
              <a:t>associate </a:t>
            </a:r>
            <a:r>
              <a:rPr sz="1700" spc="10" dirty="0">
                <a:solidFill>
                  <a:srgbClr val="52565A"/>
                </a:solidFill>
                <a:latin typeface="Calibri"/>
                <a:cs typeface="Calibri"/>
              </a:rPr>
              <a:t>degree</a:t>
            </a:r>
            <a:r>
              <a:rPr sz="1700" spc="-204" dirty="0">
                <a:solidFill>
                  <a:srgbClr val="52565A"/>
                </a:solidFill>
                <a:latin typeface="Calibri"/>
                <a:cs typeface="Calibri"/>
              </a:rPr>
              <a:t> </a:t>
            </a:r>
            <a:r>
              <a:rPr sz="1700" spc="15" dirty="0">
                <a:solidFill>
                  <a:srgbClr val="52565A"/>
                </a:solidFill>
                <a:latin typeface="Calibri"/>
                <a:cs typeface="Calibri"/>
              </a:rPr>
              <a:t>without  </a:t>
            </a:r>
            <a:r>
              <a:rPr sz="1700" spc="10" dirty="0">
                <a:solidFill>
                  <a:srgbClr val="52565A"/>
                </a:solidFill>
                <a:latin typeface="Calibri"/>
                <a:cs typeface="Calibri"/>
              </a:rPr>
              <a:t>transfer</a:t>
            </a:r>
            <a:endParaRPr sz="1700">
              <a:latin typeface="Calibri"/>
              <a:cs typeface="Calibri"/>
            </a:endParaRPr>
          </a:p>
        </p:txBody>
      </p:sp>
      <p:sp>
        <p:nvSpPr>
          <p:cNvPr id="7" name="object 7"/>
          <p:cNvSpPr txBox="1"/>
          <p:nvPr/>
        </p:nvSpPr>
        <p:spPr>
          <a:xfrm>
            <a:off x="3192185" y="1689330"/>
            <a:ext cx="2943860" cy="299720"/>
          </a:xfrm>
          <a:prstGeom prst="rect">
            <a:avLst/>
          </a:prstGeom>
        </p:spPr>
        <p:txBody>
          <a:bodyPr vert="horz" wrap="square" lIns="0" tIns="12700" rIns="0" bIns="0" rtlCol="0">
            <a:spAutoFit/>
          </a:bodyPr>
          <a:lstStyle/>
          <a:p>
            <a:pPr marL="12700">
              <a:lnSpc>
                <a:spcPct val="100000"/>
              </a:lnSpc>
              <a:spcBef>
                <a:spcPts val="100"/>
              </a:spcBef>
            </a:pPr>
            <a:r>
              <a:rPr sz="1800" b="1" spc="65" dirty="0">
                <a:solidFill>
                  <a:srgbClr val="52565A"/>
                </a:solidFill>
                <a:latin typeface="Calibri"/>
                <a:cs typeface="Calibri"/>
              </a:rPr>
              <a:t>Short-term </a:t>
            </a:r>
            <a:r>
              <a:rPr sz="1800" b="1" spc="55" dirty="0">
                <a:solidFill>
                  <a:srgbClr val="52565A"/>
                </a:solidFill>
                <a:latin typeface="Calibri"/>
                <a:cs typeface="Calibri"/>
              </a:rPr>
              <a:t>Career</a:t>
            </a:r>
            <a:r>
              <a:rPr sz="1800" b="1" spc="-200" dirty="0">
                <a:solidFill>
                  <a:srgbClr val="52565A"/>
                </a:solidFill>
                <a:latin typeface="Calibri"/>
                <a:cs typeface="Calibri"/>
              </a:rPr>
              <a:t> </a:t>
            </a:r>
            <a:r>
              <a:rPr sz="1800" b="1" spc="60" dirty="0">
                <a:solidFill>
                  <a:srgbClr val="52565A"/>
                </a:solidFill>
                <a:latin typeface="Calibri"/>
                <a:cs typeface="Calibri"/>
              </a:rPr>
              <a:t>Education</a:t>
            </a:r>
            <a:endParaRPr sz="1800">
              <a:latin typeface="Calibri"/>
              <a:cs typeface="Calibri"/>
            </a:endParaRPr>
          </a:p>
        </p:txBody>
      </p:sp>
      <p:sp>
        <p:nvSpPr>
          <p:cNvPr id="8" name="object 8"/>
          <p:cNvSpPr txBox="1"/>
          <p:nvPr/>
        </p:nvSpPr>
        <p:spPr>
          <a:xfrm>
            <a:off x="3192185" y="2343126"/>
            <a:ext cx="2882900" cy="2659380"/>
          </a:xfrm>
          <a:prstGeom prst="rect">
            <a:avLst/>
          </a:prstGeom>
        </p:spPr>
        <p:txBody>
          <a:bodyPr vert="horz" wrap="square" lIns="0" tIns="12700" rIns="0" bIns="0" rtlCol="0">
            <a:spAutoFit/>
          </a:bodyPr>
          <a:lstStyle/>
          <a:p>
            <a:pPr marL="355600" marR="300355" indent="-342900">
              <a:lnSpc>
                <a:spcPct val="100000"/>
              </a:lnSpc>
              <a:spcBef>
                <a:spcPts val="100"/>
              </a:spcBef>
              <a:buFont typeface="Arial"/>
              <a:buChar char="•"/>
              <a:tabLst>
                <a:tab pos="354965" algn="l"/>
                <a:tab pos="355600" algn="l"/>
              </a:tabLst>
            </a:pPr>
            <a:r>
              <a:rPr sz="1600" spc="10" dirty="0">
                <a:solidFill>
                  <a:srgbClr val="52565A"/>
                </a:solidFill>
                <a:latin typeface="Calibri"/>
                <a:cs typeface="Calibri"/>
              </a:rPr>
              <a:t>Discover/formulate</a:t>
            </a:r>
            <a:r>
              <a:rPr sz="1600" spc="-90" dirty="0">
                <a:solidFill>
                  <a:srgbClr val="52565A"/>
                </a:solidFill>
                <a:latin typeface="Calibri"/>
                <a:cs typeface="Calibri"/>
              </a:rPr>
              <a:t> </a:t>
            </a:r>
            <a:r>
              <a:rPr sz="1600" spc="10" dirty="0">
                <a:solidFill>
                  <a:srgbClr val="52565A"/>
                </a:solidFill>
                <a:latin typeface="Calibri"/>
                <a:cs typeface="Calibri"/>
              </a:rPr>
              <a:t>career  interests, </a:t>
            </a:r>
            <a:r>
              <a:rPr sz="1600" spc="30" dirty="0">
                <a:solidFill>
                  <a:srgbClr val="52565A"/>
                </a:solidFill>
                <a:latin typeface="Calibri"/>
                <a:cs typeface="Calibri"/>
              </a:rPr>
              <a:t>plans,</a:t>
            </a:r>
            <a:r>
              <a:rPr sz="1600" spc="-100" dirty="0">
                <a:solidFill>
                  <a:srgbClr val="52565A"/>
                </a:solidFill>
                <a:latin typeface="Calibri"/>
                <a:cs typeface="Calibri"/>
              </a:rPr>
              <a:t> </a:t>
            </a:r>
            <a:r>
              <a:rPr sz="1600" spc="40" dirty="0">
                <a:solidFill>
                  <a:srgbClr val="52565A"/>
                </a:solidFill>
                <a:latin typeface="Calibri"/>
                <a:cs typeface="Calibri"/>
              </a:rPr>
              <a:t>goals</a:t>
            </a:r>
            <a:endParaRPr sz="1600">
              <a:latin typeface="Calibri"/>
              <a:cs typeface="Calibri"/>
            </a:endParaRPr>
          </a:p>
          <a:p>
            <a:pPr marL="355600" marR="447040" indent="-342900">
              <a:lnSpc>
                <a:spcPct val="100000"/>
              </a:lnSpc>
              <a:spcBef>
                <a:spcPts val="385"/>
              </a:spcBef>
              <a:buFont typeface="Arial"/>
              <a:buChar char="•"/>
              <a:tabLst>
                <a:tab pos="354965" algn="l"/>
                <a:tab pos="355600" algn="l"/>
              </a:tabLst>
            </a:pPr>
            <a:r>
              <a:rPr sz="1600" spc="20" dirty="0">
                <a:solidFill>
                  <a:srgbClr val="52565A"/>
                </a:solidFill>
                <a:latin typeface="Calibri"/>
                <a:cs typeface="Calibri"/>
              </a:rPr>
              <a:t>Prepare</a:t>
            </a:r>
            <a:r>
              <a:rPr sz="1600" spc="-75" dirty="0">
                <a:solidFill>
                  <a:srgbClr val="52565A"/>
                </a:solidFill>
                <a:latin typeface="Calibri"/>
                <a:cs typeface="Calibri"/>
              </a:rPr>
              <a:t> </a:t>
            </a:r>
            <a:r>
              <a:rPr sz="1600" spc="-5" dirty="0">
                <a:solidFill>
                  <a:srgbClr val="52565A"/>
                </a:solidFill>
                <a:latin typeface="Calibri"/>
                <a:cs typeface="Calibri"/>
              </a:rPr>
              <a:t>for</a:t>
            </a:r>
            <a:r>
              <a:rPr sz="1600" spc="-65" dirty="0">
                <a:solidFill>
                  <a:srgbClr val="52565A"/>
                </a:solidFill>
                <a:latin typeface="Calibri"/>
                <a:cs typeface="Calibri"/>
              </a:rPr>
              <a:t> </a:t>
            </a:r>
            <a:r>
              <a:rPr sz="1600" spc="40" dirty="0">
                <a:solidFill>
                  <a:srgbClr val="52565A"/>
                </a:solidFill>
                <a:latin typeface="Calibri"/>
                <a:cs typeface="Calibri"/>
              </a:rPr>
              <a:t>a</a:t>
            </a:r>
            <a:r>
              <a:rPr sz="1600" spc="-60" dirty="0">
                <a:solidFill>
                  <a:srgbClr val="52565A"/>
                </a:solidFill>
                <a:latin typeface="Calibri"/>
                <a:cs typeface="Calibri"/>
              </a:rPr>
              <a:t> </a:t>
            </a:r>
            <a:r>
              <a:rPr sz="1600" spc="10" dirty="0">
                <a:solidFill>
                  <a:srgbClr val="52565A"/>
                </a:solidFill>
                <a:latin typeface="Calibri"/>
                <a:cs typeface="Calibri"/>
              </a:rPr>
              <a:t>new</a:t>
            </a:r>
            <a:r>
              <a:rPr sz="1600" spc="-65" dirty="0">
                <a:solidFill>
                  <a:srgbClr val="52565A"/>
                </a:solidFill>
                <a:latin typeface="Calibri"/>
                <a:cs typeface="Calibri"/>
              </a:rPr>
              <a:t> </a:t>
            </a:r>
            <a:r>
              <a:rPr sz="1600" spc="10" dirty="0">
                <a:solidFill>
                  <a:srgbClr val="52565A"/>
                </a:solidFill>
                <a:latin typeface="Calibri"/>
                <a:cs typeface="Calibri"/>
              </a:rPr>
              <a:t>career  </a:t>
            </a:r>
            <a:r>
              <a:rPr sz="1600" spc="20" dirty="0">
                <a:solidFill>
                  <a:srgbClr val="52565A"/>
                </a:solidFill>
                <a:latin typeface="Calibri"/>
                <a:cs typeface="Calibri"/>
              </a:rPr>
              <a:t>(acquire </a:t>
            </a:r>
            <a:r>
              <a:rPr sz="1600" spc="25" dirty="0">
                <a:solidFill>
                  <a:srgbClr val="52565A"/>
                </a:solidFill>
                <a:latin typeface="Calibri"/>
                <a:cs typeface="Calibri"/>
              </a:rPr>
              <a:t>job</a:t>
            </a:r>
            <a:r>
              <a:rPr sz="1600" spc="-135" dirty="0">
                <a:solidFill>
                  <a:srgbClr val="52565A"/>
                </a:solidFill>
                <a:latin typeface="Calibri"/>
                <a:cs typeface="Calibri"/>
              </a:rPr>
              <a:t> </a:t>
            </a:r>
            <a:r>
              <a:rPr sz="1600" spc="35" dirty="0">
                <a:solidFill>
                  <a:srgbClr val="52565A"/>
                </a:solidFill>
                <a:latin typeface="Calibri"/>
                <a:cs typeface="Calibri"/>
              </a:rPr>
              <a:t>skills)</a:t>
            </a:r>
            <a:endParaRPr sz="1600">
              <a:latin typeface="Calibri"/>
              <a:cs typeface="Calibri"/>
            </a:endParaRPr>
          </a:p>
          <a:p>
            <a:pPr marL="355600" marR="5080" indent="-342900">
              <a:lnSpc>
                <a:spcPct val="100000"/>
              </a:lnSpc>
              <a:spcBef>
                <a:spcPts val="385"/>
              </a:spcBef>
              <a:buFont typeface="Arial"/>
              <a:buChar char="•"/>
              <a:tabLst>
                <a:tab pos="354965" algn="l"/>
                <a:tab pos="355600" algn="l"/>
              </a:tabLst>
            </a:pPr>
            <a:r>
              <a:rPr sz="1600" spc="15" dirty="0">
                <a:solidFill>
                  <a:srgbClr val="52565A"/>
                </a:solidFill>
                <a:latin typeface="Calibri"/>
                <a:cs typeface="Calibri"/>
              </a:rPr>
              <a:t>Advance </a:t>
            </a:r>
            <a:r>
              <a:rPr sz="1600" spc="30" dirty="0">
                <a:solidFill>
                  <a:srgbClr val="52565A"/>
                </a:solidFill>
                <a:latin typeface="Calibri"/>
                <a:cs typeface="Calibri"/>
              </a:rPr>
              <a:t>in </a:t>
            </a:r>
            <a:r>
              <a:rPr sz="1600" spc="10" dirty="0">
                <a:solidFill>
                  <a:srgbClr val="52565A"/>
                </a:solidFill>
                <a:latin typeface="Calibri"/>
                <a:cs typeface="Calibri"/>
              </a:rPr>
              <a:t>current</a:t>
            </a:r>
            <a:r>
              <a:rPr sz="1600" spc="-195" dirty="0">
                <a:solidFill>
                  <a:srgbClr val="52565A"/>
                </a:solidFill>
                <a:latin typeface="Calibri"/>
                <a:cs typeface="Calibri"/>
              </a:rPr>
              <a:t> </a:t>
            </a:r>
            <a:r>
              <a:rPr sz="1600" spc="5" dirty="0">
                <a:solidFill>
                  <a:srgbClr val="52565A"/>
                </a:solidFill>
                <a:latin typeface="Calibri"/>
                <a:cs typeface="Calibri"/>
              </a:rPr>
              <a:t>job/career  </a:t>
            </a:r>
            <a:r>
              <a:rPr sz="1600" spc="20" dirty="0">
                <a:solidFill>
                  <a:srgbClr val="52565A"/>
                </a:solidFill>
                <a:latin typeface="Calibri"/>
                <a:cs typeface="Calibri"/>
              </a:rPr>
              <a:t>(update </a:t>
            </a:r>
            <a:r>
              <a:rPr sz="1600" spc="25" dirty="0">
                <a:solidFill>
                  <a:srgbClr val="52565A"/>
                </a:solidFill>
                <a:latin typeface="Calibri"/>
                <a:cs typeface="Calibri"/>
              </a:rPr>
              <a:t>job</a:t>
            </a:r>
            <a:r>
              <a:rPr sz="1600" spc="-114" dirty="0">
                <a:solidFill>
                  <a:srgbClr val="52565A"/>
                </a:solidFill>
                <a:latin typeface="Calibri"/>
                <a:cs typeface="Calibri"/>
              </a:rPr>
              <a:t> </a:t>
            </a:r>
            <a:r>
              <a:rPr sz="1600" spc="35" dirty="0">
                <a:solidFill>
                  <a:srgbClr val="52565A"/>
                </a:solidFill>
                <a:latin typeface="Calibri"/>
                <a:cs typeface="Calibri"/>
              </a:rPr>
              <a:t>skills)</a:t>
            </a:r>
            <a:endParaRPr sz="1600">
              <a:latin typeface="Calibri"/>
              <a:cs typeface="Calibri"/>
            </a:endParaRPr>
          </a:p>
          <a:p>
            <a:pPr marL="355600" marR="28575" indent="-342900">
              <a:lnSpc>
                <a:spcPct val="100000"/>
              </a:lnSpc>
              <a:spcBef>
                <a:spcPts val="384"/>
              </a:spcBef>
              <a:buFont typeface="Arial"/>
              <a:buChar char="•"/>
              <a:tabLst>
                <a:tab pos="354965" algn="l"/>
                <a:tab pos="355600" algn="l"/>
              </a:tabLst>
            </a:pPr>
            <a:r>
              <a:rPr sz="1600" spc="-5" dirty="0">
                <a:solidFill>
                  <a:srgbClr val="52565A"/>
                </a:solidFill>
                <a:latin typeface="Calibri"/>
                <a:cs typeface="Calibri"/>
              </a:rPr>
              <a:t>Maintain </a:t>
            </a:r>
            <a:r>
              <a:rPr sz="1600" spc="10" dirty="0">
                <a:solidFill>
                  <a:srgbClr val="52565A"/>
                </a:solidFill>
                <a:latin typeface="Calibri"/>
                <a:cs typeface="Calibri"/>
              </a:rPr>
              <a:t>certificate </a:t>
            </a:r>
            <a:r>
              <a:rPr sz="1600" spc="5" dirty="0">
                <a:solidFill>
                  <a:srgbClr val="52565A"/>
                </a:solidFill>
                <a:latin typeface="Calibri"/>
                <a:cs typeface="Calibri"/>
              </a:rPr>
              <a:t>or</a:t>
            </a:r>
            <a:r>
              <a:rPr sz="1600" spc="-190" dirty="0">
                <a:solidFill>
                  <a:srgbClr val="52565A"/>
                </a:solidFill>
                <a:latin typeface="Calibri"/>
                <a:cs typeface="Calibri"/>
              </a:rPr>
              <a:t> </a:t>
            </a:r>
            <a:r>
              <a:rPr sz="1600" spc="25" dirty="0">
                <a:solidFill>
                  <a:srgbClr val="52565A"/>
                </a:solidFill>
                <a:latin typeface="Calibri"/>
                <a:cs typeface="Calibri"/>
              </a:rPr>
              <a:t>license  </a:t>
            </a:r>
            <a:r>
              <a:rPr sz="1600" spc="5" dirty="0">
                <a:solidFill>
                  <a:srgbClr val="52565A"/>
                </a:solidFill>
                <a:latin typeface="Calibri"/>
                <a:cs typeface="Calibri"/>
              </a:rPr>
              <a:t>(e.g. </a:t>
            </a:r>
            <a:r>
              <a:rPr sz="1600" spc="20" dirty="0">
                <a:solidFill>
                  <a:srgbClr val="52565A"/>
                </a:solidFill>
                <a:latin typeface="Calibri"/>
                <a:cs typeface="Calibri"/>
              </a:rPr>
              <a:t>Nursing, </a:t>
            </a:r>
            <a:r>
              <a:rPr sz="1600" spc="25" dirty="0">
                <a:solidFill>
                  <a:srgbClr val="52565A"/>
                </a:solidFill>
                <a:latin typeface="Calibri"/>
                <a:cs typeface="Calibri"/>
              </a:rPr>
              <a:t>Real</a:t>
            </a:r>
            <a:r>
              <a:rPr sz="1600" spc="-145" dirty="0">
                <a:solidFill>
                  <a:srgbClr val="52565A"/>
                </a:solidFill>
                <a:latin typeface="Calibri"/>
                <a:cs typeface="Calibri"/>
              </a:rPr>
              <a:t> </a:t>
            </a:r>
            <a:r>
              <a:rPr sz="1600" spc="15" dirty="0">
                <a:solidFill>
                  <a:srgbClr val="52565A"/>
                </a:solidFill>
                <a:latin typeface="Calibri"/>
                <a:cs typeface="Calibri"/>
              </a:rPr>
              <a:t>Estate)</a:t>
            </a:r>
            <a:endParaRPr sz="1600">
              <a:latin typeface="Calibri"/>
              <a:cs typeface="Calibri"/>
            </a:endParaRPr>
          </a:p>
          <a:p>
            <a:pPr marL="355600" marR="252095" indent="-342900">
              <a:lnSpc>
                <a:spcPct val="100000"/>
              </a:lnSpc>
              <a:spcBef>
                <a:spcPts val="380"/>
              </a:spcBef>
              <a:buFont typeface="Arial"/>
              <a:buChar char="•"/>
              <a:tabLst>
                <a:tab pos="354965" algn="l"/>
                <a:tab pos="355600" algn="l"/>
              </a:tabLst>
            </a:pPr>
            <a:r>
              <a:rPr sz="1600" spc="30" dirty="0">
                <a:solidFill>
                  <a:srgbClr val="52565A"/>
                </a:solidFill>
                <a:latin typeface="Calibri"/>
                <a:cs typeface="Calibri"/>
              </a:rPr>
              <a:t>Earn </a:t>
            </a:r>
            <a:r>
              <a:rPr sz="1600" spc="40" dirty="0">
                <a:solidFill>
                  <a:srgbClr val="52565A"/>
                </a:solidFill>
                <a:latin typeface="Calibri"/>
                <a:cs typeface="Calibri"/>
              </a:rPr>
              <a:t>a </a:t>
            </a:r>
            <a:r>
              <a:rPr sz="1600" spc="10" dirty="0">
                <a:solidFill>
                  <a:srgbClr val="52565A"/>
                </a:solidFill>
                <a:latin typeface="Calibri"/>
                <a:cs typeface="Calibri"/>
              </a:rPr>
              <a:t>career </a:t>
            </a:r>
            <a:r>
              <a:rPr sz="1600" spc="25" dirty="0">
                <a:solidFill>
                  <a:srgbClr val="52565A"/>
                </a:solidFill>
                <a:latin typeface="Calibri"/>
                <a:cs typeface="Calibri"/>
              </a:rPr>
              <a:t>technical  </a:t>
            </a:r>
            <a:r>
              <a:rPr sz="1600" spc="10" dirty="0">
                <a:solidFill>
                  <a:srgbClr val="52565A"/>
                </a:solidFill>
                <a:latin typeface="Calibri"/>
                <a:cs typeface="Calibri"/>
              </a:rPr>
              <a:t>certificate </a:t>
            </a:r>
            <a:r>
              <a:rPr sz="1600" spc="15" dirty="0">
                <a:solidFill>
                  <a:srgbClr val="52565A"/>
                </a:solidFill>
                <a:latin typeface="Calibri"/>
                <a:cs typeface="Calibri"/>
              </a:rPr>
              <a:t>without</a:t>
            </a:r>
            <a:r>
              <a:rPr sz="1600" spc="-180" dirty="0">
                <a:solidFill>
                  <a:srgbClr val="52565A"/>
                </a:solidFill>
                <a:latin typeface="Calibri"/>
                <a:cs typeface="Calibri"/>
              </a:rPr>
              <a:t> </a:t>
            </a:r>
            <a:r>
              <a:rPr sz="1600" spc="10" dirty="0">
                <a:solidFill>
                  <a:srgbClr val="52565A"/>
                </a:solidFill>
                <a:latin typeface="Calibri"/>
                <a:cs typeface="Calibri"/>
              </a:rPr>
              <a:t>transfer</a:t>
            </a:r>
            <a:endParaRPr sz="1600">
              <a:latin typeface="Calibri"/>
              <a:cs typeface="Calibri"/>
            </a:endParaRPr>
          </a:p>
        </p:txBody>
      </p:sp>
      <p:sp>
        <p:nvSpPr>
          <p:cNvPr id="9" name="object 9"/>
          <p:cNvSpPr txBox="1"/>
          <p:nvPr/>
        </p:nvSpPr>
        <p:spPr>
          <a:xfrm>
            <a:off x="577476" y="1690048"/>
            <a:ext cx="2087880" cy="299720"/>
          </a:xfrm>
          <a:prstGeom prst="rect">
            <a:avLst/>
          </a:prstGeom>
        </p:spPr>
        <p:txBody>
          <a:bodyPr vert="horz" wrap="square" lIns="0" tIns="12700" rIns="0" bIns="0" rtlCol="0">
            <a:spAutoFit/>
          </a:bodyPr>
          <a:lstStyle/>
          <a:p>
            <a:pPr marL="12700">
              <a:lnSpc>
                <a:spcPct val="100000"/>
              </a:lnSpc>
              <a:spcBef>
                <a:spcPts val="100"/>
              </a:spcBef>
            </a:pPr>
            <a:r>
              <a:rPr sz="1800" b="1" spc="35" dirty="0">
                <a:solidFill>
                  <a:srgbClr val="52565A"/>
                </a:solidFill>
                <a:latin typeface="Calibri"/>
                <a:cs typeface="Calibri"/>
              </a:rPr>
              <a:t>Adult</a:t>
            </a:r>
            <a:r>
              <a:rPr sz="1800" b="1" spc="-50" dirty="0">
                <a:solidFill>
                  <a:srgbClr val="52565A"/>
                </a:solidFill>
                <a:latin typeface="Calibri"/>
                <a:cs typeface="Calibri"/>
              </a:rPr>
              <a:t> </a:t>
            </a:r>
            <a:r>
              <a:rPr sz="1800" b="1" spc="60" dirty="0">
                <a:solidFill>
                  <a:srgbClr val="52565A"/>
                </a:solidFill>
                <a:latin typeface="Calibri"/>
                <a:cs typeface="Calibri"/>
              </a:rPr>
              <a:t>Education/ESL</a:t>
            </a:r>
            <a:endParaRPr sz="1800">
              <a:latin typeface="Calibri"/>
              <a:cs typeface="Calibri"/>
            </a:endParaRPr>
          </a:p>
        </p:txBody>
      </p:sp>
      <p:sp>
        <p:nvSpPr>
          <p:cNvPr id="10" name="object 10"/>
          <p:cNvSpPr txBox="1"/>
          <p:nvPr/>
        </p:nvSpPr>
        <p:spPr>
          <a:xfrm>
            <a:off x="577476" y="2343844"/>
            <a:ext cx="2136775" cy="2317750"/>
          </a:xfrm>
          <a:prstGeom prst="rect">
            <a:avLst/>
          </a:prstGeom>
        </p:spPr>
        <p:txBody>
          <a:bodyPr vert="horz" wrap="square" lIns="0" tIns="12700" rIns="0" bIns="0" rtlCol="0">
            <a:spAutoFit/>
          </a:bodyPr>
          <a:lstStyle/>
          <a:p>
            <a:pPr marL="355600" marR="112395" indent="-342900">
              <a:lnSpc>
                <a:spcPct val="100000"/>
              </a:lnSpc>
              <a:spcBef>
                <a:spcPts val="100"/>
              </a:spcBef>
              <a:buFont typeface="Arial"/>
              <a:buChar char="•"/>
              <a:tabLst>
                <a:tab pos="354965" algn="l"/>
                <a:tab pos="355600" algn="l"/>
              </a:tabLst>
            </a:pPr>
            <a:r>
              <a:rPr sz="1600" spc="20" dirty="0">
                <a:solidFill>
                  <a:srgbClr val="52565A"/>
                </a:solidFill>
                <a:latin typeface="Calibri"/>
                <a:cs typeface="Calibri"/>
              </a:rPr>
              <a:t>Improve </a:t>
            </a:r>
            <a:r>
              <a:rPr sz="1600" spc="40" dirty="0">
                <a:solidFill>
                  <a:srgbClr val="52565A"/>
                </a:solidFill>
                <a:latin typeface="Calibri"/>
                <a:cs typeface="Calibri"/>
              </a:rPr>
              <a:t>basic</a:t>
            </a:r>
            <a:r>
              <a:rPr sz="1600" spc="-190" dirty="0">
                <a:solidFill>
                  <a:srgbClr val="52565A"/>
                </a:solidFill>
                <a:latin typeface="Calibri"/>
                <a:cs typeface="Calibri"/>
              </a:rPr>
              <a:t> </a:t>
            </a:r>
            <a:r>
              <a:rPr sz="1600" spc="40" dirty="0">
                <a:solidFill>
                  <a:srgbClr val="52565A"/>
                </a:solidFill>
                <a:latin typeface="Calibri"/>
                <a:cs typeface="Calibri"/>
              </a:rPr>
              <a:t>skills  </a:t>
            </a:r>
            <a:r>
              <a:rPr sz="1600" spc="30" dirty="0">
                <a:solidFill>
                  <a:srgbClr val="52565A"/>
                </a:solidFill>
                <a:latin typeface="Calibri"/>
                <a:cs typeface="Calibri"/>
              </a:rPr>
              <a:t>in </a:t>
            </a:r>
            <a:r>
              <a:rPr sz="1600" spc="35" dirty="0">
                <a:solidFill>
                  <a:srgbClr val="52565A"/>
                </a:solidFill>
                <a:latin typeface="Calibri"/>
                <a:cs typeface="Calibri"/>
              </a:rPr>
              <a:t>English, </a:t>
            </a:r>
            <a:r>
              <a:rPr sz="1600" spc="25" dirty="0">
                <a:solidFill>
                  <a:srgbClr val="52565A"/>
                </a:solidFill>
                <a:latin typeface="Calibri"/>
                <a:cs typeface="Calibri"/>
              </a:rPr>
              <a:t>reading  </a:t>
            </a:r>
            <a:r>
              <a:rPr sz="1600" spc="10" dirty="0">
                <a:solidFill>
                  <a:srgbClr val="52565A"/>
                </a:solidFill>
                <a:latin typeface="Calibri"/>
                <a:cs typeface="Calibri"/>
              </a:rPr>
              <a:t>or</a:t>
            </a:r>
            <a:r>
              <a:rPr sz="1600" spc="-55" dirty="0">
                <a:solidFill>
                  <a:srgbClr val="52565A"/>
                </a:solidFill>
                <a:latin typeface="Calibri"/>
                <a:cs typeface="Calibri"/>
              </a:rPr>
              <a:t> </a:t>
            </a:r>
            <a:r>
              <a:rPr sz="1600" spc="25" dirty="0">
                <a:solidFill>
                  <a:srgbClr val="52565A"/>
                </a:solidFill>
                <a:latin typeface="Calibri"/>
                <a:cs typeface="Calibri"/>
              </a:rPr>
              <a:t>math</a:t>
            </a:r>
            <a:endParaRPr sz="1600">
              <a:latin typeface="Calibri"/>
              <a:cs typeface="Calibri"/>
            </a:endParaRPr>
          </a:p>
          <a:p>
            <a:pPr marL="355600" marR="44450" indent="-342900" algn="just">
              <a:lnSpc>
                <a:spcPct val="100000"/>
              </a:lnSpc>
              <a:spcBef>
                <a:spcPts val="385"/>
              </a:spcBef>
              <a:buFont typeface="Arial"/>
              <a:buChar char="•"/>
              <a:tabLst>
                <a:tab pos="355600" algn="l"/>
              </a:tabLst>
            </a:pPr>
            <a:r>
              <a:rPr sz="1600" spc="20" dirty="0">
                <a:solidFill>
                  <a:srgbClr val="52565A"/>
                </a:solidFill>
                <a:latin typeface="Calibri"/>
                <a:cs typeface="Calibri"/>
              </a:rPr>
              <a:t>Complete credits</a:t>
            </a:r>
            <a:r>
              <a:rPr sz="1600" spc="-175" dirty="0">
                <a:solidFill>
                  <a:srgbClr val="52565A"/>
                </a:solidFill>
                <a:latin typeface="Calibri"/>
                <a:cs typeface="Calibri"/>
              </a:rPr>
              <a:t> </a:t>
            </a:r>
            <a:r>
              <a:rPr sz="1600" dirty="0">
                <a:solidFill>
                  <a:srgbClr val="52565A"/>
                </a:solidFill>
                <a:latin typeface="Calibri"/>
                <a:cs typeface="Calibri"/>
              </a:rPr>
              <a:t>for  </a:t>
            </a:r>
            <a:r>
              <a:rPr sz="1600" spc="30" dirty="0">
                <a:solidFill>
                  <a:srgbClr val="52565A"/>
                </a:solidFill>
                <a:latin typeface="Calibri"/>
                <a:cs typeface="Calibri"/>
              </a:rPr>
              <a:t>high </a:t>
            </a:r>
            <a:r>
              <a:rPr sz="1600" spc="35" dirty="0">
                <a:solidFill>
                  <a:srgbClr val="52565A"/>
                </a:solidFill>
                <a:latin typeface="Calibri"/>
                <a:cs typeface="Calibri"/>
              </a:rPr>
              <a:t>school</a:t>
            </a:r>
            <a:r>
              <a:rPr sz="1600" spc="-170" dirty="0">
                <a:solidFill>
                  <a:srgbClr val="52565A"/>
                </a:solidFill>
                <a:latin typeface="Calibri"/>
                <a:cs typeface="Calibri"/>
              </a:rPr>
              <a:t> </a:t>
            </a:r>
            <a:r>
              <a:rPr sz="1600" spc="35" dirty="0">
                <a:solidFill>
                  <a:srgbClr val="52565A"/>
                </a:solidFill>
                <a:latin typeface="Calibri"/>
                <a:cs typeface="Calibri"/>
              </a:rPr>
              <a:t>diploma  </a:t>
            </a:r>
            <a:r>
              <a:rPr sz="1600" spc="10" dirty="0">
                <a:solidFill>
                  <a:srgbClr val="52565A"/>
                </a:solidFill>
                <a:latin typeface="Calibri"/>
                <a:cs typeface="Calibri"/>
              </a:rPr>
              <a:t>or</a:t>
            </a:r>
            <a:r>
              <a:rPr sz="1600" spc="-55" dirty="0">
                <a:solidFill>
                  <a:srgbClr val="52565A"/>
                </a:solidFill>
                <a:latin typeface="Calibri"/>
                <a:cs typeface="Calibri"/>
              </a:rPr>
              <a:t> </a:t>
            </a:r>
            <a:r>
              <a:rPr sz="1600" spc="10" dirty="0">
                <a:solidFill>
                  <a:srgbClr val="52565A"/>
                </a:solidFill>
                <a:latin typeface="Calibri"/>
                <a:cs typeface="Calibri"/>
              </a:rPr>
              <a:t>GED</a:t>
            </a:r>
            <a:endParaRPr sz="1600">
              <a:latin typeface="Calibri"/>
              <a:cs typeface="Calibri"/>
            </a:endParaRPr>
          </a:p>
          <a:p>
            <a:pPr marL="355600" marR="5080" indent="-342900" algn="just">
              <a:lnSpc>
                <a:spcPct val="100000"/>
              </a:lnSpc>
              <a:spcBef>
                <a:spcPts val="384"/>
              </a:spcBef>
              <a:buFont typeface="Arial"/>
              <a:buChar char="•"/>
              <a:tabLst>
                <a:tab pos="355600" algn="l"/>
              </a:tabLst>
            </a:pPr>
            <a:r>
              <a:rPr sz="1600" spc="-40" dirty="0">
                <a:solidFill>
                  <a:srgbClr val="52565A"/>
                </a:solidFill>
                <a:latin typeface="Calibri"/>
                <a:cs typeface="Calibri"/>
              </a:rPr>
              <a:t>Move </a:t>
            </a:r>
            <a:r>
              <a:rPr sz="1600" spc="10" dirty="0">
                <a:solidFill>
                  <a:srgbClr val="52565A"/>
                </a:solidFill>
                <a:latin typeface="Calibri"/>
                <a:cs typeface="Calibri"/>
              </a:rPr>
              <a:t>from</a:t>
            </a:r>
            <a:r>
              <a:rPr sz="1600" spc="-150" dirty="0">
                <a:solidFill>
                  <a:srgbClr val="52565A"/>
                </a:solidFill>
                <a:latin typeface="Calibri"/>
                <a:cs typeface="Calibri"/>
              </a:rPr>
              <a:t> </a:t>
            </a:r>
            <a:r>
              <a:rPr sz="1600" spc="20" dirty="0">
                <a:solidFill>
                  <a:srgbClr val="52565A"/>
                </a:solidFill>
                <a:latin typeface="Calibri"/>
                <a:cs typeface="Calibri"/>
              </a:rPr>
              <a:t>noncredit  coursework </a:t>
            </a:r>
            <a:r>
              <a:rPr sz="1600" spc="10" dirty="0">
                <a:solidFill>
                  <a:srgbClr val="52565A"/>
                </a:solidFill>
                <a:latin typeface="Calibri"/>
                <a:cs typeface="Calibri"/>
              </a:rPr>
              <a:t>to</a:t>
            </a:r>
            <a:r>
              <a:rPr sz="1600" spc="-170" dirty="0">
                <a:solidFill>
                  <a:srgbClr val="52565A"/>
                </a:solidFill>
                <a:latin typeface="Calibri"/>
                <a:cs typeface="Calibri"/>
              </a:rPr>
              <a:t> </a:t>
            </a:r>
            <a:r>
              <a:rPr sz="1600" spc="15" dirty="0">
                <a:solidFill>
                  <a:srgbClr val="52565A"/>
                </a:solidFill>
                <a:latin typeface="Calibri"/>
                <a:cs typeface="Calibri"/>
              </a:rPr>
              <a:t>credit  </a:t>
            </a:r>
            <a:r>
              <a:rPr sz="1600" spc="20" dirty="0">
                <a:solidFill>
                  <a:srgbClr val="52565A"/>
                </a:solidFill>
                <a:latin typeface="Calibri"/>
                <a:cs typeface="Calibri"/>
              </a:rPr>
              <a:t>coursework</a:t>
            </a:r>
            <a:endParaRPr sz="1600">
              <a:latin typeface="Calibri"/>
              <a:cs typeface="Calibri"/>
            </a:endParaRPr>
          </a:p>
        </p:txBody>
      </p:sp>
      <p:sp>
        <p:nvSpPr>
          <p:cNvPr id="11" name="object 11"/>
          <p:cNvSpPr txBox="1"/>
          <p:nvPr/>
        </p:nvSpPr>
        <p:spPr>
          <a:xfrm>
            <a:off x="9233550" y="1662616"/>
            <a:ext cx="1769110" cy="299720"/>
          </a:xfrm>
          <a:prstGeom prst="rect">
            <a:avLst/>
          </a:prstGeom>
        </p:spPr>
        <p:txBody>
          <a:bodyPr vert="horz" wrap="square" lIns="0" tIns="12700" rIns="0" bIns="0" rtlCol="0">
            <a:spAutoFit/>
          </a:bodyPr>
          <a:lstStyle/>
          <a:p>
            <a:pPr marL="12700">
              <a:lnSpc>
                <a:spcPct val="100000"/>
              </a:lnSpc>
              <a:spcBef>
                <a:spcPts val="100"/>
              </a:spcBef>
            </a:pPr>
            <a:r>
              <a:rPr sz="1800" b="1" spc="30" dirty="0">
                <a:solidFill>
                  <a:srgbClr val="52565A"/>
                </a:solidFill>
                <a:latin typeface="Calibri"/>
                <a:cs typeface="Calibri"/>
              </a:rPr>
              <a:t>Undecided/Other</a:t>
            </a:r>
            <a:endParaRPr sz="1800">
              <a:latin typeface="Calibri"/>
              <a:cs typeface="Calibri"/>
            </a:endParaRPr>
          </a:p>
        </p:txBody>
      </p:sp>
      <p:sp>
        <p:nvSpPr>
          <p:cNvPr id="12" name="object 12"/>
          <p:cNvSpPr txBox="1"/>
          <p:nvPr/>
        </p:nvSpPr>
        <p:spPr>
          <a:xfrm>
            <a:off x="9233550" y="2312297"/>
            <a:ext cx="2582545" cy="2271395"/>
          </a:xfrm>
          <a:prstGeom prst="rect">
            <a:avLst/>
          </a:prstGeom>
        </p:spPr>
        <p:txBody>
          <a:bodyPr vert="horz" wrap="square" lIns="0" tIns="113030" rIns="0" bIns="0" rtlCol="0">
            <a:spAutoFit/>
          </a:bodyPr>
          <a:lstStyle/>
          <a:p>
            <a:pPr marL="241300" indent="-228600">
              <a:lnSpc>
                <a:spcPct val="100000"/>
              </a:lnSpc>
              <a:spcBef>
                <a:spcPts val="890"/>
              </a:spcBef>
              <a:buFont typeface="Arial"/>
              <a:buChar char="•"/>
              <a:tabLst>
                <a:tab pos="240665" algn="l"/>
                <a:tab pos="241300" algn="l"/>
              </a:tabLst>
            </a:pPr>
            <a:r>
              <a:rPr sz="1700" spc="25" dirty="0">
                <a:solidFill>
                  <a:srgbClr val="52565A"/>
                </a:solidFill>
                <a:latin typeface="Calibri"/>
                <a:cs typeface="Calibri"/>
              </a:rPr>
              <a:t>Undecided on</a:t>
            </a:r>
            <a:r>
              <a:rPr sz="1700" spc="-215" dirty="0">
                <a:solidFill>
                  <a:srgbClr val="52565A"/>
                </a:solidFill>
                <a:latin typeface="Calibri"/>
                <a:cs typeface="Calibri"/>
              </a:rPr>
              <a:t> </a:t>
            </a:r>
            <a:r>
              <a:rPr sz="1700" spc="35" dirty="0">
                <a:solidFill>
                  <a:srgbClr val="52565A"/>
                </a:solidFill>
                <a:latin typeface="Calibri"/>
                <a:cs typeface="Calibri"/>
              </a:rPr>
              <a:t>goal</a:t>
            </a:r>
            <a:endParaRPr sz="1700">
              <a:latin typeface="Calibri"/>
              <a:cs typeface="Calibri"/>
            </a:endParaRPr>
          </a:p>
          <a:p>
            <a:pPr marL="241300" marR="386080" indent="-228600">
              <a:lnSpc>
                <a:spcPts val="1839"/>
              </a:lnSpc>
              <a:spcBef>
                <a:spcPts val="1019"/>
              </a:spcBef>
              <a:buFont typeface="Arial"/>
              <a:buChar char="•"/>
              <a:tabLst>
                <a:tab pos="240665" algn="l"/>
                <a:tab pos="241300" algn="l"/>
              </a:tabLst>
            </a:pPr>
            <a:r>
              <a:rPr sz="1700" spc="25" dirty="0">
                <a:solidFill>
                  <a:srgbClr val="52565A"/>
                </a:solidFill>
                <a:latin typeface="Calibri"/>
                <a:cs typeface="Calibri"/>
              </a:rPr>
              <a:t>Pursue educational  </a:t>
            </a:r>
            <a:r>
              <a:rPr sz="1700" spc="20" dirty="0">
                <a:solidFill>
                  <a:srgbClr val="52565A"/>
                </a:solidFill>
                <a:latin typeface="Calibri"/>
                <a:cs typeface="Calibri"/>
              </a:rPr>
              <a:t>development  (intellectual,</a:t>
            </a:r>
            <a:r>
              <a:rPr sz="1700" spc="-105" dirty="0">
                <a:solidFill>
                  <a:srgbClr val="52565A"/>
                </a:solidFill>
                <a:latin typeface="Calibri"/>
                <a:cs typeface="Calibri"/>
              </a:rPr>
              <a:t> </a:t>
            </a:r>
            <a:r>
              <a:rPr sz="1700" spc="20" dirty="0">
                <a:solidFill>
                  <a:srgbClr val="52565A"/>
                </a:solidFill>
                <a:latin typeface="Calibri"/>
                <a:cs typeface="Calibri"/>
              </a:rPr>
              <a:t>cultural)</a:t>
            </a:r>
            <a:endParaRPr sz="1700">
              <a:latin typeface="Calibri"/>
              <a:cs typeface="Calibri"/>
            </a:endParaRPr>
          </a:p>
          <a:p>
            <a:pPr marL="241300" marR="5080" indent="-228600">
              <a:lnSpc>
                <a:spcPts val="1839"/>
              </a:lnSpc>
              <a:spcBef>
                <a:spcPts val="990"/>
              </a:spcBef>
              <a:buFont typeface="Arial"/>
              <a:buChar char="•"/>
              <a:tabLst>
                <a:tab pos="240665" algn="l"/>
                <a:tab pos="241300" algn="l"/>
              </a:tabLst>
            </a:pPr>
            <a:r>
              <a:rPr sz="1700" spc="15" dirty="0">
                <a:solidFill>
                  <a:srgbClr val="52565A"/>
                </a:solidFill>
                <a:latin typeface="Calibri"/>
                <a:cs typeface="Calibri"/>
              </a:rPr>
              <a:t>University </a:t>
            </a:r>
            <a:r>
              <a:rPr sz="1700" spc="-65" dirty="0">
                <a:solidFill>
                  <a:srgbClr val="52565A"/>
                </a:solidFill>
                <a:latin typeface="Calibri"/>
                <a:cs typeface="Calibri"/>
              </a:rPr>
              <a:t>/ </a:t>
            </a:r>
            <a:r>
              <a:rPr sz="1700" spc="5" dirty="0">
                <a:solidFill>
                  <a:srgbClr val="52565A"/>
                </a:solidFill>
                <a:latin typeface="Calibri"/>
                <a:cs typeface="Calibri"/>
              </a:rPr>
              <a:t>4-year</a:t>
            </a:r>
            <a:r>
              <a:rPr sz="1700" spc="-145" dirty="0">
                <a:solidFill>
                  <a:srgbClr val="52565A"/>
                </a:solidFill>
                <a:latin typeface="Calibri"/>
                <a:cs typeface="Calibri"/>
              </a:rPr>
              <a:t> </a:t>
            </a:r>
            <a:r>
              <a:rPr sz="1700" spc="25" dirty="0">
                <a:solidFill>
                  <a:srgbClr val="52565A"/>
                </a:solidFill>
                <a:latin typeface="Calibri"/>
                <a:cs typeface="Calibri"/>
              </a:rPr>
              <a:t>college  </a:t>
            </a:r>
            <a:r>
              <a:rPr sz="1700" spc="20" dirty="0">
                <a:solidFill>
                  <a:srgbClr val="52565A"/>
                </a:solidFill>
                <a:latin typeface="Calibri"/>
                <a:cs typeface="Calibri"/>
              </a:rPr>
              <a:t>student </a:t>
            </a:r>
            <a:r>
              <a:rPr sz="1700" spc="35" dirty="0">
                <a:solidFill>
                  <a:srgbClr val="52565A"/>
                </a:solidFill>
                <a:latin typeface="Calibri"/>
                <a:cs typeface="Calibri"/>
              </a:rPr>
              <a:t>taking </a:t>
            </a:r>
            <a:r>
              <a:rPr sz="1700" spc="25" dirty="0">
                <a:solidFill>
                  <a:srgbClr val="52565A"/>
                </a:solidFill>
                <a:latin typeface="Calibri"/>
                <a:cs typeface="Calibri"/>
              </a:rPr>
              <a:t>courses </a:t>
            </a:r>
            <a:r>
              <a:rPr sz="1700" spc="10" dirty="0">
                <a:solidFill>
                  <a:srgbClr val="52565A"/>
                </a:solidFill>
                <a:latin typeface="Calibri"/>
                <a:cs typeface="Calibri"/>
              </a:rPr>
              <a:t>to  </a:t>
            </a:r>
            <a:r>
              <a:rPr sz="1700" spc="5" dirty="0">
                <a:solidFill>
                  <a:srgbClr val="52565A"/>
                </a:solidFill>
                <a:latin typeface="Calibri"/>
                <a:cs typeface="Calibri"/>
              </a:rPr>
              <a:t>meet </a:t>
            </a:r>
            <a:r>
              <a:rPr sz="1700" spc="15" dirty="0">
                <a:solidFill>
                  <a:srgbClr val="52565A"/>
                </a:solidFill>
                <a:latin typeface="Calibri"/>
                <a:cs typeface="Calibri"/>
              </a:rPr>
              <a:t>university </a:t>
            </a:r>
            <a:r>
              <a:rPr sz="1700" spc="-65" dirty="0">
                <a:solidFill>
                  <a:srgbClr val="52565A"/>
                </a:solidFill>
                <a:latin typeface="Calibri"/>
                <a:cs typeface="Calibri"/>
              </a:rPr>
              <a:t>/ </a:t>
            </a:r>
            <a:r>
              <a:rPr sz="1700" spc="5" dirty="0">
                <a:solidFill>
                  <a:srgbClr val="52565A"/>
                </a:solidFill>
                <a:latin typeface="Calibri"/>
                <a:cs typeface="Calibri"/>
              </a:rPr>
              <a:t>4-year  </a:t>
            </a:r>
            <a:r>
              <a:rPr sz="1700" spc="25" dirty="0">
                <a:solidFill>
                  <a:srgbClr val="52565A"/>
                </a:solidFill>
                <a:latin typeface="Calibri"/>
                <a:cs typeface="Calibri"/>
              </a:rPr>
              <a:t>college</a:t>
            </a:r>
            <a:r>
              <a:rPr sz="1700" spc="-45" dirty="0">
                <a:solidFill>
                  <a:srgbClr val="52565A"/>
                </a:solidFill>
                <a:latin typeface="Calibri"/>
                <a:cs typeface="Calibri"/>
              </a:rPr>
              <a:t> </a:t>
            </a:r>
            <a:r>
              <a:rPr sz="1700" spc="15" dirty="0">
                <a:solidFill>
                  <a:srgbClr val="52565A"/>
                </a:solidFill>
                <a:latin typeface="Calibri"/>
                <a:cs typeface="Calibri"/>
              </a:rPr>
              <a:t>requirements</a:t>
            </a:r>
            <a:endParaRPr sz="1700">
              <a:latin typeface="Calibri"/>
              <a:cs typeface="Calibri"/>
            </a:endParaRPr>
          </a:p>
        </p:txBody>
      </p:sp>
    </p:spTree>
    <p:extLst>
      <p:ext uri="{BB962C8B-B14F-4D97-AF65-F5344CB8AC3E}">
        <p14:creationId xmlns:p14="http://schemas.microsoft.com/office/powerpoint/2010/main" val="3034326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082040" y="47935"/>
            <a:ext cx="10003431" cy="7069145"/>
          </a:xfrm>
          <a:prstGeom prst="rect">
            <a:avLst/>
          </a:prstGeom>
        </p:spPr>
      </p:pic>
    </p:spTree>
    <p:extLst>
      <p:ext uri="{BB962C8B-B14F-4D97-AF65-F5344CB8AC3E}">
        <p14:creationId xmlns:p14="http://schemas.microsoft.com/office/powerpoint/2010/main" val="39878342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2739" y="1854275"/>
            <a:ext cx="7820394" cy="2044149"/>
          </a:xfrm>
          <a:prstGeom prst="rect">
            <a:avLst/>
          </a:prstGeom>
        </p:spPr>
        <p:txBody>
          <a:bodyPr vert="horz" wrap="square" lIns="0" tIns="12700" rIns="0" bIns="0" rtlCol="0">
            <a:spAutoFit/>
          </a:bodyPr>
          <a:lstStyle/>
          <a:p>
            <a:pPr marL="12700">
              <a:lnSpc>
                <a:spcPct val="100000"/>
              </a:lnSpc>
              <a:spcBef>
                <a:spcPts val="100"/>
              </a:spcBef>
            </a:pPr>
            <a:r>
              <a:rPr lang="en-US" sz="6600" i="0" spc="-50" dirty="0" smtClean="0">
                <a:latin typeface="Calibri"/>
                <a:cs typeface="Calibri"/>
              </a:rPr>
              <a:t>New Student Success </a:t>
            </a:r>
            <a:r>
              <a:rPr sz="6600" i="0" spc="-50" dirty="0" smtClean="0">
                <a:latin typeface="Calibri"/>
                <a:cs typeface="Calibri"/>
              </a:rPr>
              <a:t>Metrics</a:t>
            </a:r>
            <a:r>
              <a:rPr sz="6600" i="0" spc="-265" dirty="0" smtClean="0">
                <a:latin typeface="Calibri"/>
                <a:cs typeface="Calibri"/>
              </a:rPr>
              <a:t> </a:t>
            </a:r>
            <a:r>
              <a:rPr sz="6600" i="0" spc="90" dirty="0">
                <a:latin typeface="Calibri"/>
                <a:cs typeface="Calibri"/>
              </a:rPr>
              <a:t>Details</a:t>
            </a:r>
            <a:endParaRPr sz="6600" dirty="0">
              <a:latin typeface="Calibri"/>
              <a:cs typeface="Calibri"/>
            </a:endParaRPr>
          </a:p>
        </p:txBody>
      </p:sp>
    </p:spTree>
    <p:extLst>
      <p:ext uri="{BB962C8B-B14F-4D97-AF65-F5344CB8AC3E}">
        <p14:creationId xmlns:p14="http://schemas.microsoft.com/office/powerpoint/2010/main" val="3176775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1595243" y="571429"/>
            <a:ext cx="7510255" cy="689932"/>
          </a:xfrm>
          <a:prstGeom prst="rect">
            <a:avLst/>
          </a:prstGeom>
        </p:spPr>
        <p:txBody>
          <a:bodyPr vert="horz" wrap="square" lIns="0" tIns="12700" rIns="0" bIns="0" rtlCol="0">
            <a:spAutoFit/>
          </a:bodyPr>
          <a:lstStyle/>
          <a:p>
            <a:pPr marL="12700">
              <a:lnSpc>
                <a:spcPct val="100000"/>
              </a:lnSpc>
              <a:spcBef>
                <a:spcPts val="100"/>
              </a:spcBef>
            </a:pPr>
            <a:r>
              <a:rPr i="0" spc="55" dirty="0">
                <a:latin typeface="Calibri"/>
                <a:cs typeface="Calibri"/>
              </a:rPr>
              <a:t>Student </a:t>
            </a:r>
            <a:r>
              <a:rPr i="0" spc="75" dirty="0">
                <a:latin typeface="Calibri"/>
                <a:cs typeface="Calibri"/>
              </a:rPr>
              <a:t>Journey-Based</a:t>
            </a:r>
            <a:r>
              <a:rPr i="0" spc="-225" dirty="0">
                <a:latin typeface="Calibri"/>
                <a:cs typeface="Calibri"/>
              </a:rPr>
              <a:t> </a:t>
            </a:r>
            <a:r>
              <a:rPr i="0" spc="-20" dirty="0">
                <a:latin typeface="Calibri"/>
                <a:cs typeface="Calibri"/>
              </a:rPr>
              <a:t>Metrics</a:t>
            </a:r>
          </a:p>
        </p:txBody>
      </p:sp>
      <p:sp>
        <p:nvSpPr>
          <p:cNvPr id="5" name="object 5"/>
          <p:cNvSpPr txBox="1"/>
          <p:nvPr/>
        </p:nvSpPr>
        <p:spPr>
          <a:xfrm>
            <a:off x="1594463" y="1583498"/>
            <a:ext cx="8592185" cy="2042795"/>
          </a:xfrm>
          <a:prstGeom prst="rect">
            <a:avLst/>
          </a:prstGeom>
        </p:spPr>
        <p:txBody>
          <a:bodyPr vert="horz" wrap="square" lIns="0" tIns="43815" rIns="0" bIns="0" rtlCol="0">
            <a:spAutoFit/>
          </a:bodyPr>
          <a:lstStyle/>
          <a:p>
            <a:pPr marL="12700" marR="5080">
              <a:lnSpc>
                <a:spcPts val="1939"/>
              </a:lnSpc>
              <a:spcBef>
                <a:spcPts val="345"/>
              </a:spcBef>
            </a:pPr>
            <a:r>
              <a:rPr sz="1800" spc="35" dirty="0">
                <a:solidFill>
                  <a:srgbClr val="52565A"/>
                </a:solidFill>
                <a:latin typeface="Calibri"/>
                <a:cs typeface="Calibri"/>
              </a:rPr>
              <a:t>Student</a:t>
            </a:r>
            <a:r>
              <a:rPr sz="1800" spc="-40" dirty="0">
                <a:solidFill>
                  <a:srgbClr val="52565A"/>
                </a:solidFill>
                <a:latin typeface="Calibri"/>
                <a:cs typeface="Calibri"/>
              </a:rPr>
              <a:t> </a:t>
            </a:r>
            <a:r>
              <a:rPr sz="1800" spc="25" dirty="0">
                <a:solidFill>
                  <a:srgbClr val="52565A"/>
                </a:solidFill>
                <a:latin typeface="Calibri"/>
                <a:cs typeface="Calibri"/>
              </a:rPr>
              <a:t>progress</a:t>
            </a:r>
            <a:r>
              <a:rPr sz="1800" spc="-60" dirty="0">
                <a:solidFill>
                  <a:srgbClr val="52565A"/>
                </a:solidFill>
                <a:latin typeface="Calibri"/>
                <a:cs typeface="Calibri"/>
              </a:rPr>
              <a:t> </a:t>
            </a:r>
            <a:r>
              <a:rPr sz="1800" spc="40" dirty="0">
                <a:solidFill>
                  <a:srgbClr val="52565A"/>
                </a:solidFill>
                <a:latin typeface="Calibri"/>
                <a:cs typeface="Calibri"/>
              </a:rPr>
              <a:t>and</a:t>
            </a:r>
            <a:r>
              <a:rPr sz="1800" spc="-40" dirty="0">
                <a:solidFill>
                  <a:srgbClr val="52565A"/>
                </a:solidFill>
                <a:latin typeface="Calibri"/>
                <a:cs typeface="Calibri"/>
              </a:rPr>
              <a:t> </a:t>
            </a:r>
            <a:r>
              <a:rPr sz="1800" spc="30" dirty="0">
                <a:solidFill>
                  <a:srgbClr val="52565A"/>
                </a:solidFill>
                <a:latin typeface="Calibri"/>
                <a:cs typeface="Calibri"/>
              </a:rPr>
              <a:t>outcomes</a:t>
            </a:r>
            <a:r>
              <a:rPr sz="1800" spc="-55" dirty="0">
                <a:solidFill>
                  <a:srgbClr val="52565A"/>
                </a:solidFill>
                <a:latin typeface="Calibri"/>
                <a:cs typeface="Calibri"/>
              </a:rPr>
              <a:t> </a:t>
            </a:r>
            <a:r>
              <a:rPr sz="1800" spc="35" dirty="0">
                <a:solidFill>
                  <a:srgbClr val="52565A"/>
                </a:solidFill>
                <a:latin typeface="Calibri"/>
                <a:cs typeface="Calibri"/>
              </a:rPr>
              <a:t>should</a:t>
            </a:r>
            <a:r>
              <a:rPr sz="1800" spc="-65" dirty="0">
                <a:solidFill>
                  <a:srgbClr val="52565A"/>
                </a:solidFill>
                <a:latin typeface="Calibri"/>
                <a:cs typeface="Calibri"/>
              </a:rPr>
              <a:t> </a:t>
            </a:r>
            <a:r>
              <a:rPr sz="1800" spc="20" dirty="0">
                <a:solidFill>
                  <a:srgbClr val="52565A"/>
                </a:solidFill>
                <a:latin typeface="Calibri"/>
                <a:cs typeface="Calibri"/>
              </a:rPr>
              <a:t>be</a:t>
            </a:r>
            <a:r>
              <a:rPr sz="1800" spc="-50" dirty="0">
                <a:solidFill>
                  <a:srgbClr val="52565A"/>
                </a:solidFill>
                <a:latin typeface="Calibri"/>
                <a:cs typeface="Calibri"/>
              </a:rPr>
              <a:t> </a:t>
            </a:r>
            <a:r>
              <a:rPr sz="1800" spc="25" dirty="0">
                <a:solidFill>
                  <a:srgbClr val="52565A"/>
                </a:solidFill>
                <a:latin typeface="Calibri"/>
                <a:cs typeface="Calibri"/>
              </a:rPr>
              <a:t>measured</a:t>
            </a:r>
            <a:r>
              <a:rPr sz="1800" spc="-60" dirty="0">
                <a:solidFill>
                  <a:srgbClr val="52565A"/>
                </a:solidFill>
                <a:latin typeface="Calibri"/>
                <a:cs typeface="Calibri"/>
              </a:rPr>
              <a:t> </a:t>
            </a:r>
            <a:r>
              <a:rPr sz="1800" spc="35" dirty="0">
                <a:solidFill>
                  <a:srgbClr val="52565A"/>
                </a:solidFill>
                <a:latin typeface="Calibri"/>
                <a:cs typeface="Calibri"/>
              </a:rPr>
              <a:t>based</a:t>
            </a:r>
            <a:r>
              <a:rPr sz="1800" spc="-45" dirty="0">
                <a:solidFill>
                  <a:srgbClr val="52565A"/>
                </a:solidFill>
                <a:latin typeface="Calibri"/>
                <a:cs typeface="Calibri"/>
              </a:rPr>
              <a:t> </a:t>
            </a:r>
            <a:r>
              <a:rPr sz="1800" spc="30" dirty="0">
                <a:solidFill>
                  <a:srgbClr val="52565A"/>
                </a:solidFill>
                <a:latin typeface="Calibri"/>
                <a:cs typeface="Calibri"/>
              </a:rPr>
              <a:t>on</a:t>
            </a:r>
            <a:r>
              <a:rPr sz="1800" spc="-50" dirty="0">
                <a:solidFill>
                  <a:srgbClr val="52565A"/>
                </a:solidFill>
                <a:latin typeface="Calibri"/>
                <a:cs typeface="Calibri"/>
              </a:rPr>
              <a:t> </a:t>
            </a:r>
            <a:r>
              <a:rPr sz="1800" spc="10" dirty="0">
                <a:solidFill>
                  <a:srgbClr val="52565A"/>
                </a:solidFill>
                <a:latin typeface="Calibri"/>
                <a:cs typeface="Calibri"/>
              </a:rPr>
              <a:t>their</a:t>
            </a:r>
            <a:r>
              <a:rPr sz="1800" spc="-50" dirty="0">
                <a:solidFill>
                  <a:srgbClr val="52565A"/>
                </a:solidFill>
                <a:latin typeface="Calibri"/>
                <a:cs typeface="Calibri"/>
              </a:rPr>
              <a:t> </a:t>
            </a:r>
            <a:r>
              <a:rPr sz="1800" spc="20" dirty="0">
                <a:solidFill>
                  <a:srgbClr val="52565A"/>
                </a:solidFill>
                <a:latin typeface="Calibri"/>
                <a:cs typeface="Calibri"/>
              </a:rPr>
              <a:t>informed</a:t>
            </a:r>
            <a:r>
              <a:rPr sz="1800" spc="-50" dirty="0">
                <a:solidFill>
                  <a:srgbClr val="52565A"/>
                </a:solidFill>
                <a:latin typeface="Calibri"/>
                <a:cs typeface="Calibri"/>
              </a:rPr>
              <a:t> </a:t>
            </a:r>
            <a:r>
              <a:rPr sz="1800" spc="30" dirty="0">
                <a:solidFill>
                  <a:srgbClr val="52565A"/>
                </a:solidFill>
                <a:latin typeface="Calibri"/>
                <a:cs typeface="Calibri"/>
              </a:rPr>
              <a:t>educational  goals:</a:t>
            </a:r>
            <a:endParaRPr sz="1800">
              <a:latin typeface="Calibri"/>
              <a:cs typeface="Calibri"/>
            </a:endParaRPr>
          </a:p>
          <a:p>
            <a:pPr marL="469900" indent="-457200">
              <a:lnSpc>
                <a:spcPct val="100000"/>
              </a:lnSpc>
              <a:spcBef>
                <a:spcPts val="765"/>
              </a:spcBef>
              <a:buFont typeface="Arial"/>
              <a:buChar char="•"/>
              <a:tabLst>
                <a:tab pos="469265" algn="l"/>
                <a:tab pos="469900" algn="l"/>
              </a:tabLst>
            </a:pPr>
            <a:r>
              <a:rPr sz="1800" spc="10" dirty="0">
                <a:solidFill>
                  <a:srgbClr val="52565A"/>
                </a:solidFill>
                <a:latin typeface="Calibri"/>
                <a:cs typeface="Calibri"/>
              </a:rPr>
              <a:t>Adult</a:t>
            </a:r>
            <a:r>
              <a:rPr sz="1800" spc="-55" dirty="0">
                <a:solidFill>
                  <a:srgbClr val="52565A"/>
                </a:solidFill>
                <a:latin typeface="Calibri"/>
                <a:cs typeface="Calibri"/>
              </a:rPr>
              <a:t> </a:t>
            </a:r>
            <a:r>
              <a:rPr sz="1800" spc="35" dirty="0">
                <a:solidFill>
                  <a:srgbClr val="52565A"/>
                </a:solidFill>
                <a:latin typeface="Calibri"/>
                <a:cs typeface="Calibri"/>
              </a:rPr>
              <a:t>education/ESL</a:t>
            </a:r>
            <a:endParaRPr sz="1800">
              <a:latin typeface="Calibri"/>
              <a:cs typeface="Calibri"/>
            </a:endParaRPr>
          </a:p>
          <a:p>
            <a:pPr marL="469900" indent="-457200">
              <a:lnSpc>
                <a:spcPct val="100000"/>
              </a:lnSpc>
              <a:spcBef>
                <a:spcPts val="780"/>
              </a:spcBef>
              <a:buFont typeface="Arial"/>
              <a:buChar char="•"/>
              <a:tabLst>
                <a:tab pos="469265" algn="l"/>
                <a:tab pos="469900" algn="l"/>
              </a:tabLst>
            </a:pPr>
            <a:r>
              <a:rPr sz="1800" spc="20" dirty="0">
                <a:solidFill>
                  <a:srgbClr val="52565A"/>
                </a:solidFill>
                <a:latin typeface="Calibri"/>
                <a:cs typeface="Calibri"/>
              </a:rPr>
              <a:t>Short-term </a:t>
            </a:r>
            <a:r>
              <a:rPr sz="1800" spc="10" dirty="0">
                <a:solidFill>
                  <a:srgbClr val="52565A"/>
                </a:solidFill>
                <a:latin typeface="Calibri"/>
                <a:cs typeface="Calibri"/>
              </a:rPr>
              <a:t>career</a:t>
            </a:r>
            <a:r>
              <a:rPr sz="1800" spc="-114" dirty="0">
                <a:solidFill>
                  <a:srgbClr val="52565A"/>
                </a:solidFill>
                <a:latin typeface="Calibri"/>
                <a:cs typeface="Calibri"/>
              </a:rPr>
              <a:t> </a:t>
            </a:r>
            <a:r>
              <a:rPr sz="1800" spc="30" dirty="0">
                <a:solidFill>
                  <a:srgbClr val="52565A"/>
                </a:solidFill>
                <a:latin typeface="Calibri"/>
                <a:cs typeface="Calibri"/>
              </a:rPr>
              <a:t>education</a:t>
            </a:r>
            <a:endParaRPr sz="1800">
              <a:latin typeface="Calibri"/>
              <a:cs typeface="Calibri"/>
            </a:endParaRPr>
          </a:p>
          <a:p>
            <a:pPr marL="469900" indent="-457200">
              <a:lnSpc>
                <a:spcPct val="100000"/>
              </a:lnSpc>
              <a:spcBef>
                <a:spcPts val="785"/>
              </a:spcBef>
              <a:buFont typeface="Arial"/>
              <a:buChar char="•"/>
              <a:tabLst>
                <a:tab pos="469265" algn="l"/>
                <a:tab pos="469900" algn="l"/>
              </a:tabLst>
            </a:pPr>
            <a:r>
              <a:rPr sz="1800" dirty="0">
                <a:solidFill>
                  <a:srgbClr val="52565A"/>
                </a:solidFill>
                <a:latin typeface="Calibri"/>
                <a:cs typeface="Calibri"/>
              </a:rPr>
              <a:t>Degree/transfer</a:t>
            </a:r>
            <a:endParaRPr sz="1800">
              <a:latin typeface="Calibri"/>
              <a:cs typeface="Calibri"/>
            </a:endParaRPr>
          </a:p>
          <a:p>
            <a:pPr marL="469900" indent="-457200">
              <a:lnSpc>
                <a:spcPct val="100000"/>
              </a:lnSpc>
              <a:spcBef>
                <a:spcPts val="785"/>
              </a:spcBef>
              <a:buFont typeface="Arial"/>
              <a:buChar char="•"/>
              <a:tabLst>
                <a:tab pos="469265" algn="l"/>
                <a:tab pos="469900" algn="l"/>
              </a:tabLst>
            </a:pPr>
            <a:r>
              <a:rPr sz="1800" spc="15" dirty="0">
                <a:solidFill>
                  <a:srgbClr val="52565A"/>
                </a:solidFill>
                <a:latin typeface="Calibri"/>
                <a:cs typeface="Calibri"/>
              </a:rPr>
              <a:t>Undecided/other</a:t>
            </a:r>
            <a:endParaRPr sz="1800">
              <a:latin typeface="Calibri"/>
              <a:cs typeface="Calibri"/>
            </a:endParaRPr>
          </a:p>
        </p:txBody>
      </p:sp>
    </p:spTree>
    <p:extLst>
      <p:ext uri="{BB962C8B-B14F-4D97-AF65-F5344CB8AC3E}">
        <p14:creationId xmlns:p14="http://schemas.microsoft.com/office/powerpoint/2010/main" val="2239905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1596026" y="540168"/>
            <a:ext cx="5719174" cy="689932"/>
          </a:xfrm>
          <a:prstGeom prst="rect">
            <a:avLst/>
          </a:prstGeom>
        </p:spPr>
        <p:txBody>
          <a:bodyPr vert="horz" wrap="square" lIns="0" tIns="12700" rIns="0" bIns="0" rtlCol="0">
            <a:spAutoFit/>
          </a:bodyPr>
          <a:lstStyle/>
          <a:p>
            <a:pPr marL="12700">
              <a:lnSpc>
                <a:spcPct val="100000"/>
              </a:lnSpc>
              <a:spcBef>
                <a:spcPts val="100"/>
              </a:spcBef>
            </a:pPr>
            <a:r>
              <a:rPr i="0" spc="45" dirty="0">
                <a:latin typeface="Calibri"/>
                <a:cs typeface="Calibri"/>
              </a:rPr>
              <a:t>Disaggregated</a:t>
            </a:r>
            <a:r>
              <a:rPr i="0" spc="-130" dirty="0">
                <a:latin typeface="Calibri"/>
                <a:cs typeface="Calibri"/>
              </a:rPr>
              <a:t> </a:t>
            </a:r>
            <a:r>
              <a:rPr i="0" spc="35" dirty="0">
                <a:latin typeface="Calibri"/>
                <a:cs typeface="Calibri"/>
              </a:rPr>
              <a:t>Data</a:t>
            </a:r>
          </a:p>
        </p:txBody>
      </p:sp>
      <p:sp>
        <p:nvSpPr>
          <p:cNvPr id="5" name="object 5"/>
          <p:cNvSpPr txBox="1"/>
          <p:nvPr/>
        </p:nvSpPr>
        <p:spPr>
          <a:xfrm>
            <a:off x="1595244" y="1484203"/>
            <a:ext cx="8958580" cy="330200"/>
          </a:xfrm>
          <a:prstGeom prst="rect">
            <a:avLst/>
          </a:prstGeom>
        </p:spPr>
        <p:txBody>
          <a:bodyPr vert="horz" wrap="square" lIns="0" tIns="12065" rIns="0" bIns="0" rtlCol="0">
            <a:spAutoFit/>
          </a:bodyPr>
          <a:lstStyle/>
          <a:p>
            <a:pPr marL="12700">
              <a:lnSpc>
                <a:spcPct val="100000"/>
              </a:lnSpc>
              <a:spcBef>
                <a:spcPts val="95"/>
              </a:spcBef>
            </a:pPr>
            <a:r>
              <a:rPr sz="2000" spc="30" dirty="0">
                <a:solidFill>
                  <a:srgbClr val="52565A"/>
                </a:solidFill>
                <a:latin typeface="Calibri"/>
                <a:cs typeface="Calibri"/>
              </a:rPr>
              <a:t>Disaggregated</a:t>
            </a:r>
            <a:r>
              <a:rPr sz="2000" spc="-40" dirty="0">
                <a:solidFill>
                  <a:srgbClr val="52565A"/>
                </a:solidFill>
                <a:latin typeface="Calibri"/>
                <a:cs typeface="Calibri"/>
              </a:rPr>
              <a:t> </a:t>
            </a:r>
            <a:r>
              <a:rPr sz="2000" spc="20" dirty="0">
                <a:solidFill>
                  <a:srgbClr val="52565A"/>
                </a:solidFill>
                <a:latin typeface="Calibri"/>
                <a:cs typeface="Calibri"/>
              </a:rPr>
              <a:t>information</a:t>
            </a:r>
            <a:r>
              <a:rPr sz="2000" spc="-15" dirty="0">
                <a:solidFill>
                  <a:srgbClr val="52565A"/>
                </a:solidFill>
                <a:latin typeface="Calibri"/>
                <a:cs typeface="Calibri"/>
              </a:rPr>
              <a:t> </a:t>
            </a:r>
            <a:r>
              <a:rPr sz="2000" spc="30" dirty="0">
                <a:solidFill>
                  <a:srgbClr val="52565A"/>
                </a:solidFill>
                <a:latin typeface="Calibri"/>
                <a:cs typeface="Calibri"/>
              </a:rPr>
              <a:t>will</a:t>
            </a:r>
            <a:r>
              <a:rPr sz="2000" spc="-35" dirty="0">
                <a:solidFill>
                  <a:srgbClr val="52565A"/>
                </a:solidFill>
                <a:latin typeface="Calibri"/>
                <a:cs typeface="Calibri"/>
              </a:rPr>
              <a:t> </a:t>
            </a:r>
            <a:r>
              <a:rPr sz="2000" spc="20" dirty="0">
                <a:solidFill>
                  <a:srgbClr val="52565A"/>
                </a:solidFill>
                <a:latin typeface="Calibri"/>
                <a:cs typeface="Calibri"/>
              </a:rPr>
              <a:t>be</a:t>
            </a:r>
            <a:r>
              <a:rPr sz="2000" spc="-55" dirty="0">
                <a:solidFill>
                  <a:srgbClr val="52565A"/>
                </a:solidFill>
                <a:latin typeface="Calibri"/>
                <a:cs typeface="Calibri"/>
              </a:rPr>
              <a:t> </a:t>
            </a:r>
            <a:r>
              <a:rPr sz="2000" spc="40" dirty="0">
                <a:solidFill>
                  <a:srgbClr val="52565A"/>
                </a:solidFill>
                <a:latin typeface="Calibri"/>
                <a:cs typeface="Calibri"/>
              </a:rPr>
              <a:t>displayed</a:t>
            </a:r>
            <a:r>
              <a:rPr sz="2000" spc="-40" dirty="0">
                <a:solidFill>
                  <a:srgbClr val="52565A"/>
                </a:solidFill>
                <a:latin typeface="Calibri"/>
                <a:cs typeface="Calibri"/>
              </a:rPr>
              <a:t> </a:t>
            </a:r>
            <a:r>
              <a:rPr sz="2000" spc="-5" dirty="0">
                <a:solidFill>
                  <a:srgbClr val="52565A"/>
                </a:solidFill>
                <a:latin typeface="Calibri"/>
                <a:cs typeface="Calibri"/>
              </a:rPr>
              <a:t>for</a:t>
            </a:r>
            <a:r>
              <a:rPr sz="2000" spc="-25" dirty="0">
                <a:solidFill>
                  <a:srgbClr val="52565A"/>
                </a:solidFill>
                <a:latin typeface="Calibri"/>
                <a:cs typeface="Calibri"/>
              </a:rPr>
              <a:t> </a:t>
            </a:r>
            <a:r>
              <a:rPr sz="2000" spc="10" dirty="0">
                <a:solidFill>
                  <a:srgbClr val="52565A"/>
                </a:solidFill>
                <a:latin typeface="Calibri"/>
                <a:cs typeface="Calibri"/>
              </a:rPr>
              <a:t>the</a:t>
            </a:r>
            <a:r>
              <a:rPr sz="2000" spc="-50" dirty="0">
                <a:solidFill>
                  <a:srgbClr val="52565A"/>
                </a:solidFill>
                <a:latin typeface="Calibri"/>
                <a:cs typeface="Calibri"/>
              </a:rPr>
              <a:t> </a:t>
            </a:r>
            <a:r>
              <a:rPr sz="2000" spc="25" dirty="0">
                <a:solidFill>
                  <a:srgbClr val="52565A"/>
                </a:solidFill>
                <a:latin typeface="Calibri"/>
                <a:cs typeface="Calibri"/>
              </a:rPr>
              <a:t>following</a:t>
            </a:r>
            <a:r>
              <a:rPr sz="2000" spc="-20" dirty="0">
                <a:solidFill>
                  <a:srgbClr val="52565A"/>
                </a:solidFill>
                <a:latin typeface="Calibri"/>
                <a:cs typeface="Calibri"/>
              </a:rPr>
              <a:t> </a:t>
            </a:r>
            <a:r>
              <a:rPr sz="2000" spc="25" dirty="0">
                <a:solidFill>
                  <a:srgbClr val="52565A"/>
                </a:solidFill>
                <a:latin typeface="Calibri"/>
                <a:cs typeface="Calibri"/>
              </a:rPr>
              <a:t>categories</a:t>
            </a:r>
            <a:r>
              <a:rPr sz="2000" spc="-40" dirty="0">
                <a:solidFill>
                  <a:srgbClr val="52565A"/>
                </a:solidFill>
                <a:latin typeface="Calibri"/>
                <a:cs typeface="Calibri"/>
              </a:rPr>
              <a:t> </a:t>
            </a:r>
            <a:r>
              <a:rPr sz="2000" spc="-5" dirty="0">
                <a:solidFill>
                  <a:srgbClr val="52565A"/>
                </a:solidFill>
                <a:latin typeface="Calibri"/>
                <a:cs typeface="Calibri"/>
              </a:rPr>
              <a:t>of</a:t>
            </a:r>
            <a:r>
              <a:rPr sz="2000" spc="-30" dirty="0">
                <a:solidFill>
                  <a:srgbClr val="52565A"/>
                </a:solidFill>
                <a:latin typeface="Calibri"/>
                <a:cs typeface="Calibri"/>
              </a:rPr>
              <a:t> </a:t>
            </a:r>
            <a:r>
              <a:rPr sz="2000" spc="25" dirty="0">
                <a:solidFill>
                  <a:srgbClr val="52565A"/>
                </a:solidFill>
                <a:latin typeface="Calibri"/>
                <a:cs typeface="Calibri"/>
              </a:rPr>
              <a:t>students.</a:t>
            </a:r>
            <a:endParaRPr sz="2000">
              <a:latin typeface="Calibri"/>
              <a:cs typeface="Calibri"/>
            </a:endParaRPr>
          </a:p>
        </p:txBody>
      </p:sp>
      <p:sp>
        <p:nvSpPr>
          <p:cNvPr id="6" name="object 6"/>
          <p:cNvSpPr txBox="1"/>
          <p:nvPr/>
        </p:nvSpPr>
        <p:spPr>
          <a:xfrm>
            <a:off x="2514216" y="1793117"/>
            <a:ext cx="83820" cy="2686685"/>
          </a:xfrm>
          <a:prstGeom prst="rect">
            <a:avLst/>
          </a:prstGeom>
        </p:spPr>
        <p:txBody>
          <a:bodyPr vert="horz" wrap="square" lIns="0" tIns="56515" rIns="0" bIns="0" rtlCol="0">
            <a:spAutoFit/>
          </a:bodyPr>
          <a:lstStyle/>
          <a:p>
            <a:pPr marL="12700">
              <a:lnSpc>
                <a:spcPct val="100000"/>
              </a:lnSpc>
              <a:spcBef>
                <a:spcPts val="445"/>
              </a:spcBef>
            </a:pPr>
            <a:r>
              <a:rPr sz="1300" dirty="0">
                <a:solidFill>
                  <a:srgbClr val="52565A"/>
                </a:solidFill>
                <a:latin typeface="Arial"/>
                <a:cs typeface="Arial"/>
              </a:rPr>
              <a:t>•</a:t>
            </a:r>
            <a:endParaRPr sz="1300">
              <a:latin typeface="Arial"/>
              <a:cs typeface="Arial"/>
            </a:endParaRPr>
          </a:p>
          <a:p>
            <a:pPr marL="12700">
              <a:lnSpc>
                <a:spcPct val="100000"/>
              </a:lnSpc>
              <a:spcBef>
                <a:spcPts val="350"/>
              </a:spcBef>
            </a:pPr>
            <a:r>
              <a:rPr sz="1300" dirty="0">
                <a:solidFill>
                  <a:srgbClr val="52565A"/>
                </a:solidFill>
                <a:latin typeface="Arial"/>
                <a:cs typeface="Arial"/>
              </a:rPr>
              <a:t>•</a:t>
            </a:r>
            <a:endParaRPr sz="1300">
              <a:latin typeface="Arial"/>
              <a:cs typeface="Arial"/>
            </a:endParaRPr>
          </a:p>
          <a:p>
            <a:pPr marL="12700">
              <a:lnSpc>
                <a:spcPct val="100000"/>
              </a:lnSpc>
              <a:spcBef>
                <a:spcPts val="340"/>
              </a:spcBef>
            </a:pPr>
            <a:r>
              <a:rPr sz="1300" dirty="0">
                <a:solidFill>
                  <a:srgbClr val="52565A"/>
                </a:solidFill>
                <a:latin typeface="Arial"/>
                <a:cs typeface="Arial"/>
              </a:rPr>
              <a:t>•</a:t>
            </a:r>
            <a:endParaRPr sz="1300">
              <a:latin typeface="Arial"/>
              <a:cs typeface="Arial"/>
            </a:endParaRPr>
          </a:p>
          <a:p>
            <a:pPr marL="12700">
              <a:lnSpc>
                <a:spcPct val="100000"/>
              </a:lnSpc>
              <a:spcBef>
                <a:spcPts val="345"/>
              </a:spcBef>
            </a:pPr>
            <a:r>
              <a:rPr sz="1300" dirty="0">
                <a:solidFill>
                  <a:srgbClr val="52565A"/>
                </a:solidFill>
                <a:latin typeface="Arial"/>
                <a:cs typeface="Arial"/>
              </a:rPr>
              <a:t>•</a:t>
            </a:r>
            <a:endParaRPr sz="1300">
              <a:latin typeface="Arial"/>
              <a:cs typeface="Arial"/>
            </a:endParaRPr>
          </a:p>
          <a:p>
            <a:pPr marL="12700">
              <a:lnSpc>
                <a:spcPct val="100000"/>
              </a:lnSpc>
              <a:spcBef>
                <a:spcPts val="345"/>
              </a:spcBef>
            </a:pPr>
            <a:r>
              <a:rPr sz="1300" dirty="0">
                <a:solidFill>
                  <a:srgbClr val="52565A"/>
                </a:solidFill>
                <a:latin typeface="Arial"/>
                <a:cs typeface="Arial"/>
              </a:rPr>
              <a:t>•</a:t>
            </a:r>
            <a:endParaRPr sz="1300">
              <a:latin typeface="Arial"/>
              <a:cs typeface="Arial"/>
            </a:endParaRPr>
          </a:p>
          <a:p>
            <a:pPr marL="12700">
              <a:lnSpc>
                <a:spcPct val="100000"/>
              </a:lnSpc>
              <a:spcBef>
                <a:spcPts val="345"/>
              </a:spcBef>
            </a:pPr>
            <a:r>
              <a:rPr sz="1300" dirty="0">
                <a:solidFill>
                  <a:srgbClr val="52565A"/>
                </a:solidFill>
                <a:latin typeface="Arial"/>
                <a:cs typeface="Arial"/>
              </a:rPr>
              <a:t>•</a:t>
            </a:r>
            <a:endParaRPr sz="1300">
              <a:latin typeface="Arial"/>
              <a:cs typeface="Arial"/>
            </a:endParaRPr>
          </a:p>
          <a:p>
            <a:pPr marL="12700">
              <a:lnSpc>
                <a:spcPct val="100000"/>
              </a:lnSpc>
              <a:spcBef>
                <a:spcPts val="340"/>
              </a:spcBef>
            </a:pPr>
            <a:r>
              <a:rPr sz="1300" dirty="0">
                <a:solidFill>
                  <a:srgbClr val="52565A"/>
                </a:solidFill>
                <a:latin typeface="Arial"/>
                <a:cs typeface="Arial"/>
              </a:rPr>
              <a:t>•</a:t>
            </a:r>
            <a:endParaRPr sz="1300">
              <a:latin typeface="Arial"/>
              <a:cs typeface="Arial"/>
            </a:endParaRPr>
          </a:p>
          <a:p>
            <a:pPr marL="12700">
              <a:lnSpc>
                <a:spcPct val="100000"/>
              </a:lnSpc>
              <a:spcBef>
                <a:spcPts val="350"/>
              </a:spcBef>
            </a:pPr>
            <a:r>
              <a:rPr sz="1300" dirty="0">
                <a:solidFill>
                  <a:srgbClr val="52565A"/>
                </a:solidFill>
                <a:latin typeface="Arial"/>
                <a:cs typeface="Arial"/>
              </a:rPr>
              <a:t>•</a:t>
            </a:r>
            <a:endParaRPr sz="1300">
              <a:latin typeface="Arial"/>
              <a:cs typeface="Arial"/>
            </a:endParaRPr>
          </a:p>
          <a:p>
            <a:pPr marL="12700">
              <a:lnSpc>
                <a:spcPct val="100000"/>
              </a:lnSpc>
              <a:spcBef>
                <a:spcPts val="340"/>
              </a:spcBef>
            </a:pPr>
            <a:r>
              <a:rPr sz="1300" dirty="0">
                <a:solidFill>
                  <a:srgbClr val="52565A"/>
                </a:solidFill>
                <a:latin typeface="Arial"/>
                <a:cs typeface="Arial"/>
              </a:rPr>
              <a:t>•</a:t>
            </a:r>
            <a:endParaRPr sz="1300">
              <a:latin typeface="Arial"/>
              <a:cs typeface="Arial"/>
            </a:endParaRPr>
          </a:p>
          <a:p>
            <a:pPr marL="12700">
              <a:lnSpc>
                <a:spcPct val="100000"/>
              </a:lnSpc>
              <a:spcBef>
                <a:spcPts val="340"/>
              </a:spcBef>
            </a:pPr>
            <a:r>
              <a:rPr sz="1300" dirty="0">
                <a:solidFill>
                  <a:srgbClr val="52565A"/>
                </a:solidFill>
                <a:latin typeface="Arial"/>
                <a:cs typeface="Arial"/>
              </a:rPr>
              <a:t>•</a:t>
            </a:r>
            <a:endParaRPr sz="1300">
              <a:latin typeface="Arial"/>
              <a:cs typeface="Arial"/>
            </a:endParaRPr>
          </a:p>
          <a:p>
            <a:pPr marL="12700">
              <a:lnSpc>
                <a:spcPct val="100000"/>
              </a:lnSpc>
              <a:spcBef>
                <a:spcPts val="350"/>
              </a:spcBef>
            </a:pPr>
            <a:r>
              <a:rPr sz="1300" dirty="0">
                <a:solidFill>
                  <a:srgbClr val="52565A"/>
                </a:solidFill>
                <a:latin typeface="Arial"/>
                <a:cs typeface="Arial"/>
              </a:rPr>
              <a:t>•</a:t>
            </a:r>
            <a:endParaRPr sz="1300">
              <a:latin typeface="Arial"/>
              <a:cs typeface="Arial"/>
            </a:endParaRPr>
          </a:p>
        </p:txBody>
      </p:sp>
      <p:sp>
        <p:nvSpPr>
          <p:cNvPr id="7" name="object 7"/>
          <p:cNvSpPr txBox="1"/>
          <p:nvPr/>
        </p:nvSpPr>
        <p:spPr>
          <a:xfrm>
            <a:off x="2966844" y="1793117"/>
            <a:ext cx="2356485" cy="2686685"/>
          </a:xfrm>
          <a:prstGeom prst="rect">
            <a:avLst/>
          </a:prstGeom>
        </p:spPr>
        <p:txBody>
          <a:bodyPr vert="horz" wrap="square" lIns="0" tIns="12700" rIns="0" bIns="0" rtlCol="0">
            <a:spAutoFit/>
          </a:bodyPr>
          <a:lstStyle/>
          <a:p>
            <a:pPr marL="12700" marR="1365885">
              <a:lnSpc>
                <a:spcPct val="122100"/>
              </a:lnSpc>
              <a:spcBef>
                <a:spcPts val="100"/>
              </a:spcBef>
            </a:pPr>
            <a:r>
              <a:rPr sz="1300" dirty="0">
                <a:solidFill>
                  <a:srgbClr val="52565A"/>
                </a:solidFill>
                <a:latin typeface="Calibri"/>
                <a:cs typeface="Calibri"/>
              </a:rPr>
              <a:t>Rac</a:t>
            </a:r>
            <a:r>
              <a:rPr sz="1300" spc="-5" dirty="0">
                <a:solidFill>
                  <a:srgbClr val="52565A"/>
                </a:solidFill>
                <a:latin typeface="Calibri"/>
                <a:cs typeface="Calibri"/>
              </a:rPr>
              <a:t>e</a:t>
            </a:r>
            <a:r>
              <a:rPr sz="1300" spc="-25" dirty="0">
                <a:solidFill>
                  <a:srgbClr val="52565A"/>
                </a:solidFill>
                <a:latin typeface="Calibri"/>
                <a:cs typeface="Calibri"/>
              </a:rPr>
              <a:t>/</a:t>
            </a:r>
            <a:r>
              <a:rPr sz="1300" spc="-10" dirty="0">
                <a:solidFill>
                  <a:srgbClr val="52565A"/>
                </a:solidFill>
                <a:latin typeface="Calibri"/>
                <a:cs typeface="Calibri"/>
              </a:rPr>
              <a:t>e</a:t>
            </a:r>
            <a:r>
              <a:rPr sz="1300" dirty="0">
                <a:solidFill>
                  <a:srgbClr val="52565A"/>
                </a:solidFill>
                <a:latin typeface="Calibri"/>
                <a:cs typeface="Calibri"/>
              </a:rPr>
              <a:t>thnicity  </a:t>
            </a:r>
            <a:r>
              <a:rPr sz="1300" spc="-5" dirty="0">
                <a:solidFill>
                  <a:srgbClr val="52565A"/>
                </a:solidFill>
                <a:latin typeface="Calibri"/>
                <a:cs typeface="Calibri"/>
              </a:rPr>
              <a:t>Age </a:t>
            </a:r>
            <a:r>
              <a:rPr sz="1300" spc="-10" dirty="0">
                <a:solidFill>
                  <a:srgbClr val="52565A"/>
                </a:solidFill>
                <a:latin typeface="Calibri"/>
                <a:cs typeface="Calibri"/>
              </a:rPr>
              <a:t>group  </a:t>
            </a:r>
            <a:r>
              <a:rPr sz="1300" dirty="0">
                <a:solidFill>
                  <a:srgbClr val="52565A"/>
                </a:solidFill>
                <a:latin typeface="Calibri"/>
                <a:cs typeface="Calibri"/>
              </a:rPr>
              <a:t>Gender</a:t>
            </a:r>
            <a:endParaRPr sz="1300">
              <a:latin typeface="Calibri"/>
              <a:cs typeface="Calibri"/>
            </a:endParaRPr>
          </a:p>
          <a:p>
            <a:pPr marL="12700" marR="433705">
              <a:lnSpc>
                <a:spcPts val="1910"/>
              </a:lnSpc>
              <a:spcBef>
                <a:spcPts val="114"/>
              </a:spcBef>
            </a:pPr>
            <a:r>
              <a:rPr sz="1300" spc="-5" dirty="0">
                <a:solidFill>
                  <a:srgbClr val="52565A"/>
                </a:solidFill>
                <a:latin typeface="Calibri"/>
                <a:cs typeface="Calibri"/>
              </a:rPr>
              <a:t>Economically</a:t>
            </a:r>
            <a:r>
              <a:rPr sz="1300" spc="-65" dirty="0">
                <a:solidFill>
                  <a:srgbClr val="52565A"/>
                </a:solidFill>
                <a:latin typeface="Calibri"/>
                <a:cs typeface="Calibri"/>
              </a:rPr>
              <a:t> </a:t>
            </a:r>
            <a:r>
              <a:rPr sz="1300" spc="-5" dirty="0">
                <a:solidFill>
                  <a:srgbClr val="52565A"/>
                </a:solidFill>
                <a:latin typeface="Calibri"/>
                <a:cs typeface="Calibri"/>
              </a:rPr>
              <a:t>Disadvantaged  </a:t>
            </a:r>
            <a:r>
              <a:rPr sz="1300" spc="-10" dirty="0">
                <a:solidFill>
                  <a:srgbClr val="52565A"/>
                </a:solidFill>
                <a:latin typeface="Calibri"/>
                <a:cs typeface="Calibri"/>
              </a:rPr>
              <a:t>Pell Grant</a:t>
            </a:r>
            <a:r>
              <a:rPr sz="1300" spc="10" dirty="0">
                <a:solidFill>
                  <a:srgbClr val="52565A"/>
                </a:solidFill>
                <a:latin typeface="Calibri"/>
                <a:cs typeface="Calibri"/>
              </a:rPr>
              <a:t> </a:t>
            </a:r>
            <a:r>
              <a:rPr sz="1300" spc="-5" dirty="0">
                <a:solidFill>
                  <a:srgbClr val="52565A"/>
                </a:solidFill>
                <a:latin typeface="Calibri"/>
                <a:cs typeface="Calibri"/>
              </a:rPr>
              <a:t>Recipient</a:t>
            </a:r>
            <a:endParaRPr sz="1300">
              <a:latin typeface="Calibri"/>
              <a:cs typeface="Calibri"/>
            </a:endParaRPr>
          </a:p>
          <a:p>
            <a:pPr marL="12700">
              <a:lnSpc>
                <a:spcPct val="100000"/>
              </a:lnSpc>
              <a:spcBef>
                <a:spcPts val="219"/>
              </a:spcBef>
            </a:pPr>
            <a:r>
              <a:rPr sz="1300" spc="-5" dirty="0">
                <a:solidFill>
                  <a:srgbClr val="52565A"/>
                </a:solidFill>
                <a:latin typeface="Calibri"/>
                <a:cs typeface="Calibri"/>
              </a:rPr>
              <a:t>College Promise </a:t>
            </a:r>
            <a:r>
              <a:rPr sz="1300" spc="-10" dirty="0">
                <a:solidFill>
                  <a:srgbClr val="52565A"/>
                </a:solidFill>
                <a:latin typeface="Calibri"/>
                <a:cs typeface="Calibri"/>
              </a:rPr>
              <a:t>Grant</a:t>
            </a:r>
            <a:r>
              <a:rPr sz="1300" spc="5" dirty="0">
                <a:solidFill>
                  <a:srgbClr val="52565A"/>
                </a:solidFill>
                <a:latin typeface="Calibri"/>
                <a:cs typeface="Calibri"/>
              </a:rPr>
              <a:t> </a:t>
            </a:r>
            <a:r>
              <a:rPr sz="1300" spc="-5" dirty="0">
                <a:solidFill>
                  <a:srgbClr val="52565A"/>
                </a:solidFill>
                <a:latin typeface="Calibri"/>
                <a:cs typeface="Calibri"/>
              </a:rPr>
              <a:t>Recipient</a:t>
            </a:r>
            <a:endParaRPr sz="1300">
              <a:latin typeface="Calibri"/>
              <a:cs typeface="Calibri"/>
            </a:endParaRPr>
          </a:p>
          <a:p>
            <a:pPr marL="12700">
              <a:lnSpc>
                <a:spcPct val="100000"/>
              </a:lnSpc>
              <a:spcBef>
                <a:spcPts val="340"/>
              </a:spcBef>
            </a:pPr>
            <a:r>
              <a:rPr sz="1300" spc="-10" dirty="0">
                <a:solidFill>
                  <a:srgbClr val="52565A"/>
                </a:solidFill>
                <a:latin typeface="Calibri"/>
                <a:cs typeface="Calibri"/>
              </a:rPr>
              <a:t>First</a:t>
            </a:r>
            <a:r>
              <a:rPr sz="1300" spc="-5" dirty="0">
                <a:solidFill>
                  <a:srgbClr val="52565A"/>
                </a:solidFill>
                <a:latin typeface="Calibri"/>
                <a:cs typeface="Calibri"/>
              </a:rPr>
              <a:t> </a:t>
            </a:r>
            <a:r>
              <a:rPr sz="1300" spc="-10" dirty="0">
                <a:solidFill>
                  <a:srgbClr val="52565A"/>
                </a:solidFill>
                <a:latin typeface="Calibri"/>
                <a:cs typeface="Calibri"/>
              </a:rPr>
              <a:t>generation</a:t>
            </a:r>
            <a:endParaRPr sz="1300">
              <a:latin typeface="Calibri"/>
              <a:cs typeface="Calibri"/>
            </a:endParaRPr>
          </a:p>
          <a:p>
            <a:pPr marL="12700" marR="1125220">
              <a:lnSpc>
                <a:spcPct val="121900"/>
              </a:lnSpc>
              <a:spcBef>
                <a:spcPts val="5"/>
              </a:spcBef>
            </a:pPr>
            <a:r>
              <a:rPr sz="1300" spc="-10" dirty="0">
                <a:solidFill>
                  <a:srgbClr val="52565A"/>
                </a:solidFill>
                <a:latin typeface="Calibri"/>
                <a:cs typeface="Calibri"/>
              </a:rPr>
              <a:t>Foster </a:t>
            </a:r>
            <a:r>
              <a:rPr sz="1300" spc="-20" dirty="0">
                <a:solidFill>
                  <a:srgbClr val="52565A"/>
                </a:solidFill>
                <a:latin typeface="Calibri"/>
                <a:cs typeface="Calibri"/>
              </a:rPr>
              <a:t>Youth  </a:t>
            </a:r>
            <a:r>
              <a:rPr sz="1300" dirty="0">
                <a:solidFill>
                  <a:srgbClr val="52565A"/>
                </a:solidFill>
                <a:latin typeface="Calibri"/>
                <a:cs typeface="Calibri"/>
              </a:rPr>
              <a:t>Disabled</a:t>
            </a:r>
            <a:r>
              <a:rPr sz="1300" spc="-60" dirty="0">
                <a:solidFill>
                  <a:srgbClr val="52565A"/>
                </a:solidFill>
                <a:latin typeface="Calibri"/>
                <a:cs typeface="Calibri"/>
              </a:rPr>
              <a:t> </a:t>
            </a:r>
            <a:r>
              <a:rPr sz="1300" spc="-5" dirty="0">
                <a:solidFill>
                  <a:srgbClr val="52565A"/>
                </a:solidFill>
                <a:latin typeface="Calibri"/>
                <a:cs typeface="Calibri"/>
              </a:rPr>
              <a:t>Students  </a:t>
            </a:r>
            <a:r>
              <a:rPr sz="1300" spc="-15" dirty="0">
                <a:solidFill>
                  <a:srgbClr val="52565A"/>
                </a:solidFill>
                <a:latin typeface="Calibri"/>
                <a:cs typeface="Calibri"/>
              </a:rPr>
              <a:t>Veterans</a:t>
            </a:r>
            <a:endParaRPr sz="1300">
              <a:latin typeface="Calibri"/>
              <a:cs typeface="Calibri"/>
            </a:endParaRPr>
          </a:p>
          <a:p>
            <a:pPr marL="12700">
              <a:lnSpc>
                <a:spcPct val="100000"/>
              </a:lnSpc>
              <a:spcBef>
                <a:spcPts val="350"/>
              </a:spcBef>
            </a:pPr>
            <a:r>
              <a:rPr sz="1300" spc="-10" dirty="0">
                <a:solidFill>
                  <a:srgbClr val="52565A"/>
                </a:solidFill>
                <a:latin typeface="Calibri"/>
                <a:cs typeface="Calibri"/>
              </a:rPr>
              <a:t>Lesbian/Gay/Bisexual/Transgender</a:t>
            </a:r>
            <a:endParaRPr sz="1300">
              <a:latin typeface="Calibri"/>
              <a:cs typeface="Calibri"/>
            </a:endParaRPr>
          </a:p>
        </p:txBody>
      </p:sp>
      <p:sp>
        <p:nvSpPr>
          <p:cNvPr id="8" name="object 8"/>
          <p:cNvSpPr txBox="1"/>
          <p:nvPr/>
        </p:nvSpPr>
        <p:spPr>
          <a:xfrm>
            <a:off x="1595244" y="4850720"/>
            <a:ext cx="8691245" cy="604520"/>
          </a:xfrm>
          <a:prstGeom prst="rect">
            <a:avLst/>
          </a:prstGeom>
        </p:spPr>
        <p:txBody>
          <a:bodyPr vert="horz" wrap="square" lIns="0" tIns="46990" rIns="0" bIns="0" rtlCol="0">
            <a:spAutoFit/>
          </a:bodyPr>
          <a:lstStyle/>
          <a:p>
            <a:pPr marL="12700" marR="5080">
              <a:lnSpc>
                <a:spcPts val="2160"/>
              </a:lnSpc>
              <a:spcBef>
                <a:spcPts val="370"/>
              </a:spcBef>
            </a:pPr>
            <a:r>
              <a:rPr sz="2000" spc="30" dirty="0">
                <a:solidFill>
                  <a:srgbClr val="52565A"/>
                </a:solidFill>
                <a:latin typeface="Calibri"/>
                <a:cs typeface="Calibri"/>
              </a:rPr>
              <a:t>In</a:t>
            </a:r>
            <a:r>
              <a:rPr sz="2000" spc="-45" dirty="0">
                <a:solidFill>
                  <a:srgbClr val="52565A"/>
                </a:solidFill>
                <a:latin typeface="Calibri"/>
                <a:cs typeface="Calibri"/>
              </a:rPr>
              <a:t> </a:t>
            </a:r>
            <a:r>
              <a:rPr sz="2000" spc="30" dirty="0">
                <a:solidFill>
                  <a:srgbClr val="52565A"/>
                </a:solidFill>
                <a:latin typeface="Calibri"/>
                <a:cs typeface="Calibri"/>
              </a:rPr>
              <a:t>addition,</a:t>
            </a:r>
            <a:r>
              <a:rPr sz="2000" spc="-30" dirty="0">
                <a:solidFill>
                  <a:srgbClr val="52565A"/>
                </a:solidFill>
                <a:latin typeface="Calibri"/>
                <a:cs typeface="Calibri"/>
              </a:rPr>
              <a:t> </a:t>
            </a:r>
            <a:r>
              <a:rPr sz="2000" spc="35" dirty="0">
                <a:solidFill>
                  <a:srgbClr val="52565A"/>
                </a:solidFill>
                <a:latin typeface="Calibri"/>
                <a:cs typeface="Calibri"/>
              </a:rPr>
              <a:t>colleges</a:t>
            </a:r>
            <a:r>
              <a:rPr sz="2000" spc="-35" dirty="0">
                <a:solidFill>
                  <a:srgbClr val="52565A"/>
                </a:solidFill>
                <a:latin typeface="Calibri"/>
                <a:cs typeface="Calibri"/>
              </a:rPr>
              <a:t> </a:t>
            </a:r>
            <a:r>
              <a:rPr sz="2000" spc="30" dirty="0">
                <a:solidFill>
                  <a:srgbClr val="52565A"/>
                </a:solidFill>
                <a:latin typeface="Calibri"/>
                <a:cs typeface="Calibri"/>
              </a:rPr>
              <a:t>will</a:t>
            </a:r>
            <a:r>
              <a:rPr sz="2000" spc="-45" dirty="0">
                <a:solidFill>
                  <a:srgbClr val="52565A"/>
                </a:solidFill>
                <a:latin typeface="Calibri"/>
                <a:cs typeface="Calibri"/>
              </a:rPr>
              <a:t> </a:t>
            </a:r>
            <a:r>
              <a:rPr sz="2000" spc="20" dirty="0">
                <a:solidFill>
                  <a:srgbClr val="52565A"/>
                </a:solidFill>
                <a:latin typeface="Calibri"/>
                <a:cs typeface="Calibri"/>
              </a:rPr>
              <a:t>be</a:t>
            </a:r>
            <a:r>
              <a:rPr sz="2000" spc="-55" dirty="0">
                <a:solidFill>
                  <a:srgbClr val="52565A"/>
                </a:solidFill>
                <a:latin typeface="Calibri"/>
                <a:cs typeface="Calibri"/>
              </a:rPr>
              <a:t> </a:t>
            </a:r>
            <a:r>
              <a:rPr sz="2000" spc="35" dirty="0">
                <a:solidFill>
                  <a:srgbClr val="52565A"/>
                </a:solidFill>
                <a:latin typeface="Calibri"/>
                <a:cs typeface="Calibri"/>
              </a:rPr>
              <a:t>able</a:t>
            </a:r>
            <a:r>
              <a:rPr sz="2000" spc="-45" dirty="0">
                <a:solidFill>
                  <a:srgbClr val="52565A"/>
                </a:solidFill>
                <a:latin typeface="Calibri"/>
                <a:cs typeface="Calibri"/>
              </a:rPr>
              <a:t> </a:t>
            </a:r>
            <a:r>
              <a:rPr sz="2000" spc="15" dirty="0">
                <a:solidFill>
                  <a:srgbClr val="52565A"/>
                </a:solidFill>
                <a:latin typeface="Calibri"/>
                <a:cs typeface="Calibri"/>
              </a:rPr>
              <a:t>to</a:t>
            </a:r>
            <a:r>
              <a:rPr sz="2000" spc="-45" dirty="0">
                <a:solidFill>
                  <a:srgbClr val="52565A"/>
                </a:solidFill>
                <a:latin typeface="Calibri"/>
                <a:cs typeface="Calibri"/>
              </a:rPr>
              <a:t> </a:t>
            </a:r>
            <a:r>
              <a:rPr sz="2000" spc="10" dirty="0">
                <a:solidFill>
                  <a:srgbClr val="52565A"/>
                </a:solidFill>
                <a:latin typeface="Calibri"/>
                <a:cs typeface="Calibri"/>
              </a:rPr>
              <a:t>see</a:t>
            </a:r>
            <a:r>
              <a:rPr sz="2000" spc="-50" dirty="0">
                <a:solidFill>
                  <a:srgbClr val="52565A"/>
                </a:solidFill>
                <a:latin typeface="Calibri"/>
                <a:cs typeface="Calibri"/>
              </a:rPr>
              <a:t> </a:t>
            </a:r>
            <a:r>
              <a:rPr sz="2000" spc="20" dirty="0">
                <a:solidFill>
                  <a:srgbClr val="52565A"/>
                </a:solidFill>
                <a:latin typeface="Calibri"/>
                <a:cs typeface="Calibri"/>
              </a:rPr>
              <a:t>time</a:t>
            </a:r>
            <a:r>
              <a:rPr sz="2000" spc="-55" dirty="0">
                <a:solidFill>
                  <a:srgbClr val="52565A"/>
                </a:solidFill>
                <a:latin typeface="Calibri"/>
                <a:cs typeface="Calibri"/>
              </a:rPr>
              <a:t> </a:t>
            </a:r>
            <a:r>
              <a:rPr sz="2000" spc="20" dirty="0">
                <a:solidFill>
                  <a:srgbClr val="52565A"/>
                </a:solidFill>
                <a:latin typeface="Calibri"/>
                <a:cs typeface="Calibri"/>
              </a:rPr>
              <a:t>trends</a:t>
            </a:r>
            <a:r>
              <a:rPr sz="2000" spc="-40" dirty="0">
                <a:solidFill>
                  <a:srgbClr val="52565A"/>
                </a:solidFill>
                <a:latin typeface="Calibri"/>
                <a:cs typeface="Calibri"/>
              </a:rPr>
              <a:t> </a:t>
            </a:r>
            <a:r>
              <a:rPr sz="2000" spc="45" dirty="0">
                <a:solidFill>
                  <a:srgbClr val="52565A"/>
                </a:solidFill>
                <a:latin typeface="Calibri"/>
                <a:cs typeface="Calibri"/>
              </a:rPr>
              <a:t>and</a:t>
            </a:r>
            <a:r>
              <a:rPr sz="2000" spc="-25" dirty="0">
                <a:solidFill>
                  <a:srgbClr val="52565A"/>
                </a:solidFill>
                <a:latin typeface="Calibri"/>
                <a:cs typeface="Calibri"/>
              </a:rPr>
              <a:t> </a:t>
            </a:r>
            <a:r>
              <a:rPr sz="2000" spc="20" dirty="0">
                <a:solidFill>
                  <a:srgbClr val="52565A"/>
                </a:solidFill>
                <a:latin typeface="Calibri"/>
                <a:cs typeface="Calibri"/>
              </a:rPr>
              <a:t>information</a:t>
            </a:r>
            <a:r>
              <a:rPr sz="2000" spc="-15" dirty="0">
                <a:solidFill>
                  <a:srgbClr val="52565A"/>
                </a:solidFill>
                <a:latin typeface="Calibri"/>
                <a:cs typeface="Calibri"/>
              </a:rPr>
              <a:t> </a:t>
            </a:r>
            <a:r>
              <a:rPr sz="2000" spc="25" dirty="0">
                <a:solidFill>
                  <a:srgbClr val="52565A"/>
                </a:solidFill>
                <a:latin typeface="Calibri"/>
                <a:cs typeface="Calibri"/>
              </a:rPr>
              <a:t>at</a:t>
            </a:r>
            <a:r>
              <a:rPr sz="2000" spc="-40" dirty="0">
                <a:solidFill>
                  <a:srgbClr val="52565A"/>
                </a:solidFill>
                <a:latin typeface="Calibri"/>
                <a:cs typeface="Calibri"/>
              </a:rPr>
              <a:t> </a:t>
            </a:r>
            <a:r>
              <a:rPr sz="2000" spc="10" dirty="0">
                <a:solidFill>
                  <a:srgbClr val="52565A"/>
                </a:solidFill>
                <a:latin typeface="Calibri"/>
                <a:cs typeface="Calibri"/>
              </a:rPr>
              <a:t>the</a:t>
            </a:r>
            <a:r>
              <a:rPr sz="2000" spc="-55" dirty="0">
                <a:solidFill>
                  <a:srgbClr val="52565A"/>
                </a:solidFill>
                <a:latin typeface="Calibri"/>
                <a:cs typeface="Calibri"/>
              </a:rPr>
              <a:t> </a:t>
            </a:r>
            <a:r>
              <a:rPr sz="2000" spc="25" dirty="0">
                <a:solidFill>
                  <a:srgbClr val="52565A"/>
                </a:solidFill>
                <a:latin typeface="Calibri"/>
                <a:cs typeface="Calibri"/>
              </a:rPr>
              <a:t>college,  district, microregion, macroregion, </a:t>
            </a:r>
            <a:r>
              <a:rPr sz="2000" spc="45" dirty="0">
                <a:solidFill>
                  <a:srgbClr val="52565A"/>
                </a:solidFill>
                <a:latin typeface="Calibri"/>
                <a:cs typeface="Calibri"/>
              </a:rPr>
              <a:t>and </a:t>
            </a:r>
            <a:r>
              <a:rPr sz="2000" spc="20" dirty="0">
                <a:solidFill>
                  <a:srgbClr val="52565A"/>
                </a:solidFill>
                <a:latin typeface="Calibri"/>
                <a:cs typeface="Calibri"/>
              </a:rPr>
              <a:t>statewide</a:t>
            </a:r>
            <a:r>
              <a:rPr sz="2000" spc="-335" dirty="0">
                <a:solidFill>
                  <a:srgbClr val="52565A"/>
                </a:solidFill>
                <a:latin typeface="Calibri"/>
                <a:cs typeface="Calibri"/>
              </a:rPr>
              <a:t> </a:t>
            </a:r>
            <a:r>
              <a:rPr sz="2000" spc="20" dirty="0">
                <a:solidFill>
                  <a:srgbClr val="52565A"/>
                </a:solidFill>
                <a:latin typeface="Calibri"/>
                <a:cs typeface="Calibri"/>
              </a:rPr>
              <a:t>level</a:t>
            </a:r>
            <a:endParaRPr sz="2000">
              <a:latin typeface="Calibri"/>
              <a:cs typeface="Calibri"/>
            </a:endParaRPr>
          </a:p>
        </p:txBody>
      </p:sp>
    </p:spTree>
    <p:extLst>
      <p:ext uri="{BB962C8B-B14F-4D97-AF65-F5344CB8AC3E}">
        <p14:creationId xmlns:p14="http://schemas.microsoft.com/office/powerpoint/2010/main" val="4150714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0" y="5700140"/>
            <a:ext cx="12192000" cy="0"/>
          </a:xfrm>
          <a:custGeom>
            <a:avLst/>
            <a:gdLst/>
            <a:ahLst/>
            <a:cxnLst/>
            <a:rect l="l" t="t" r="r" b="b"/>
            <a:pathLst>
              <a:path w="12192000">
                <a:moveTo>
                  <a:pt x="0" y="0"/>
                </a:moveTo>
                <a:lnTo>
                  <a:pt x="12192000" y="0"/>
                </a:lnTo>
              </a:path>
            </a:pathLst>
          </a:custGeom>
          <a:ln w="12954">
            <a:solidFill>
              <a:srgbClr val="E2E4E4"/>
            </a:solidFill>
          </a:ln>
        </p:spPr>
        <p:txBody>
          <a:bodyPr wrap="square" lIns="0" tIns="0" rIns="0" bIns="0" rtlCol="0"/>
          <a:lstStyle/>
          <a:p>
            <a:endParaRPr/>
          </a:p>
        </p:txBody>
      </p:sp>
      <p:sp>
        <p:nvSpPr>
          <p:cNvPr id="4" name="object 4"/>
          <p:cNvSpPr txBox="1">
            <a:spLocks noGrp="1"/>
          </p:cNvSpPr>
          <p:nvPr>
            <p:ph type="title"/>
          </p:nvPr>
        </p:nvSpPr>
        <p:spPr>
          <a:xfrm>
            <a:off x="1595244" y="541931"/>
            <a:ext cx="8328402" cy="689932"/>
          </a:xfrm>
          <a:prstGeom prst="rect">
            <a:avLst/>
          </a:prstGeom>
        </p:spPr>
        <p:txBody>
          <a:bodyPr vert="horz" wrap="square" lIns="0" tIns="12700" rIns="0" bIns="0" rtlCol="0">
            <a:spAutoFit/>
          </a:bodyPr>
          <a:lstStyle/>
          <a:p>
            <a:pPr marL="12700">
              <a:lnSpc>
                <a:spcPct val="100000"/>
              </a:lnSpc>
              <a:spcBef>
                <a:spcPts val="100"/>
              </a:spcBef>
            </a:pPr>
            <a:r>
              <a:rPr i="0" spc="-20" dirty="0">
                <a:latin typeface="Calibri"/>
                <a:cs typeface="Calibri"/>
              </a:rPr>
              <a:t>Metrics </a:t>
            </a:r>
            <a:r>
              <a:rPr i="0" spc="70" dirty="0">
                <a:latin typeface="Calibri"/>
                <a:cs typeface="Calibri"/>
              </a:rPr>
              <a:t>Focus </a:t>
            </a:r>
            <a:r>
              <a:rPr i="0" spc="50" dirty="0">
                <a:latin typeface="Calibri"/>
                <a:cs typeface="Calibri"/>
              </a:rPr>
              <a:t>on </a:t>
            </a:r>
            <a:r>
              <a:rPr i="0" spc="95" dirty="0">
                <a:latin typeface="Calibri"/>
                <a:cs typeface="Calibri"/>
              </a:rPr>
              <a:t>Six</a:t>
            </a:r>
            <a:r>
              <a:rPr i="0" spc="-455" dirty="0">
                <a:latin typeface="Calibri"/>
                <a:cs typeface="Calibri"/>
              </a:rPr>
              <a:t> </a:t>
            </a:r>
            <a:r>
              <a:rPr i="0" spc="55" dirty="0">
                <a:latin typeface="Calibri"/>
                <a:cs typeface="Calibri"/>
              </a:rPr>
              <a:t>Themes</a:t>
            </a:r>
          </a:p>
        </p:txBody>
      </p:sp>
      <p:sp>
        <p:nvSpPr>
          <p:cNvPr id="5" name="object 5"/>
          <p:cNvSpPr txBox="1"/>
          <p:nvPr/>
        </p:nvSpPr>
        <p:spPr>
          <a:xfrm>
            <a:off x="1595244" y="1519195"/>
            <a:ext cx="3373120" cy="2762250"/>
          </a:xfrm>
          <a:prstGeom prst="rect">
            <a:avLst/>
          </a:prstGeom>
        </p:spPr>
        <p:txBody>
          <a:bodyPr vert="horz" wrap="square" lIns="0" tIns="102235" rIns="0" bIns="0" rtlCol="0">
            <a:spAutoFit/>
          </a:bodyPr>
          <a:lstStyle/>
          <a:p>
            <a:pPr marL="527050" indent="-514350">
              <a:lnSpc>
                <a:spcPct val="100000"/>
              </a:lnSpc>
              <a:spcBef>
                <a:spcPts val="805"/>
              </a:spcBef>
              <a:buAutoNum type="arabicPeriod"/>
              <a:tabLst>
                <a:tab pos="526415" algn="l"/>
                <a:tab pos="527050" algn="l"/>
              </a:tabLst>
            </a:pPr>
            <a:r>
              <a:rPr sz="2400" spc="55" dirty="0">
                <a:solidFill>
                  <a:srgbClr val="52565A"/>
                </a:solidFill>
                <a:latin typeface="Calibri"/>
                <a:cs typeface="Calibri"/>
              </a:rPr>
              <a:t>Successful</a:t>
            </a:r>
            <a:r>
              <a:rPr sz="2400" spc="-130" dirty="0">
                <a:solidFill>
                  <a:srgbClr val="52565A"/>
                </a:solidFill>
                <a:latin typeface="Calibri"/>
                <a:cs typeface="Calibri"/>
              </a:rPr>
              <a:t> </a:t>
            </a:r>
            <a:r>
              <a:rPr sz="2400" spc="40" dirty="0">
                <a:solidFill>
                  <a:srgbClr val="52565A"/>
                </a:solidFill>
                <a:latin typeface="Calibri"/>
                <a:cs typeface="Calibri"/>
              </a:rPr>
              <a:t>Enrollment</a:t>
            </a:r>
            <a:endParaRPr sz="2400">
              <a:latin typeface="Calibri"/>
              <a:cs typeface="Calibri"/>
            </a:endParaRPr>
          </a:p>
          <a:p>
            <a:pPr marL="527050" indent="-514350">
              <a:lnSpc>
                <a:spcPct val="100000"/>
              </a:lnSpc>
              <a:spcBef>
                <a:spcPts val="710"/>
              </a:spcBef>
              <a:buAutoNum type="arabicPeriod"/>
              <a:tabLst>
                <a:tab pos="526415" algn="l"/>
                <a:tab pos="527050" algn="l"/>
              </a:tabLst>
            </a:pPr>
            <a:r>
              <a:rPr sz="2400" spc="50" dirty="0">
                <a:solidFill>
                  <a:srgbClr val="52565A"/>
                </a:solidFill>
                <a:latin typeface="Calibri"/>
                <a:cs typeface="Calibri"/>
              </a:rPr>
              <a:t>Learning</a:t>
            </a:r>
            <a:r>
              <a:rPr sz="2400" spc="-80" dirty="0">
                <a:solidFill>
                  <a:srgbClr val="52565A"/>
                </a:solidFill>
                <a:latin typeface="Calibri"/>
                <a:cs typeface="Calibri"/>
              </a:rPr>
              <a:t> </a:t>
            </a:r>
            <a:r>
              <a:rPr sz="2400" spc="40" dirty="0">
                <a:solidFill>
                  <a:srgbClr val="52565A"/>
                </a:solidFill>
                <a:latin typeface="Calibri"/>
                <a:cs typeface="Calibri"/>
              </a:rPr>
              <a:t>Progress</a:t>
            </a:r>
            <a:endParaRPr sz="2400">
              <a:latin typeface="Calibri"/>
              <a:cs typeface="Calibri"/>
            </a:endParaRPr>
          </a:p>
          <a:p>
            <a:pPr marL="527050" indent="-514350">
              <a:lnSpc>
                <a:spcPct val="100000"/>
              </a:lnSpc>
              <a:spcBef>
                <a:spcPts val="715"/>
              </a:spcBef>
              <a:buAutoNum type="arabicPeriod"/>
              <a:tabLst>
                <a:tab pos="526415" algn="l"/>
                <a:tab pos="527050" algn="l"/>
              </a:tabLst>
            </a:pPr>
            <a:r>
              <a:rPr sz="2400" spc="-5" dirty="0">
                <a:solidFill>
                  <a:srgbClr val="52565A"/>
                </a:solidFill>
                <a:latin typeface="Calibri"/>
                <a:cs typeface="Calibri"/>
              </a:rPr>
              <a:t>Momentum</a:t>
            </a:r>
            <a:endParaRPr sz="2400">
              <a:latin typeface="Calibri"/>
              <a:cs typeface="Calibri"/>
            </a:endParaRPr>
          </a:p>
          <a:p>
            <a:pPr marL="527050" indent="-514350">
              <a:lnSpc>
                <a:spcPct val="100000"/>
              </a:lnSpc>
              <a:spcBef>
                <a:spcPts val="710"/>
              </a:spcBef>
              <a:buAutoNum type="arabicPeriod"/>
              <a:tabLst>
                <a:tab pos="526415" algn="l"/>
                <a:tab pos="527050" algn="l"/>
              </a:tabLst>
            </a:pPr>
            <a:r>
              <a:rPr sz="2400" spc="70" dirty="0">
                <a:solidFill>
                  <a:srgbClr val="52565A"/>
                </a:solidFill>
                <a:latin typeface="Calibri"/>
                <a:cs typeface="Calibri"/>
              </a:rPr>
              <a:t>Success</a:t>
            </a:r>
            <a:endParaRPr sz="2400">
              <a:latin typeface="Calibri"/>
              <a:cs typeface="Calibri"/>
            </a:endParaRPr>
          </a:p>
          <a:p>
            <a:pPr marL="527050" indent="-514350">
              <a:lnSpc>
                <a:spcPct val="100000"/>
              </a:lnSpc>
              <a:spcBef>
                <a:spcPts val="710"/>
              </a:spcBef>
              <a:buAutoNum type="arabicPeriod"/>
              <a:tabLst>
                <a:tab pos="526415" algn="l"/>
                <a:tab pos="527050" algn="l"/>
              </a:tabLst>
            </a:pPr>
            <a:r>
              <a:rPr sz="2400" spc="45" dirty="0">
                <a:solidFill>
                  <a:srgbClr val="52565A"/>
                </a:solidFill>
                <a:latin typeface="Calibri"/>
                <a:cs typeface="Calibri"/>
              </a:rPr>
              <a:t>Employment</a:t>
            </a:r>
            <a:endParaRPr sz="2400">
              <a:latin typeface="Calibri"/>
              <a:cs typeface="Calibri"/>
            </a:endParaRPr>
          </a:p>
          <a:p>
            <a:pPr marL="527050" indent="-514350">
              <a:lnSpc>
                <a:spcPct val="100000"/>
              </a:lnSpc>
              <a:spcBef>
                <a:spcPts val="715"/>
              </a:spcBef>
              <a:buAutoNum type="arabicPeriod"/>
              <a:tabLst>
                <a:tab pos="526415" algn="l"/>
                <a:tab pos="527050" algn="l"/>
              </a:tabLst>
            </a:pPr>
            <a:r>
              <a:rPr sz="2400" spc="50" dirty="0">
                <a:solidFill>
                  <a:srgbClr val="52565A"/>
                </a:solidFill>
                <a:latin typeface="Calibri"/>
                <a:cs typeface="Calibri"/>
              </a:rPr>
              <a:t>Earnings</a:t>
            </a:r>
            <a:endParaRPr sz="2400">
              <a:latin typeface="Calibri"/>
              <a:cs typeface="Calibri"/>
            </a:endParaRPr>
          </a:p>
        </p:txBody>
      </p:sp>
    </p:spTree>
    <p:extLst>
      <p:ext uri="{BB962C8B-B14F-4D97-AF65-F5344CB8AC3E}">
        <p14:creationId xmlns:p14="http://schemas.microsoft.com/office/powerpoint/2010/main" val="27390678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1322</TotalTime>
  <Words>2009</Words>
  <Application>Microsoft Office PowerPoint</Application>
  <PresentationFormat>Widescreen</PresentationFormat>
  <Paragraphs>252</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Times New Roman</vt:lpstr>
      <vt:lpstr>Office Theme</vt:lpstr>
      <vt:lpstr>Student Success Metrics</vt:lpstr>
      <vt:lpstr>Timeline </vt:lpstr>
      <vt:lpstr>Vision 2020 Goals</vt:lpstr>
      <vt:lpstr>Student Types Based on Goals</vt:lpstr>
      <vt:lpstr>PowerPoint Presentation</vt:lpstr>
      <vt:lpstr>New Student Success Metrics Details</vt:lpstr>
      <vt:lpstr>Student Journey-Based Metrics</vt:lpstr>
      <vt:lpstr>Disaggregated Data</vt:lpstr>
      <vt:lpstr>Metrics Focus on Six Themes</vt:lpstr>
      <vt:lpstr>Enrolled After Application </vt:lpstr>
      <vt:lpstr>Learning Progress  Applies to Adult Education/ESL &amp;  Undecided/Other</vt:lpstr>
      <vt:lpstr>Learning Progress Applies to Short-Term Career Education &amp;  Undecided/Other</vt:lpstr>
      <vt:lpstr>Learning Progress  Applies to Degree/Transfer and  Undecided/Other</vt:lpstr>
      <vt:lpstr>Momentum  Applies to Adult Education/ESL &amp;  Undecided/Other</vt:lpstr>
      <vt:lpstr>Momentum  Applies to Short-Term Career Education and  Undecided/Other</vt:lpstr>
      <vt:lpstr>Momentum  Applies to Degree/Transfer and Undecided/Other</vt:lpstr>
      <vt:lpstr>Momentum  Applies to Degree/Transfer and Undecided/Other</vt:lpstr>
      <vt:lpstr>Success – Applies to Adult Education/ESL</vt:lpstr>
      <vt:lpstr>Success  Applies to Short-Term Career Education</vt:lpstr>
      <vt:lpstr>Success – Applies to Degree/Transfer</vt:lpstr>
      <vt:lpstr>Success – Applies to Undecided Other</vt:lpstr>
      <vt:lpstr>Employment – Applies to Adult Education/ESL</vt:lpstr>
      <vt:lpstr>Employment – Applies to Short-Term Career Education,  Degree/Transfer, and Undecided/Other</vt:lpstr>
      <vt:lpstr>Earnings – Applies to Adult Education/ESL</vt:lpstr>
      <vt:lpstr>Earnings – Applies to Short-Term Career Education and  Undecided/Other Students</vt:lpstr>
      <vt:lpstr>Earnings – Applies to Awards/Transfer</vt:lpstr>
      <vt:lpstr>PowerPoint Presentation</vt:lpstr>
      <vt:lpstr>PowerPoint Presentation</vt:lpstr>
      <vt:lpstr>PowerPoint Presentation</vt:lpstr>
      <vt:lpstr>Equity Indicators</vt:lpstr>
      <vt:lpstr>Student Success Metrics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Engel, Karen</dc:creator>
  <cp:lastModifiedBy>Engel, Karen</cp:lastModifiedBy>
  <cp:revision>30</cp:revision>
  <dcterms:created xsi:type="dcterms:W3CDTF">2018-11-14T15:50:34Z</dcterms:created>
  <dcterms:modified xsi:type="dcterms:W3CDTF">2018-11-28T21:40:13Z</dcterms:modified>
</cp:coreProperties>
</file>