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35" r:id="rId2"/>
    <p:sldId id="352" r:id="rId3"/>
    <p:sldId id="361" r:id="rId4"/>
    <p:sldId id="371" r:id="rId5"/>
    <p:sldId id="369" r:id="rId6"/>
    <p:sldId id="359" r:id="rId7"/>
    <p:sldId id="360" r:id="rId8"/>
    <p:sldId id="347" r:id="rId9"/>
    <p:sldId id="353" r:id="rId10"/>
    <p:sldId id="370" r:id="rId11"/>
    <p:sldId id="372" r:id="rId12"/>
    <p:sldId id="368"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512" userDrawn="1">
          <p15:clr>
            <a:srgbClr val="A4A3A4"/>
          </p15:clr>
        </p15:guide>
        <p15:guide id="2" orient="horz" pos="216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33"/>
    <a:srgbClr val="005423"/>
    <a:srgbClr val="7F7F7F"/>
    <a:srgbClr val="ED7D31"/>
    <a:srgbClr val="6666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06" autoAdjust="0"/>
    <p:restoredTop sz="79121" autoAdjust="0"/>
  </p:normalViewPr>
  <p:slideViewPr>
    <p:cSldViewPr snapToGrid="0">
      <p:cViewPr varScale="1">
        <p:scale>
          <a:sx n="99" d="100"/>
          <a:sy n="99" d="100"/>
        </p:scale>
        <p:origin x="344" y="176"/>
      </p:cViewPr>
      <p:guideLst>
        <p:guide pos="7512"/>
        <p:guide orient="horz" pos="2160"/>
      </p:guideLst>
    </p:cSldViewPr>
  </p:slideViewPr>
  <p:outlineViewPr>
    <p:cViewPr>
      <p:scale>
        <a:sx n="33" d="100"/>
        <a:sy n="33" d="100"/>
      </p:scale>
      <p:origin x="0" y="-171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4" d="100"/>
          <a:sy n="84" d="100"/>
        </p:scale>
        <p:origin x="-3344" y="-1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0912C5E-5ECA-4B7C-8FF5-B46AC71EF330}" type="datetimeFigureOut">
              <a:rPr lang="en-US" smtClean="0"/>
              <a:t>10/30/19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450ECB3-A3F7-4337-9F98-DFD14FAD1FE3}" type="slidenum">
              <a:rPr lang="en-US" smtClean="0"/>
              <a:t>‹#›</a:t>
            </a:fld>
            <a:endParaRPr lang="en-US"/>
          </a:p>
        </p:txBody>
      </p:sp>
    </p:spTree>
    <p:extLst>
      <p:ext uri="{BB962C8B-B14F-4D97-AF65-F5344CB8AC3E}">
        <p14:creationId xmlns:p14="http://schemas.microsoft.com/office/powerpoint/2010/main" val="465772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EC6874-87D3-4708-86B1-114C1FEE74C4}" type="datetimeFigureOut">
              <a:rPr lang="en-US" smtClean="0"/>
              <a:t>10/30/19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B90EF27-1900-472B-B1D5-4FBEA200263F}" type="slidenum">
              <a:rPr lang="en-US" smtClean="0"/>
              <a:t>‹#›</a:t>
            </a:fld>
            <a:endParaRPr lang="en-US"/>
          </a:p>
        </p:txBody>
      </p:sp>
    </p:spTree>
    <p:extLst>
      <p:ext uri="{BB962C8B-B14F-4D97-AF65-F5344CB8AC3E}">
        <p14:creationId xmlns:p14="http://schemas.microsoft.com/office/powerpoint/2010/main" val="3879257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1</a:t>
            </a:fld>
            <a:endParaRPr lang="en-US" dirty="0"/>
          </a:p>
        </p:txBody>
      </p:sp>
    </p:spTree>
    <p:extLst>
      <p:ext uri="{BB962C8B-B14F-4D97-AF65-F5344CB8AC3E}">
        <p14:creationId xmlns:p14="http://schemas.microsoft.com/office/powerpoint/2010/main" val="3440782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Avenir Book"/>
                <a:cs typeface="Avenir Book"/>
              </a:rPr>
              <a:t>Staff turnover will negatively impact student success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Avenir Book"/>
                <a:cs typeface="Avenir Book"/>
              </a:rPr>
              <a:t>This marginalized population will once again not receive needed services</a:t>
            </a:r>
          </a:p>
          <a:p>
            <a:endParaRPr lang="en-US"/>
          </a:p>
          <a:p>
            <a:endParaRPr lang="en-US"/>
          </a:p>
        </p:txBody>
      </p:sp>
      <p:sp>
        <p:nvSpPr>
          <p:cNvPr id="4" name="Slide Number Placeholder 3"/>
          <p:cNvSpPr>
            <a:spLocks noGrp="1"/>
          </p:cNvSpPr>
          <p:nvPr>
            <p:ph type="sldNum" sz="quarter" idx="10"/>
          </p:nvPr>
        </p:nvSpPr>
        <p:spPr/>
        <p:txBody>
          <a:bodyPr/>
          <a:lstStyle/>
          <a:p>
            <a:fld id="{1B90EF27-1900-472B-B1D5-4FBEA200263F}" type="slidenum">
              <a:rPr lang="en-US" smtClean="0"/>
              <a:t>10</a:t>
            </a:fld>
            <a:endParaRPr lang="en-US"/>
          </a:p>
        </p:txBody>
      </p:sp>
    </p:spTree>
    <p:extLst>
      <p:ext uri="{BB962C8B-B14F-4D97-AF65-F5344CB8AC3E}">
        <p14:creationId xmlns:p14="http://schemas.microsoft.com/office/powerpoint/2010/main" val="705530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Close to </a:t>
            </a:r>
            <a:r>
              <a:rPr lang="en-US" sz="1200" b="1" i="0" u="none" strike="noStrike" kern="1200" dirty="0">
                <a:solidFill>
                  <a:schemeClr val="tx1"/>
                </a:solidFill>
                <a:effectLst/>
                <a:latin typeface="+mn-lt"/>
                <a:ea typeface="+mn-ea"/>
                <a:cs typeface="+mn-cs"/>
              </a:rPr>
              <a:t>200 students, faculty and staff attended </a:t>
            </a:r>
            <a:r>
              <a:rPr lang="en-US" sz="1200" b="0" i="0" u="none" strike="noStrike" kern="1200" dirty="0">
                <a:solidFill>
                  <a:schemeClr val="tx1"/>
                </a:solidFill>
                <a:effectLst/>
                <a:latin typeface="+mn-lt"/>
                <a:ea typeface="+mn-ea"/>
                <a:cs typeface="+mn-cs"/>
              </a:rPr>
              <a:t>a variety of supportive events including a collaborative art project, story sharing, and a know your rights event with community organization Immigration Institute of the Bay Area. The DREAMers Club student leaders were central to the planning and executing of the week. The Club designed and gave away t-shirts, facilitated a story sharing event, and spoke messages of support and inspiration throughout the week. Their leadership is to be commended. Attendance at opening day by Cañada College President </a:t>
            </a:r>
            <a:r>
              <a:rPr lang="en-US" sz="1200" b="0" i="0" u="none" strike="noStrike" kern="1200" dirty="0" err="1">
                <a:solidFill>
                  <a:schemeClr val="tx1"/>
                </a:solidFill>
                <a:effectLst/>
                <a:latin typeface="+mn-lt"/>
                <a:ea typeface="+mn-ea"/>
                <a:cs typeface="+mn-cs"/>
              </a:rPr>
              <a:t>Jamilla</a:t>
            </a:r>
            <a:r>
              <a:rPr lang="en-US" sz="1200" b="0" i="0" u="none" strike="noStrike" kern="1200" dirty="0">
                <a:solidFill>
                  <a:schemeClr val="tx1"/>
                </a:solidFill>
                <a:effectLst/>
                <a:latin typeface="+mn-lt"/>
                <a:ea typeface="+mn-ea"/>
                <a:cs typeface="+mn-cs"/>
              </a:rPr>
              <a:t> Moore and all campus Vice Presidents solidified that supporting all students regardless of immigration status is not just something we say at Cañada, but something we do.  All of the work for this week could not have been possible without the support of the California Community Colleges Chancellor’s Office, the Community College League of California, the Foundation for California Community Colleges, Immigrants Rising, and the Student Senate for California Community Colleges. Together we can create a system that truly serves all students, regardless of immigration status.</a:t>
            </a:r>
            <a:endParaRPr lang="en-US" dirty="0"/>
          </a:p>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11</a:t>
            </a:fld>
            <a:endParaRPr lang="en-US"/>
          </a:p>
        </p:txBody>
      </p:sp>
    </p:spTree>
    <p:extLst>
      <p:ext uri="{BB962C8B-B14F-4D97-AF65-F5344CB8AC3E}">
        <p14:creationId xmlns:p14="http://schemas.microsoft.com/office/powerpoint/2010/main" val="2880681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12</a:t>
            </a:fld>
            <a:endParaRPr lang="en-US"/>
          </a:p>
        </p:txBody>
      </p:sp>
    </p:spTree>
    <p:extLst>
      <p:ext uri="{BB962C8B-B14F-4D97-AF65-F5344CB8AC3E}">
        <p14:creationId xmlns:p14="http://schemas.microsoft.com/office/powerpoint/2010/main" val="3241341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 Financial Aid, SparkPoint, Food Pantry, Legal assistance, PCC</a:t>
            </a:r>
          </a:p>
          <a:p>
            <a:endParaRPr lang="en-US" dirty="0"/>
          </a:p>
          <a:p>
            <a:r>
              <a:rPr lang="en-US" dirty="0"/>
              <a:t>Legal: we served 200300</a:t>
            </a:r>
          </a:p>
          <a:p>
            <a:endParaRPr lang="en-US" dirty="0"/>
          </a:p>
          <a:p>
            <a:r>
              <a:rPr lang="en-US" dirty="0"/>
              <a:t>Events: </a:t>
            </a:r>
            <a:r>
              <a:rPr lang="en-US" dirty="0" err="1"/>
              <a:t>USWofA</a:t>
            </a:r>
            <a:r>
              <a:rPr lang="en-US" dirty="0"/>
              <a:t>, Know Your rights, Policy Briefs, professional development</a:t>
            </a:r>
          </a:p>
        </p:txBody>
      </p:sp>
      <p:sp>
        <p:nvSpPr>
          <p:cNvPr id="4" name="Slide Number Placeholder 3"/>
          <p:cNvSpPr>
            <a:spLocks noGrp="1"/>
          </p:cNvSpPr>
          <p:nvPr>
            <p:ph type="sldNum" sz="quarter" idx="10"/>
          </p:nvPr>
        </p:nvSpPr>
        <p:spPr/>
        <p:txBody>
          <a:bodyPr/>
          <a:lstStyle/>
          <a:p>
            <a:fld id="{1B90EF27-1900-472B-B1D5-4FBEA200263F}" type="slidenum">
              <a:rPr lang="en-US" smtClean="0"/>
              <a:t>2</a:t>
            </a:fld>
            <a:endParaRPr lang="en-US"/>
          </a:p>
        </p:txBody>
      </p:sp>
    </p:spTree>
    <p:extLst>
      <p:ext uri="{BB962C8B-B14F-4D97-AF65-F5344CB8AC3E}">
        <p14:creationId xmlns:p14="http://schemas.microsoft.com/office/powerpoint/2010/main" val="168227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Increasing ACCESS to full time enrollments for new and continuing students from low socio-economic backgrounds</a:t>
            </a:r>
          </a:p>
          <a:p>
            <a:endParaRPr lang="en-US" dirty="0"/>
          </a:p>
          <a:p>
            <a:r>
              <a:rPr lang="en-US" dirty="0"/>
              <a:t>Increasing PERSISTENCE particularly for Latino / Hispanic students</a:t>
            </a:r>
          </a:p>
          <a:p>
            <a:endParaRPr lang="en-US" dirty="0"/>
          </a:p>
          <a:p>
            <a:r>
              <a:rPr lang="en-US" dirty="0"/>
              <a:t>Increasing COMPLETION RATES with a focus on goal completion by underrepresented students</a:t>
            </a:r>
          </a:p>
        </p:txBody>
      </p:sp>
      <p:sp>
        <p:nvSpPr>
          <p:cNvPr id="4" name="Slide Number Placeholder 3"/>
          <p:cNvSpPr>
            <a:spLocks noGrp="1"/>
          </p:cNvSpPr>
          <p:nvPr>
            <p:ph type="sldNum" sz="quarter" idx="10"/>
          </p:nvPr>
        </p:nvSpPr>
        <p:spPr/>
        <p:txBody>
          <a:bodyPr/>
          <a:lstStyle/>
          <a:p>
            <a:fld id="{1B90EF27-1900-472B-B1D5-4FBEA200263F}" type="slidenum">
              <a:rPr lang="en-US" smtClean="0"/>
              <a:t>3</a:t>
            </a:fld>
            <a:endParaRPr lang="en-US"/>
          </a:p>
        </p:txBody>
      </p:sp>
    </p:spTree>
    <p:extLst>
      <p:ext uri="{BB962C8B-B14F-4D97-AF65-F5344CB8AC3E}">
        <p14:creationId xmlns:p14="http://schemas.microsoft.com/office/powerpoint/2010/main" val="1073331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0"/>
              </a:spcBef>
              <a:spcAft>
                <a:spcPts val="1800"/>
              </a:spcAft>
            </a:pPr>
            <a:r>
              <a:rPr lang="en-US" sz="1200">
                <a:latin typeface="Avenir Book"/>
                <a:cs typeface="Avenir Book"/>
              </a:rPr>
              <a:t>Provide Dreamers and allies with updated and correct information</a:t>
            </a:r>
          </a:p>
          <a:p>
            <a:pPr lvl="0">
              <a:lnSpc>
                <a:spcPct val="110000"/>
              </a:lnSpc>
              <a:spcBef>
                <a:spcPts val="0"/>
              </a:spcBef>
              <a:spcAft>
                <a:spcPts val="1800"/>
              </a:spcAft>
            </a:pPr>
            <a:r>
              <a:rPr lang="en-US" sz="1200">
                <a:latin typeface="Avenir Book"/>
                <a:cs typeface="Avenir Book"/>
              </a:rPr>
              <a:t>Increase enrollment of AB540 students through partnerships with High Schools and Adult Schools </a:t>
            </a:r>
          </a:p>
          <a:p>
            <a:pPr lvl="0">
              <a:lnSpc>
                <a:spcPct val="110000"/>
              </a:lnSpc>
              <a:spcBef>
                <a:spcPts val="0"/>
              </a:spcBef>
              <a:spcAft>
                <a:spcPts val="1800"/>
              </a:spcAft>
            </a:pPr>
            <a:r>
              <a:rPr lang="en-US" sz="1200">
                <a:latin typeface="Avenir Book"/>
                <a:cs typeface="Avenir Book"/>
              </a:rPr>
              <a:t>Establish strong campus and district-wide collaborations through the campus and District Dream Centers Task Forces</a:t>
            </a:r>
          </a:p>
          <a:p>
            <a:pPr lvl="0">
              <a:lnSpc>
                <a:spcPct val="110000"/>
              </a:lnSpc>
              <a:spcBef>
                <a:spcPts val="0"/>
              </a:spcBef>
              <a:spcAft>
                <a:spcPts val="1800"/>
              </a:spcAft>
            </a:pPr>
            <a:r>
              <a:rPr lang="en-US" sz="1200">
                <a:latin typeface="Avenir Book"/>
                <a:cs typeface="Avenir Book"/>
              </a:rPr>
              <a:t>Maintain a network of undocumented community support</a:t>
            </a:r>
          </a:p>
          <a:p>
            <a:pPr>
              <a:lnSpc>
                <a:spcPct val="110000"/>
              </a:lnSpc>
              <a:spcBef>
                <a:spcPts val="0"/>
              </a:spcBef>
              <a:spcAft>
                <a:spcPts val="1800"/>
              </a:spcAft>
            </a:pPr>
            <a:r>
              <a:rPr lang="en-US" sz="1200">
                <a:latin typeface="Avenir Book"/>
                <a:cs typeface="Avenir Book"/>
              </a:rPr>
              <a:t>Connect students to student supports including SparkPoint </a:t>
            </a:r>
            <a:br>
              <a:rPr lang="en-US" sz="1200">
                <a:latin typeface="Avenir Book"/>
                <a:cs typeface="Avenir Book"/>
              </a:rPr>
            </a:br>
            <a:r>
              <a:rPr lang="en-US" sz="1050">
                <a:latin typeface="Avenir Book"/>
                <a:cs typeface="Avenir Book"/>
              </a:rPr>
              <a:t>(financial coaching, food pantry and free Legal Clinic - </a:t>
            </a:r>
            <a:r>
              <a:rPr lang="en-US" sz="900">
                <a:solidFill>
                  <a:srgbClr val="7F7F7F"/>
                </a:solidFill>
                <a:latin typeface="Avenir Book"/>
                <a:ea typeface="Open Sans"/>
                <a:cs typeface="Avenir Book"/>
                <a:sym typeface="Open Sans"/>
              </a:rPr>
              <a:t>154 appointments met, 134 unduplicated</a:t>
            </a:r>
            <a:r>
              <a:rPr lang="en-US" sz="1050">
                <a:solidFill>
                  <a:schemeClr val="tx1">
                    <a:lumMod val="50000"/>
                    <a:lumOff val="50000"/>
                  </a:schemeClr>
                </a:solidFill>
                <a:latin typeface="Avenir Book"/>
                <a:cs typeface="Avenir Book"/>
              </a:rPr>
              <a:t>)</a:t>
            </a:r>
            <a:endParaRPr lang="en-US"/>
          </a:p>
        </p:txBody>
      </p:sp>
      <p:sp>
        <p:nvSpPr>
          <p:cNvPr id="4" name="Slide Number Placeholder 3"/>
          <p:cNvSpPr>
            <a:spLocks noGrp="1"/>
          </p:cNvSpPr>
          <p:nvPr>
            <p:ph type="sldNum" sz="quarter" idx="10"/>
          </p:nvPr>
        </p:nvSpPr>
        <p:spPr/>
        <p:txBody>
          <a:bodyPr/>
          <a:lstStyle/>
          <a:p>
            <a:fld id="{1B90EF27-1900-472B-B1D5-4FBEA200263F}" type="slidenum">
              <a:rPr lang="en-US" smtClean="0"/>
              <a:t>4</a:t>
            </a:fld>
            <a:endParaRPr lang="en-US"/>
          </a:p>
        </p:txBody>
      </p:sp>
    </p:spTree>
    <p:extLst>
      <p:ext uri="{BB962C8B-B14F-4D97-AF65-F5344CB8AC3E}">
        <p14:creationId xmlns:p14="http://schemas.microsoft.com/office/powerpoint/2010/main" val="3446552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5</a:t>
            </a:fld>
            <a:endParaRPr lang="en-US"/>
          </a:p>
        </p:txBody>
      </p:sp>
    </p:spTree>
    <p:extLst>
      <p:ext uri="{BB962C8B-B14F-4D97-AF65-F5344CB8AC3E}">
        <p14:creationId xmlns:p14="http://schemas.microsoft.com/office/powerpoint/2010/main" val="1073331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 HSI</a:t>
            </a:r>
          </a:p>
          <a:p>
            <a:endParaRPr lang="en-US" dirty="0"/>
          </a:p>
          <a:p>
            <a:r>
              <a:rPr lang="en-US" dirty="0"/>
              <a:t>AB1645 now mandates that Community Colleges have Dream Center </a:t>
            </a:r>
            <a:r>
              <a:rPr lang="en-US" dirty="0">
                <a:latin typeface="Avenir Book"/>
                <a:cs typeface="Avenir Book"/>
              </a:rPr>
              <a:t>Liaisons</a:t>
            </a:r>
          </a:p>
          <a:p>
            <a:endParaRPr lang="en-US" dirty="0">
              <a:latin typeface="Avenir Book"/>
            </a:endParaRPr>
          </a:p>
          <a:p>
            <a:r>
              <a:rPr lang="en-US" dirty="0">
                <a:latin typeface="Avenir Book"/>
              </a:rPr>
              <a:t>The growing needs require a FT PSC</a:t>
            </a:r>
          </a:p>
          <a:p>
            <a:endParaRPr lang="en-US" dirty="0">
              <a:latin typeface="Avenir Book"/>
            </a:endParaRPr>
          </a:p>
          <a:p>
            <a:r>
              <a:rPr lang="en-US" dirty="0">
                <a:latin typeface="Avenir Book"/>
              </a:rPr>
              <a:t>Alignment with our sister colleges</a:t>
            </a:r>
          </a:p>
          <a:p>
            <a:endParaRPr lang="en-US" dirty="0">
              <a:latin typeface="Avenir Book"/>
            </a:endParaRPr>
          </a:p>
          <a:p>
            <a:r>
              <a:rPr lang="en-US" dirty="0">
                <a:latin typeface="Avenir Book"/>
              </a:rPr>
              <a:t>Staff Turnover</a:t>
            </a:r>
            <a:endParaRPr lang="en-US" dirty="0"/>
          </a:p>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6</a:t>
            </a:fld>
            <a:endParaRPr lang="en-US"/>
          </a:p>
        </p:txBody>
      </p:sp>
    </p:spTree>
    <p:extLst>
      <p:ext uri="{BB962C8B-B14F-4D97-AF65-F5344CB8AC3E}">
        <p14:creationId xmlns:p14="http://schemas.microsoft.com/office/powerpoint/2010/main" val="2912203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7</a:t>
            </a:fld>
            <a:endParaRPr lang="en-US" dirty="0"/>
          </a:p>
        </p:txBody>
      </p:sp>
    </p:spTree>
    <p:extLst>
      <p:ext uri="{BB962C8B-B14F-4D97-AF65-F5344CB8AC3E}">
        <p14:creationId xmlns:p14="http://schemas.microsoft.com/office/powerpoint/2010/main" val="314777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8</a:t>
            </a:fld>
            <a:endParaRPr lang="en-US"/>
          </a:p>
        </p:txBody>
      </p:sp>
    </p:spTree>
    <p:extLst>
      <p:ext uri="{BB962C8B-B14F-4D97-AF65-F5344CB8AC3E}">
        <p14:creationId xmlns:p14="http://schemas.microsoft.com/office/powerpoint/2010/main" val="3076168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venir Book"/>
                <a:cs typeface="Avenir Book"/>
              </a:rPr>
              <a:t>Staff turnover will negatively impact student success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venir Book"/>
                <a:cs typeface="Avenir Book"/>
              </a:rPr>
              <a:t>This marginalized population will once again not receive needed services</a:t>
            </a:r>
          </a:p>
          <a:p>
            <a:endParaRPr lang="en-US" dirty="0"/>
          </a:p>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9</a:t>
            </a:fld>
            <a:endParaRPr lang="en-US"/>
          </a:p>
        </p:txBody>
      </p:sp>
    </p:spTree>
    <p:extLst>
      <p:ext uri="{BB962C8B-B14F-4D97-AF65-F5344CB8AC3E}">
        <p14:creationId xmlns:p14="http://schemas.microsoft.com/office/powerpoint/2010/main" val="3241341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C341C4-3268-4241-9C56-054F2F7015E6}" type="datetimeFigureOut">
              <a:rPr lang="en-US" smtClean="0"/>
              <a:t>10/30/19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777227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10/30/19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2209771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10/30/19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71177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10/30/19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62939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C341C4-3268-4241-9C56-054F2F7015E6}" type="datetimeFigureOut">
              <a:rPr lang="en-US" smtClean="0"/>
              <a:t>10/30/19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292518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C341C4-3268-4241-9C56-054F2F7015E6}" type="datetimeFigureOut">
              <a:rPr lang="en-US" smtClean="0"/>
              <a:t>10/30/19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3797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C341C4-3268-4241-9C56-054F2F7015E6}" type="datetimeFigureOut">
              <a:rPr lang="en-US" smtClean="0"/>
              <a:t>10/30/19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421338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C341C4-3268-4241-9C56-054F2F7015E6}" type="datetimeFigureOut">
              <a:rPr lang="en-US" smtClean="0"/>
              <a:t>10/30/19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76711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341C4-3268-4241-9C56-054F2F7015E6}" type="datetimeFigureOut">
              <a:rPr lang="en-US" smtClean="0"/>
              <a:t>10/30/19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31833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C341C4-3268-4241-9C56-054F2F7015E6}" type="datetimeFigureOut">
              <a:rPr lang="en-US" smtClean="0"/>
              <a:t>10/30/19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4160264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C341C4-3268-4241-9C56-054F2F7015E6}" type="datetimeFigureOut">
              <a:rPr lang="en-US" smtClean="0"/>
              <a:t>10/30/19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528323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341C4-3268-4241-9C56-054F2F7015E6}" type="datetimeFigureOut">
              <a:rPr lang="en-US" smtClean="0"/>
              <a:t>10/30/19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FE41E-F334-4083-80DF-E3288B8CA3FD}" type="slidenum">
              <a:rPr lang="en-US" smtClean="0"/>
              <a:t>‹#›</a:t>
            </a:fld>
            <a:endParaRPr lang="en-US"/>
          </a:p>
        </p:txBody>
      </p:sp>
    </p:spTree>
    <p:extLst>
      <p:ext uri="{BB962C8B-B14F-4D97-AF65-F5344CB8AC3E}">
        <p14:creationId xmlns:p14="http://schemas.microsoft.com/office/powerpoint/2010/main" val="3957320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1" y="-2854873"/>
            <a:ext cx="12191999" cy="4561692"/>
          </a:xfrm>
          <a:prstGeom prst="wave">
            <a:avLst/>
          </a:prstGeom>
          <a:solidFill>
            <a:srgbClr val="005433"/>
          </a:solidFill>
          <a:ln w="38100" cmpd="sng">
            <a:solidFill>
              <a:srgbClr val="FF9900"/>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dirty="0">
                <a:effectLst/>
                <a:ea typeface="ＭＳ 明朝"/>
                <a:cs typeface="Times New Roman"/>
              </a:rPr>
              <a:t>Mission</a:t>
            </a:r>
          </a:p>
        </p:txBody>
      </p:sp>
      <p:sp>
        <p:nvSpPr>
          <p:cNvPr id="15" name="TextBox 14"/>
          <p:cNvSpPr txBox="1"/>
          <p:nvPr/>
        </p:nvSpPr>
        <p:spPr>
          <a:xfrm>
            <a:off x="447546" y="2213460"/>
            <a:ext cx="6991158" cy="2841804"/>
          </a:xfrm>
          <a:prstGeom prst="rect">
            <a:avLst/>
          </a:prstGeom>
          <a:noFill/>
        </p:spPr>
        <p:txBody>
          <a:bodyPr wrap="square" rtlCol="0">
            <a:spAutoFit/>
          </a:bodyPr>
          <a:lstStyle/>
          <a:p>
            <a:pPr>
              <a:lnSpc>
                <a:spcPct val="110000"/>
              </a:lnSpc>
            </a:pPr>
            <a:r>
              <a:rPr lang="en-US" sz="4400" dirty="0">
                <a:solidFill>
                  <a:srgbClr val="005423"/>
                </a:solidFill>
                <a:latin typeface="Avenir Book"/>
                <a:cs typeface="Avenir Book"/>
              </a:rPr>
              <a:t>Dream Center</a:t>
            </a:r>
            <a:br>
              <a:rPr lang="en-US" sz="4400" dirty="0">
                <a:solidFill>
                  <a:srgbClr val="005423"/>
                </a:solidFill>
                <a:latin typeface="Avenir Book"/>
                <a:cs typeface="Avenir Book"/>
              </a:rPr>
            </a:br>
            <a:r>
              <a:rPr lang="en-US" sz="3200" dirty="0">
                <a:solidFill>
                  <a:srgbClr val="005423"/>
                </a:solidFill>
                <a:latin typeface="Avenir Book"/>
                <a:cs typeface="Avenir Book"/>
              </a:rPr>
              <a:t>Program Services Coordinator</a:t>
            </a:r>
          </a:p>
          <a:p>
            <a:pPr algn="just">
              <a:lnSpc>
                <a:spcPct val="110000"/>
              </a:lnSpc>
              <a:spcBef>
                <a:spcPts val="1200"/>
              </a:spcBef>
              <a:spcAft>
                <a:spcPts val="1800"/>
              </a:spcAft>
            </a:pPr>
            <a:r>
              <a:rPr lang="en-US" sz="2400" dirty="0">
                <a:latin typeface="Avenir Book"/>
                <a:cs typeface="Avenir Book"/>
              </a:rPr>
              <a:t>2019-2020 New Position Proposals</a:t>
            </a:r>
            <a:endParaRPr lang="en-US" sz="2400" dirty="0">
              <a:solidFill>
                <a:schemeClr val="tx1">
                  <a:lumMod val="65000"/>
                  <a:lumOff val="35000"/>
                </a:schemeClr>
              </a:solidFill>
              <a:latin typeface="Avenir Book"/>
              <a:cs typeface="Avenir Book"/>
            </a:endParaRPr>
          </a:p>
          <a:p>
            <a:pPr algn="just">
              <a:lnSpc>
                <a:spcPct val="110000"/>
              </a:lnSpc>
            </a:pPr>
            <a:r>
              <a:rPr lang="en-US" sz="2000" dirty="0">
                <a:solidFill>
                  <a:schemeClr val="tx1">
                    <a:lumMod val="50000"/>
                    <a:lumOff val="50000"/>
                  </a:schemeClr>
                </a:solidFill>
                <a:latin typeface="Avenir Book"/>
                <a:cs typeface="Avenir Book"/>
              </a:rPr>
              <a:t>Presentations and Discussions</a:t>
            </a:r>
          </a:p>
          <a:p>
            <a:pPr algn="just">
              <a:lnSpc>
                <a:spcPct val="110000"/>
              </a:lnSpc>
            </a:pPr>
            <a:r>
              <a:rPr lang="en-US" sz="2000" dirty="0">
                <a:solidFill>
                  <a:schemeClr val="tx1">
                    <a:lumMod val="50000"/>
                    <a:lumOff val="50000"/>
                  </a:schemeClr>
                </a:solidFill>
                <a:latin typeface="Avenir Book"/>
                <a:cs typeface="Avenir Book"/>
              </a:rPr>
              <a:t>October 31, 2019</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1186" y="399215"/>
            <a:ext cx="1828800" cy="821069"/>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0080" y="2457300"/>
            <a:ext cx="4572000" cy="3810000"/>
          </a:xfrm>
          <a:prstGeom prst="rect">
            <a:avLst/>
          </a:prstGeom>
          <a:ln w="28575">
            <a:solidFill>
              <a:srgbClr val="005423"/>
            </a:solidFill>
          </a:ln>
        </p:spPr>
      </p:pic>
    </p:spTree>
    <p:extLst>
      <p:ext uri="{BB962C8B-B14F-4D97-AF65-F5344CB8AC3E}">
        <p14:creationId xmlns:p14="http://schemas.microsoft.com/office/powerpoint/2010/main" val="161736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219433" cy="1828800"/>
          </a:xfrm>
          <a:prstGeom prst="rect">
            <a:avLst/>
          </a:prstGeom>
          <a:solidFill>
            <a:srgbClr val="0054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85799" y="0"/>
            <a:ext cx="10835640" cy="1829710"/>
          </a:xfrm>
        </p:spPr>
        <p:txBody>
          <a:bodyPr>
            <a:normAutofit/>
          </a:bodyPr>
          <a:lstStyle/>
          <a:p>
            <a:pPr algn="ctr">
              <a:lnSpc>
                <a:spcPct val="120000"/>
              </a:lnSpc>
              <a:spcBef>
                <a:spcPts val="0"/>
              </a:spcBef>
            </a:pPr>
            <a:r>
              <a:rPr lang="en-US" b="1">
                <a:solidFill>
                  <a:srgbClr val="FFFFFF"/>
                </a:solidFill>
                <a:latin typeface="Avenir Book"/>
                <a:cs typeface="Avenir Book"/>
              </a:rPr>
              <a:t>If This Position is Not Funded</a:t>
            </a:r>
            <a:r>
              <a:rPr lang="mr-IN" b="1">
                <a:solidFill>
                  <a:srgbClr val="FFFFFF"/>
                </a:solidFill>
                <a:latin typeface="Avenir Book"/>
                <a:cs typeface="Avenir Book"/>
              </a:rPr>
              <a:t>…</a:t>
            </a:r>
            <a:br>
              <a:rPr lang="en-US" b="1">
                <a:solidFill>
                  <a:srgbClr val="FFFFFF"/>
                </a:solidFill>
                <a:latin typeface="Avenir Book"/>
                <a:cs typeface="Avenir Book"/>
              </a:rPr>
            </a:br>
            <a:r>
              <a:rPr lang="en-US" b="1">
                <a:solidFill>
                  <a:srgbClr val="FFFFFF"/>
                </a:solidFill>
                <a:latin typeface="Avenir Book"/>
                <a:cs typeface="Avenir Book"/>
              </a:rPr>
              <a:t>Who Will Do This Work?</a:t>
            </a:r>
          </a:p>
        </p:txBody>
      </p:sp>
      <p:sp>
        <p:nvSpPr>
          <p:cNvPr id="11" name="Content Placeholder 2"/>
          <p:cNvSpPr>
            <a:spLocks noGrp="1"/>
          </p:cNvSpPr>
          <p:nvPr>
            <p:ph idx="1"/>
          </p:nvPr>
        </p:nvSpPr>
        <p:spPr>
          <a:xfrm>
            <a:off x="657578" y="2165597"/>
            <a:ext cx="11220744" cy="4525133"/>
          </a:xfrm>
        </p:spPr>
        <p:txBody>
          <a:bodyPr>
            <a:noAutofit/>
          </a:bodyPr>
          <a:lstStyle/>
          <a:p>
            <a:pPr>
              <a:lnSpc>
                <a:spcPct val="110000"/>
              </a:lnSpc>
              <a:spcBef>
                <a:spcPts val="0"/>
              </a:spcBef>
              <a:spcAft>
                <a:spcPts val="1800"/>
              </a:spcAft>
            </a:pPr>
            <a:r>
              <a:rPr lang="en-US" sz="2200" dirty="0">
                <a:solidFill>
                  <a:srgbClr val="000000"/>
                </a:solidFill>
                <a:latin typeface="Avenir Book"/>
                <a:cs typeface="Avenir Book"/>
              </a:rPr>
              <a:t>Immigration changes are constant even with different administrations and require specialized knowledge</a:t>
            </a:r>
          </a:p>
          <a:p>
            <a:pPr lvl="1">
              <a:lnSpc>
                <a:spcPct val="110000"/>
              </a:lnSpc>
              <a:spcBef>
                <a:spcPts val="0"/>
              </a:spcBef>
              <a:spcAft>
                <a:spcPts val="1800"/>
              </a:spcAft>
            </a:pPr>
            <a:r>
              <a:rPr lang="en-US" sz="1800" dirty="0">
                <a:solidFill>
                  <a:srgbClr val="000000"/>
                </a:solidFill>
                <a:latin typeface="Avenir Book"/>
                <a:cs typeface="Avenir Book"/>
              </a:rPr>
              <a:t>What do I do if my family member has been deported?</a:t>
            </a:r>
          </a:p>
          <a:p>
            <a:pPr lvl="1">
              <a:lnSpc>
                <a:spcPct val="110000"/>
              </a:lnSpc>
              <a:spcBef>
                <a:spcPts val="0"/>
              </a:spcBef>
              <a:spcAft>
                <a:spcPts val="1800"/>
              </a:spcAft>
            </a:pPr>
            <a:r>
              <a:rPr lang="en-US" sz="1800" dirty="0">
                <a:solidFill>
                  <a:srgbClr val="000000"/>
                </a:solidFill>
                <a:latin typeface="Avenir Book"/>
                <a:cs typeface="Avenir Book"/>
              </a:rPr>
              <a:t>Where do I find information about DACA, TPS, or Public Charge rules?</a:t>
            </a:r>
          </a:p>
          <a:p>
            <a:pPr lvl="1">
              <a:lnSpc>
                <a:spcPct val="110000"/>
              </a:lnSpc>
              <a:spcBef>
                <a:spcPts val="0"/>
              </a:spcBef>
              <a:spcAft>
                <a:spcPts val="1800"/>
              </a:spcAft>
            </a:pPr>
            <a:r>
              <a:rPr lang="en-US" sz="1800" dirty="0">
                <a:solidFill>
                  <a:srgbClr val="000000"/>
                </a:solidFill>
                <a:latin typeface="Avenir Book"/>
                <a:cs typeface="Avenir Book"/>
              </a:rPr>
              <a:t>My boss does not pay me.  What can I do?</a:t>
            </a:r>
          </a:p>
          <a:p>
            <a:pPr lvl="1">
              <a:lnSpc>
                <a:spcPct val="110000"/>
              </a:lnSpc>
              <a:spcBef>
                <a:spcPts val="0"/>
              </a:spcBef>
              <a:spcAft>
                <a:spcPts val="1800"/>
              </a:spcAft>
            </a:pPr>
            <a:r>
              <a:rPr lang="en-US" sz="1800" dirty="0">
                <a:solidFill>
                  <a:srgbClr val="000000"/>
                </a:solidFill>
                <a:latin typeface="Avenir Book"/>
                <a:cs typeface="Avenir Book"/>
              </a:rPr>
              <a:t>Who can I ask about DACA, CA Dream Act, and FAFSA?</a:t>
            </a:r>
          </a:p>
          <a:p>
            <a:pPr lvl="1">
              <a:lnSpc>
                <a:spcPct val="110000"/>
              </a:lnSpc>
              <a:spcBef>
                <a:spcPts val="0"/>
              </a:spcBef>
              <a:spcAft>
                <a:spcPts val="1800"/>
              </a:spcAft>
            </a:pPr>
            <a:r>
              <a:rPr lang="en-US" sz="1800" dirty="0">
                <a:solidFill>
                  <a:srgbClr val="000000"/>
                </a:solidFill>
                <a:latin typeface="Avenir Book"/>
                <a:cs typeface="Avenir Book"/>
              </a:rPr>
              <a:t>I’m finding it difficult to find work.  What can I do? </a:t>
            </a:r>
          </a:p>
          <a:p>
            <a:pPr>
              <a:lnSpc>
                <a:spcPct val="110000"/>
              </a:lnSpc>
              <a:spcBef>
                <a:spcPts val="0"/>
              </a:spcBef>
              <a:spcAft>
                <a:spcPts val="1800"/>
              </a:spcAft>
            </a:pPr>
            <a:r>
              <a:rPr lang="en-US" sz="2200" dirty="0">
                <a:solidFill>
                  <a:srgbClr val="000000"/>
                </a:solidFill>
                <a:latin typeface="Avenir Book"/>
                <a:cs typeface="Avenir Book"/>
              </a:rPr>
              <a:t>The Dream Center provides supports our students!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6893" y="5833310"/>
            <a:ext cx="1371600" cy="616054"/>
          </a:xfrm>
          <a:prstGeom prst="rect">
            <a:avLst/>
          </a:prstGeom>
        </p:spPr>
      </p:pic>
    </p:spTree>
    <p:extLst>
      <p:ext uri="{BB962C8B-B14F-4D97-AF65-F5344CB8AC3E}">
        <p14:creationId xmlns:p14="http://schemas.microsoft.com/office/powerpoint/2010/main" val="118841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219433" cy="1828800"/>
          </a:xfrm>
          <a:prstGeom prst="rect">
            <a:avLst/>
          </a:prstGeom>
          <a:solidFill>
            <a:srgbClr val="0054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85799" y="0"/>
            <a:ext cx="10835640" cy="1829710"/>
          </a:xfrm>
        </p:spPr>
        <p:txBody>
          <a:bodyPr>
            <a:normAutofit/>
          </a:bodyPr>
          <a:lstStyle/>
          <a:p>
            <a:pPr algn="ctr">
              <a:lnSpc>
                <a:spcPct val="120000"/>
              </a:lnSpc>
              <a:spcBef>
                <a:spcPts val="0"/>
              </a:spcBef>
            </a:pPr>
            <a:r>
              <a:rPr lang="en-US" b="1" dirty="0">
                <a:solidFill>
                  <a:srgbClr val="FFFFFF"/>
                </a:solidFill>
                <a:latin typeface="Avenir Book"/>
                <a:cs typeface="Avenir Book"/>
              </a:rPr>
              <a:t>And…who Will Meet the Growing Demand of Dream Center Needs?</a:t>
            </a:r>
          </a:p>
        </p:txBody>
      </p:sp>
      <p:sp>
        <p:nvSpPr>
          <p:cNvPr id="11" name="Content Placeholder 2"/>
          <p:cNvSpPr>
            <a:spLocks noGrp="1"/>
          </p:cNvSpPr>
          <p:nvPr>
            <p:ph idx="1"/>
          </p:nvPr>
        </p:nvSpPr>
        <p:spPr>
          <a:xfrm>
            <a:off x="657577" y="2165597"/>
            <a:ext cx="10650073" cy="4525133"/>
          </a:xfrm>
        </p:spPr>
        <p:txBody>
          <a:bodyPr>
            <a:noAutofit/>
          </a:bodyPr>
          <a:lstStyle/>
          <a:p>
            <a:pPr marL="0" indent="0">
              <a:lnSpc>
                <a:spcPct val="110000"/>
              </a:lnSpc>
              <a:spcBef>
                <a:spcPts val="0"/>
              </a:spcBef>
              <a:spcAft>
                <a:spcPts val="1800"/>
              </a:spcAft>
              <a:buNone/>
            </a:pPr>
            <a:r>
              <a:rPr lang="en-US" sz="2200" dirty="0">
                <a:solidFill>
                  <a:srgbClr val="000000"/>
                </a:solidFill>
                <a:latin typeface="Avenir Book"/>
                <a:cs typeface="Avenir Book"/>
              </a:rPr>
              <a:t>The Dream Center receives requests from faculty and staff regarding:</a:t>
            </a:r>
          </a:p>
          <a:p>
            <a:pPr lvl="1">
              <a:lnSpc>
                <a:spcPct val="110000"/>
              </a:lnSpc>
              <a:spcBef>
                <a:spcPts val="0"/>
              </a:spcBef>
              <a:spcAft>
                <a:spcPts val="1800"/>
              </a:spcAft>
            </a:pPr>
            <a:r>
              <a:rPr lang="en-US" sz="1800" dirty="0">
                <a:solidFill>
                  <a:srgbClr val="000000"/>
                </a:solidFill>
                <a:latin typeface="Avenir Book"/>
                <a:cs typeface="Avenir Book"/>
              </a:rPr>
              <a:t>Flex Day Presentations</a:t>
            </a:r>
          </a:p>
          <a:p>
            <a:pPr lvl="1">
              <a:lnSpc>
                <a:spcPct val="110000"/>
              </a:lnSpc>
              <a:spcBef>
                <a:spcPts val="0"/>
              </a:spcBef>
              <a:spcAft>
                <a:spcPts val="1800"/>
              </a:spcAft>
            </a:pPr>
            <a:r>
              <a:rPr lang="en-US" sz="1800" dirty="0">
                <a:solidFill>
                  <a:srgbClr val="000000"/>
                </a:solidFill>
                <a:latin typeface="Avenir Book"/>
                <a:cs typeface="Avenir Book"/>
              </a:rPr>
              <a:t>Requests to hold community events (i.e. </a:t>
            </a:r>
            <a:r>
              <a:rPr lang="en-US" sz="1800" dirty="0">
                <a:solidFill>
                  <a:schemeClr val="accent5"/>
                </a:solidFill>
                <a:latin typeface="Avenir Book"/>
                <a:cs typeface="Avenir Book"/>
              </a:rPr>
              <a:t>Undocumented Student Week of Action, Know Your Rights, Student Workshops, Confidential Conversations, Student Community Building)</a:t>
            </a:r>
            <a:endParaRPr lang="en-US" sz="1800" dirty="0">
              <a:solidFill>
                <a:srgbClr val="000000"/>
              </a:solidFill>
              <a:latin typeface="Avenir Book"/>
              <a:cs typeface="Avenir Book"/>
            </a:endParaRPr>
          </a:p>
          <a:p>
            <a:pPr lvl="1">
              <a:lnSpc>
                <a:spcPct val="110000"/>
              </a:lnSpc>
              <a:spcBef>
                <a:spcPts val="0"/>
              </a:spcBef>
              <a:spcAft>
                <a:spcPts val="1800"/>
              </a:spcAft>
            </a:pPr>
            <a:r>
              <a:rPr lang="en-US" sz="1800" dirty="0">
                <a:solidFill>
                  <a:srgbClr val="000000"/>
                </a:solidFill>
                <a:latin typeface="Avenir Book"/>
                <a:cs typeface="Avenir Book"/>
              </a:rPr>
              <a:t>Assistance for students who have been detained by ICE</a:t>
            </a:r>
          </a:p>
          <a:p>
            <a:pPr lvl="1">
              <a:lnSpc>
                <a:spcPct val="110000"/>
              </a:lnSpc>
              <a:spcBef>
                <a:spcPts val="0"/>
              </a:spcBef>
              <a:spcAft>
                <a:spcPts val="3000"/>
              </a:spcAft>
            </a:pPr>
            <a:r>
              <a:rPr lang="en-US" sz="1800" dirty="0">
                <a:solidFill>
                  <a:srgbClr val="000000"/>
                </a:solidFill>
                <a:latin typeface="Avenir Book"/>
                <a:cs typeface="Avenir Book"/>
              </a:rPr>
              <a:t>Assistance for student questions about ICE &amp; Immigration</a:t>
            </a:r>
          </a:p>
          <a:p>
            <a:pPr marL="0" lvl="1" indent="0">
              <a:lnSpc>
                <a:spcPct val="110000"/>
              </a:lnSpc>
              <a:spcBef>
                <a:spcPts val="0"/>
              </a:spcBef>
              <a:spcAft>
                <a:spcPts val="1200"/>
              </a:spcAft>
              <a:buNone/>
            </a:pPr>
            <a:r>
              <a:rPr lang="en-US" sz="1800" dirty="0">
                <a:solidFill>
                  <a:schemeClr val="accent2">
                    <a:lumMod val="75000"/>
                  </a:schemeClr>
                </a:solidFill>
                <a:latin typeface="Avenir Book"/>
                <a:cs typeface="Avenir Book"/>
              </a:rPr>
              <a:t>Yet, there has not been institutionalized support </a:t>
            </a:r>
          </a:p>
          <a:p>
            <a:pPr lvl="1">
              <a:lnSpc>
                <a:spcPct val="110000"/>
              </a:lnSpc>
              <a:spcBef>
                <a:spcPts val="0"/>
              </a:spcBef>
              <a:spcAft>
                <a:spcPts val="600"/>
              </a:spcAft>
            </a:pPr>
            <a:r>
              <a:rPr lang="en-US" sz="1800" dirty="0">
                <a:solidFill>
                  <a:schemeClr val="accent2">
                    <a:lumMod val="75000"/>
                  </a:schemeClr>
                </a:solidFill>
                <a:latin typeface="Avenir Book"/>
                <a:cs typeface="Avenir Book"/>
              </a:rPr>
              <a:t>to collect needed data and </a:t>
            </a:r>
          </a:p>
          <a:p>
            <a:pPr lvl="1">
              <a:lnSpc>
                <a:spcPct val="110000"/>
              </a:lnSpc>
              <a:spcBef>
                <a:spcPts val="0"/>
              </a:spcBef>
              <a:spcAft>
                <a:spcPts val="600"/>
              </a:spcAft>
            </a:pPr>
            <a:r>
              <a:rPr lang="en-US" sz="1800" dirty="0">
                <a:solidFill>
                  <a:schemeClr val="accent2">
                    <a:lumMod val="75000"/>
                  </a:schemeClr>
                </a:solidFill>
                <a:latin typeface="Avenir Book"/>
                <a:cs typeface="Avenir Book"/>
              </a:rPr>
              <a:t>deliver timely services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6893" y="5833310"/>
            <a:ext cx="1371600" cy="616054"/>
          </a:xfrm>
          <a:prstGeom prst="rect">
            <a:avLst/>
          </a:prstGeom>
        </p:spPr>
      </p:pic>
    </p:spTree>
    <p:extLst>
      <p:ext uri="{BB962C8B-B14F-4D97-AF65-F5344CB8AC3E}">
        <p14:creationId xmlns:p14="http://schemas.microsoft.com/office/powerpoint/2010/main" val="24779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219433" cy="1828800"/>
          </a:xfrm>
          <a:prstGeom prst="rect">
            <a:avLst/>
          </a:prstGeom>
          <a:solidFill>
            <a:srgbClr val="0054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85799" y="0"/>
            <a:ext cx="10835640" cy="1829710"/>
          </a:xfrm>
        </p:spPr>
        <p:txBody>
          <a:bodyPr>
            <a:normAutofit/>
          </a:bodyPr>
          <a:lstStyle/>
          <a:p>
            <a:pPr algn="ctr">
              <a:lnSpc>
                <a:spcPct val="120000"/>
              </a:lnSpc>
              <a:spcBef>
                <a:spcPts val="0"/>
              </a:spcBef>
            </a:pPr>
            <a:r>
              <a:rPr lang="en-US" b="1">
                <a:solidFill>
                  <a:srgbClr val="FFFFFF"/>
                </a:solidFill>
                <a:latin typeface="Avenir Book"/>
                <a:cs typeface="Avenir Book"/>
              </a:rPr>
              <a:t>Questions?</a:t>
            </a:r>
          </a:p>
        </p:txBody>
      </p:sp>
      <p:pic>
        <p:nvPicPr>
          <p:cNvPr id="9" name="Google Shape;67;p14"/>
          <p:cNvPicPr preferRelativeResize="0">
            <a:picLocks noChangeAspect="1"/>
          </p:cNvPicPr>
          <p:nvPr/>
        </p:nvPicPr>
        <p:blipFill>
          <a:blip r:embed="rId3">
            <a:alphaModFix/>
          </a:blip>
          <a:stretch>
            <a:fillRect/>
          </a:stretch>
        </p:blipFill>
        <p:spPr>
          <a:xfrm>
            <a:off x="1633604" y="2697446"/>
            <a:ext cx="2909453" cy="3429000"/>
          </a:xfrm>
          <a:prstGeom prst="rect">
            <a:avLst/>
          </a:prstGeom>
          <a:noFill/>
          <a:ln>
            <a:noFill/>
          </a:ln>
        </p:spPr>
      </p:pic>
      <p:pic>
        <p:nvPicPr>
          <p:cNvPr id="6" name="Picture 5">
            <a:extLst>
              <a:ext uri="{FF2B5EF4-FFF2-40B4-BE49-F238E27FC236}">
                <a16:creationId xmlns:a16="http://schemas.microsoft.com/office/drawing/2014/main" id="{02641B5A-7610-2649-8016-E410CE96F9A2}"/>
              </a:ext>
            </a:extLst>
          </p:cNvPr>
          <p:cNvPicPr>
            <a:picLocks noChangeAspect="1"/>
          </p:cNvPicPr>
          <p:nvPr/>
        </p:nvPicPr>
        <p:blipFill rotWithShape="1">
          <a:blip r:embed="rId4">
            <a:extLst>
              <a:ext uri="{28A0092B-C50C-407E-A947-70E740481C1C}">
                <a14:useLocalDpi xmlns:a14="http://schemas.microsoft.com/office/drawing/2010/main" val="0"/>
              </a:ext>
            </a:extLst>
          </a:blip>
          <a:srcRect l="19624" t="6504" r="17856" b="7216"/>
          <a:stretch/>
        </p:blipFill>
        <p:spPr>
          <a:xfrm>
            <a:off x="6035039" y="2697446"/>
            <a:ext cx="5486400" cy="3490001"/>
          </a:xfrm>
          <a:prstGeom prst="rect">
            <a:avLst/>
          </a:prstGeom>
          <a:ln w="28575">
            <a:solidFill>
              <a:srgbClr val="005433"/>
            </a:solidFill>
          </a:ln>
        </p:spPr>
      </p:pic>
    </p:spTree>
    <p:extLst>
      <p:ext uri="{BB962C8B-B14F-4D97-AF65-F5344CB8AC3E}">
        <p14:creationId xmlns:p14="http://schemas.microsoft.com/office/powerpoint/2010/main" val="3756130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219433" cy="1828800"/>
          </a:xfrm>
          <a:prstGeom prst="rect">
            <a:avLst/>
          </a:prstGeom>
          <a:solidFill>
            <a:srgbClr val="0054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4616" y="5915660"/>
            <a:ext cx="1618732" cy="726756"/>
          </a:xfrm>
          <a:prstGeom prst="rect">
            <a:avLst/>
          </a:prstGeom>
        </p:spPr>
      </p:pic>
      <p:sp>
        <p:nvSpPr>
          <p:cNvPr id="7" name="Title 6"/>
          <p:cNvSpPr>
            <a:spLocks noGrp="1"/>
          </p:cNvSpPr>
          <p:nvPr>
            <p:ph type="title"/>
          </p:nvPr>
        </p:nvSpPr>
        <p:spPr>
          <a:xfrm>
            <a:off x="685799" y="0"/>
            <a:ext cx="10967861" cy="1825200"/>
          </a:xfrm>
        </p:spPr>
        <p:txBody>
          <a:bodyPr>
            <a:normAutofit/>
          </a:bodyPr>
          <a:lstStyle/>
          <a:p>
            <a:pPr algn="ctr">
              <a:lnSpc>
                <a:spcPct val="120000"/>
              </a:lnSpc>
              <a:spcBef>
                <a:spcPts val="0"/>
              </a:spcBef>
            </a:pPr>
            <a:r>
              <a:rPr lang="en-US" b="1" dirty="0">
                <a:solidFill>
                  <a:schemeClr val="bg1"/>
                </a:solidFill>
                <a:latin typeface="Avenir Book"/>
                <a:cs typeface="Avenir Book"/>
              </a:rPr>
              <a:t>About the Cañada College Dream Center</a:t>
            </a:r>
          </a:p>
        </p:txBody>
      </p:sp>
      <p:sp>
        <p:nvSpPr>
          <p:cNvPr id="11" name="Content Placeholder 2"/>
          <p:cNvSpPr>
            <a:spLocks noGrp="1"/>
          </p:cNvSpPr>
          <p:nvPr>
            <p:ph idx="1"/>
          </p:nvPr>
        </p:nvSpPr>
        <p:spPr>
          <a:xfrm>
            <a:off x="2697585" y="2164450"/>
            <a:ext cx="9265665" cy="4471659"/>
          </a:xfrm>
        </p:spPr>
        <p:txBody>
          <a:bodyPr>
            <a:noAutofit/>
          </a:bodyPr>
          <a:lstStyle/>
          <a:p>
            <a:pPr marL="0" lvl="1" indent="0">
              <a:lnSpc>
                <a:spcPct val="110000"/>
              </a:lnSpc>
              <a:spcBef>
                <a:spcPts val="0"/>
              </a:spcBef>
              <a:spcAft>
                <a:spcPts val="600"/>
              </a:spcAft>
              <a:buNone/>
            </a:pPr>
            <a:r>
              <a:rPr lang="en-US" dirty="0">
                <a:latin typeface="Avenir Book"/>
                <a:cs typeface="Avenir Book"/>
              </a:rPr>
              <a:t>The Cañada College DREAM Center is a resource center &amp; safe space for undocumented students, community members &amp; allies.</a:t>
            </a:r>
            <a:endParaRPr lang="en-US" dirty="0">
              <a:solidFill>
                <a:srgbClr val="7F7F7F"/>
              </a:solidFill>
              <a:latin typeface="Avenir Book"/>
              <a:cs typeface="Avenir Book"/>
            </a:endParaRPr>
          </a:p>
          <a:p>
            <a:pPr marL="0" lvl="1" indent="0">
              <a:lnSpc>
                <a:spcPct val="110000"/>
              </a:lnSpc>
              <a:spcBef>
                <a:spcPts val="1200"/>
              </a:spcBef>
              <a:spcAft>
                <a:spcPts val="1200"/>
              </a:spcAft>
              <a:buNone/>
            </a:pPr>
            <a:r>
              <a:rPr lang="en-US" b="1" dirty="0">
                <a:latin typeface="Avenir Book"/>
                <a:cs typeface="Avenir Book"/>
              </a:rPr>
              <a:t>Services include: </a:t>
            </a:r>
          </a:p>
          <a:p>
            <a:pPr marL="457200" lvl="1">
              <a:lnSpc>
                <a:spcPct val="110000"/>
              </a:lnSpc>
              <a:spcBef>
                <a:spcPts val="0"/>
              </a:spcBef>
              <a:spcAft>
                <a:spcPts val="600"/>
              </a:spcAft>
            </a:pPr>
            <a:r>
              <a:rPr lang="en-US" sz="2000" dirty="0">
                <a:latin typeface="Avenir Book"/>
                <a:cs typeface="Avenir Book"/>
              </a:rPr>
              <a:t>Assistance with AB 540, DREAM Act, DACA &amp; scholarship applications</a:t>
            </a:r>
            <a:endParaRPr lang="en-US" sz="2000" dirty="0">
              <a:solidFill>
                <a:srgbClr val="7F7F7F"/>
              </a:solidFill>
            </a:endParaRPr>
          </a:p>
          <a:p>
            <a:pPr marL="457200" lvl="1">
              <a:lnSpc>
                <a:spcPct val="110000"/>
              </a:lnSpc>
              <a:spcBef>
                <a:spcPts val="0"/>
              </a:spcBef>
              <a:spcAft>
                <a:spcPts val="600"/>
              </a:spcAft>
            </a:pPr>
            <a:r>
              <a:rPr lang="en-US" sz="2000" dirty="0">
                <a:latin typeface="Avenir Book"/>
                <a:cs typeface="Avenir Book"/>
              </a:rPr>
              <a:t>Access to college and community resources </a:t>
            </a:r>
            <a:r>
              <a:rPr lang="en-US" sz="1600" dirty="0">
                <a:solidFill>
                  <a:schemeClr val="tx1">
                    <a:lumMod val="50000"/>
                    <a:lumOff val="50000"/>
                  </a:schemeClr>
                </a:solidFill>
                <a:latin typeface="Avenir Book"/>
                <a:cs typeface="Avenir Book"/>
              </a:rPr>
              <a:t>– SparkPoint, Financial Aid, PCC</a:t>
            </a:r>
          </a:p>
          <a:p>
            <a:pPr marL="457200" lvl="1">
              <a:lnSpc>
                <a:spcPct val="110000"/>
              </a:lnSpc>
              <a:spcBef>
                <a:spcPts val="0"/>
              </a:spcBef>
              <a:spcAft>
                <a:spcPts val="600"/>
              </a:spcAft>
            </a:pPr>
            <a:r>
              <a:rPr lang="en-US" sz="2000" dirty="0">
                <a:latin typeface="Avenir Book"/>
                <a:cs typeface="Avenir Book"/>
              </a:rPr>
              <a:t>Free Legal Clinic </a:t>
            </a:r>
            <a:r>
              <a:rPr lang="en-US" sz="1800" dirty="0">
                <a:solidFill>
                  <a:schemeClr val="tx1">
                    <a:lumMod val="50000"/>
                    <a:lumOff val="50000"/>
                  </a:schemeClr>
                </a:solidFill>
                <a:latin typeface="Avenir Book"/>
                <a:cs typeface="Avenir Book"/>
              </a:rPr>
              <a:t>– </a:t>
            </a:r>
            <a:r>
              <a:rPr lang="en-US" sz="1600" dirty="0">
                <a:solidFill>
                  <a:schemeClr val="tx1">
                    <a:lumMod val="50000"/>
                    <a:lumOff val="50000"/>
                  </a:schemeClr>
                </a:solidFill>
                <a:latin typeface="Avenir Book"/>
                <a:cs typeface="Avenir Book"/>
              </a:rPr>
              <a:t>207 clients served 242 times</a:t>
            </a:r>
          </a:p>
          <a:p>
            <a:pPr marL="457200" lvl="1">
              <a:lnSpc>
                <a:spcPct val="110000"/>
              </a:lnSpc>
              <a:spcBef>
                <a:spcPts val="0"/>
              </a:spcBef>
              <a:spcAft>
                <a:spcPts val="600"/>
              </a:spcAft>
            </a:pPr>
            <a:r>
              <a:rPr lang="en-US" sz="2000" dirty="0">
                <a:latin typeface="Avenir Book"/>
                <a:cs typeface="Avenir Book"/>
              </a:rPr>
              <a:t>Informational and community building events </a:t>
            </a:r>
            <a:br>
              <a:rPr lang="en-US" sz="2000" dirty="0">
                <a:latin typeface="Avenir Book"/>
                <a:cs typeface="Avenir Book"/>
              </a:rPr>
            </a:br>
            <a:r>
              <a:rPr lang="en-US" sz="2000" dirty="0">
                <a:latin typeface="Avenir Book"/>
                <a:cs typeface="Avenir Book"/>
              </a:rPr>
              <a:t>for students and staff </a:t>
            </a:r>
            <a:r>
              <a:rPr lang="en-US" sz="1800" dirty="0">
                <a:solidFill>
                  <a:schemeClr val="tx1">
                    <a:lumMod val="50000"/>
                    <a:lumOff val="50000"/>
                  </a:schemeClr>
                </a:solidFill>
                <a:latin typeface="Avenir Book"/>
                <a:cs typeface="Avenir Book"/>
              </a:rPr>
              <a:t>– </a:t>
            </a:r>
            <a:r>
              <a:rPr lang="en-US" sz="1600" dirty="0">
                <a:solidFill>
                  <a:schemeClr val="tx1">
                    <a:lumMod val="50000"/>
                    <a:lumOff val="50000"/>
                  </a:schemeClr>
                </a:solidFill>
                <a:latin typeface="Avenir Book"/>
                <a:cs typeface="Avenir Book"/>
              </a:rPr>
              <a:t>Undocumented Student Week of Action</a:t>
            </a:r>
          </a:p>
          <a:p>
            <a:pPr marL="457200" lvl="1">
              <a:lnSpc>
                <a:spcPct val="110000"/>
              </a:lnSpc>
              <a:spcBef>
                <a:spcPts val="0"/>
              </a:spcBef>
              <a:spcAft>
                <a:spcPts val="600"/>
              </a:spcAft>
            </a:pPr>
            <a:r>
              <a:rPr lang="en-US" sz="2000" dirty="0">
                <a:latin typeface="Avenir Book"/>
                <a:cs typeface="Avenir Book"/>
              </a:rPr>
              <a:t>Computer access and free printing</a:t>
            </a:r>
          </a:p>
        </p:txBody>
      </p:sp>
      <p:pic>
        <p:nvPicPr>
          <p:cNvPr id="8" name="Google Shape;184;p26"/>
          <p:cNvPicPr preferRelativeResize="0"/>
          <p:nvPr/>
        </p:nvPicPr>
        <p:blipFill rotWithShape="1">
          <a:blip r:embed="rId4">
            <a:alphaModFix/>
          </a:blip>
          <a:srcRect t="11150" r="53680"/>
          <a:stretch/>
        </p:blipFill>
        <p:spPr>
          <a:xfrm>
            <a:off x="685799" y="2287364"/>
            <a:ext cx="1493175" cy="3588824"/>
          </a:xfrm>
          <a:prstGeom prst="rect">
            <a:avLst/>
          </a:prstGeom>
          <a:noFill/>
          <a:ln w="9525" cap="flat" cmpd="sng">
            <a:solidFill>
              <a:schemeClr val="dk2"/>
            </a:solidFill>
            <a:prstDash val="solid"/>
            <a:round/>
            <a:headEnd type="none" w="sm" len="sm"/>
            <a:tailEnd type="none" w="sm" len="sm"/>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06893" y="5833310"/>
            <a:ext cx="1371600" cy="616054"/>
          </a:xfrm>
          <a:prstGeom prst="rect">
            <a:avLst/>
          </a:prstGeom>
        </p:spPr>
      </p:pic>
    </p:spTree>
    <p:extLst>
      <p:ext uri="{BB962C8B-B14F-4D97-AF65-F5344CB8AC3E}">
        <p14:creationId xmlns:p14="http://schemas.microsoft.com/office/powerpoint/2010/main" val="391922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219433" cy="1828800"/>
          </a:xfrm>
          <a:prstGeom prst="rect">
            <a:avLst/>
          </a:prstGeom>
          <a:solidFill>
            <a:srgbClr val="0054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84484" y="0"/>
            <a:ext cx="10835640" cy="1816056"/>
          </a:xfrm>
        </p:spPr>
        <p:txBody>
          <a:bodyPr>
            <a:normAutofit/>
          </a:bodyPr>
          <a:lstStyle/>
          <a:p>
            <a:pPr algn="ctr">
              <a:lnSpc>
                <a:spcPct val="120000"/>
              </a:lnSpc>
              <a:spcBef>
                <a:spcPts val="0"/>
              </a:spcBef>
            </a:pPr>
            <a:r>
              <a:rPr lang="en-US" b="1">
                <a:solidFill>
                  <a:srgbClr val="FFFFFF"/>
                </a:solidFill>
                <a:latin typeface="Avenir Book"/>
                <a:cs typeface="Avenir Book"/>
              </a:rPr>
              <a:t>2017 </a:t>
            </a:r>
            <a:r>
              <a:rPr lang="mr-IN" b="1">
                <a:solidFill>
                  <a:srgbClr val="FFFFFF"/>
                </a:solidFill>
                <a:latin typeface="Avenir Book"/>
                <a:cs typeface="Avenir Book"/>
              </a:rPr>
              <a:t>–</a:t>
            </a:r>
            <a:r>
              <a:rPr lang="en-US" b="1">
                <a:solidFill>
                  <a:srgbClr val="FFFFFF"/>
                </a:solidFill>
                <a:latin typeface="Avenir Book"/>
                <a:cs typeface="Avenir Book"/>
              </a:rPr>
              <a:t> 2019 Equity Goals</a:t>
            </a:r>
          </a:p>
        </p:txBody>
      </p:sp>
      <p:sp>
        <p:nvSpPr>
          <p:cNvPr id="11" name="Content Placeholder 2"/>
          <p:cNvSpPr>
            <a:spLocks noGrp="1"/>
          </p:cNvSpPr>
          <p:nvPr>
            <p:ph idx="1"/>
          </p:nvPr>
        </p:nvSpPr>
        <p:spPr>
          <a:xfrm>
            <a:off x="777766" y="2181523"/>
            <a:ext cx="10438874" cy="4564717"/>
          </a:xfrm>
        </p:spPr>
        <p:txBody>
          <a:bodyPr>
            <a:noAutofit/>
          </a:bodyPr>
          <a:lstStyle/>
          <a:p>
            <a:pPr lvl="0">
              <a:lnSpc>
                <a:spcPct val="110000"/>
              </a:lnSpc>
              <a:spcBef>
                <a:spcPts val="0"/>
              </a:spcBef>
              <a:spcAft>
                <a:spcPts val="1800"/>
              </a:spcAft>
            </a:pPr>
            <a:r>
              <a:rPr lang="en-US" sz="2200" b="1" dirty="0">
                <a:latin typeface="Avenir Book"/>
                <a:cs typeface="Avenir Book"/>
              </a:rPr>
              <a:t>1. ACCESS: </a:t>
            </a:r>
            <a:r>
              <a:rPr lang="en-US" sz="2200" dirty="0">
                <a:solidFill>
                  <a:schemeClr val="accent2">
                    <a:lumMod val="75000"/>
                  </a:schemeClr>
                </a:solidFill>
                <a:latin typeface="Avenir Book"/>
                <a:cs typeface="Avenir Book"/>
              </a:rPr>
              <a:t>Increase full-time enrollments of new and continuing students from low-socio-economic backgrounds</a:t>
            </a:r>
            <a:r>
              <a:rPr lang="en-US" sz="2200" dirty="0">
                <a:latin typeface="Avenir Book"/>
                <a:cs typeface="Avenir Book"/>
              </a:rPr>
              <a:t>, in particular students coming to the college from North Fair Oaks and East Palo Alto</a:t>
            </a:r>
          </a:p>
          <a:p>
            <a:pPr lvl="0">
              <a:lnSpc>
                <a:spcPct val="110000"/>
              </a:lnSpc>
              <a:spcBef>
                <a:spcPts val="0"/>
              </a:spcBef>
              <a:spcAft>
                <a:spcPts val="1800"/>
              </a:spcAft>
            </a:pPr>
            <a:r>
              <a:rPr lang="en-US" sz="2200" b="1" dirty="0">
                <a:latin typeface="Avenir Book"/>
                <a:cs typeface="Avenir Book"/>
              </a:rPr>
              <a:t>2. PERSISTENCE</a:t>
            </a:r>
            <a:r>
              <a:rPr lang="en-US" sz="2200" dirty="0">
                <a:latin typeface="Avenir Book"/>
                <a:cs typeface="Avenir Book"/>
              </a:rPr>
              <a:t>: Over the next two years, </a:t>
            </a:r>
            <a:r>
              <a:rPr lang="en-US" sz="2200" dirty="0">
                <a:solidFill>
                  <a:schemeClr val="accent2">
                    <a:lumMod val="75000"/>
                  </a:schemeClr>
                </a:solidFill>
                <a:latin typeface="Avenir Book"/>
                <a:cs typeface="Avenir Book"/>
              </a:rPr>
              <a:t>increase</a:t>
            </a:r>
            <a:r>
              <a:rPr lang="en-US" sz="2200" dirty="0">
                <a:latin typeface="Avenir Book"/>
                <a:cs typeface="Avenir Book"/>
              </a:rPr>
              <a:t> fall-to-spring </a:t>
            </a:r>
            <a:r>
              <a:rPr lang="en-US" sz="2200" dirty="0">
                <a:solidFill>
                  <a:schemeClr val="accent2">
                    <a:lumMod val="75000"/>
                  </a:schemeClr>
                </a:solidFill>
                <a:latin typeface="Avenir Book"/>
                <a:cs typeface="Avenir Book"/>
              </a:rPr>
              <a:t>persistence</a:t>
            </a:r>
            <a:r>
              <a:rPr lang="en-US" sz="2200" dirty="0">
                <a:latin typeface="Avenir Book"/>
                <a:cs typeface="Avenir Book"/>
              </a:rPr>
              <a:t> rates for disproportionately impacted students with a particular focus on African American and </a:t>
            </a:r>
            <a:r>
              <a:rPr lang="en-US" sz="2200" dirty="0">
                <a:solidFill>
                  <a:schemeClr val="accent2">
                    <a:lumMod val="75000"/>
                  </a:schemeClr>
                </a:solidFill>
                <a:latin typeface="Avenir Book"/>
                <a:cs typeface="Avenir Book"/>
              </a:rPr>
              <a:t>Latino/Hispanic students</a:t>
            </a:r>
          </a:p>
          <a:p>
            <a:pPr lvl="0">
              <a:lnSpc>
                <a:spcPct val="110000"/>
              </a:lnSpc>
              <a:spcBef>
                <a:spcPts val="0"/>
              </a:spcBef>
              <a:spcAft>
                <a:spcPts val="1800"/>
              </a:spcAft>
            </a:pPr>
            <a:r>
              <a:rPr lang="en-US" sz="2200" b="1" dirty="0">
                <a:latin typeface="Avenir Book"/>
                <a:cs typeface="Avenir Book"/>
              </a:rPr>
              <a:t>5. COMPLETION RATE:</a:t>
            </a:r>
            <a:r>
              <a:rPr lang="en-US" sz="2200" dirty="0">
                <a:latin typeface="Avenir Book"/>
                <a:cs typeface="Avenir Book"/>
              </a:rPr>
              <a:t> Increase percentage of students who complete their educational goal (certificate, degree, and/or transfer) from 47.6% to 52.6%, with </a:t>
            </a:r>
            <a:r>
              <a:rPr lang="en-US" sz="2200" dirty="0">
                <a:solidFill>
                  <a:schemeClr val="accent2">
                    <a:lumMod val="75000"/>
                  </a:schemeClr>
                </a:solidFill>
                <a:latin typeface="Avenir Book"/>
                <a:cs typeface="Avenir Book"/>
              </a:rPr>
              <a:t>a focus on goal completion by underprepared students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6893" y="5833310"/>
            <a:ext cx="1371600" cy="616054"/>
          </a:xfrm>
          <a:prstGeom prst="rect">
            <a:avLst/>
          </a:prstGeom>
        </p:spPr>
      </p:pic>
    </p:spTree>
    <p:extLst>
      <p:ext uri="{BB962C8B-B14F-4D97-AF65-F5344CB8AC3E}">
        <p14:creationId xmlns:p14="http://schemas.microsoft.com/office/powerpoint/2010/main" val="118462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219433" cy="1828800"/>
          </a:xfrm>
          <a:prstGeom prst="rect">
            <a:avLst/>
          </a:prstGeom>
          <a:solidFill>
            <a:srgbClr val="0054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84484" y="0"/>
            <a:ext cx="10835640" cy="1825200"/>
          </a:xfrm>
        </p:spPr>
        <p:txBody>
          <a:bodyPr>
            <a:normAutofit/>
          </a:bodyPr>
          <a:lstStyle/>
          <a:p>
            <a:pPr algn="ctr">
              <a:lnSpc>
                <a:spcPct val="120000"/>
              </a:lnSpc>
              <a:spcBef>
                <a:spcPts val="0"/>
              </a:spcBef>
            </a:pPr>
            <a:r>
              <a:rPr lang="en-US" b="1">
                <a:solidFill>
                  <a:srgbClr val="FFFFFF"/>
                </a:solidFill>
                <a:latin typeface="Avenir Book"/>
                <a:cs typeface="Avenir Book"/>
              </a:rPr>
              <a:t>Dream Center Duties</a:t>
            </a:r>
          </a:p>
        </p:txBody>
      </p:sp>
      <p:sp>
        <p:nvSpPr>
          <p:cNvPr id="11" name="Content Placeholder 2"/>
          <p:cNvSpPr>
            <a:spLocks noGrp="1"/>
          </p:cNvSpPr>
          <p:nvPr>
            <p:ph idx="1"/>
          </p:nvPr>
        </p:nvSpPr>
        <p:spPr>
          <a:xfrm>
            <a:off x="777765" y="2164455"/>
            <a:ext cx="10900727" cy="4556385"/>
          </a:xfrm>
        </p:spPr>
        <p:txBody>
          <a:bodyPr>
            <a:noAutofit/>
          </a:bodyPr>
          <a:lstStyle/>
          <a:p>
            <a:pPr>
              <a:lnSpc>
                <a:spcPct val="110000"/>
              </a:lnSpc>
              <a:spcBef>
                <a:spcPts val="0"/>
              </a:spcBef>
              <a:spcAft>
                <a:spcPts val="1200"/>
              </a:spcAft>
            </a:pPr>
            <a:r>
              <a:rPr lang="en-US" sz="2400" dirty="0">
                <a:solidFill>
                  <a:schemeClr val="accent2">
                    <a:lumMod val="75000"/>
                  </a:schemeClr>
                </a:solidFill>
                <a:latin typeface="Avenir Book"/>
                <a:cs typeface="Avenir Book"/>
              </a:rPr>
              <a:t>Educate our students and community </a:t>
            </a:r>
            <a:r>
              <a:rPr lang="en-US" sz="2400" dirty="0">
                <a:latin typeface="Avenir Book"/>
                <a:cs typeface="Avenir Book"/>
              </a:rPr>
              <a:t>with updated and correct information about changing policies that impact Dreamer students</a:t>
            </a:r>
          </a:p>
          <a:p>
            <a:pPr>
              <a:lnSpc>
                <a:spcPct val="110000"/>
              </a:lnSpc>
              <a:spcBef>
                <a:spcPts val="0"/>
              </a:spcBef>
              <a:spcAft>
                <a:spcPts val="1200"/>
              </a:spcAft>
            </a:pPr>
            <a:r>
              <a:rPr lang="en-US" sz="2400" dirty="0">
                <a:solidFill>
                  <a:schemeClr val="accent2">
                    <a:lumMod val="75000"/>
                  </a:schemeClr>
                </a:solidFill>
                <a:latin typeface="Avenir Book"/>
                <a:cs typeface="Avenir Book"/>
              </a:rPr>
              <a:t>Provide an opportunity for dialogue and expression </a:t>
            </a:r>
            <a:r>
              <a:rPr lang="en-US" sz="2400" dirty="0">
                <a:latin typeface="Avenir Book"/>
                <a:cs typeface="Avenir Book"/>
              </a:rPr>
              <a:t>about the Dreamer experience</a:t>
            </a:r>
          </a:p>
          <a:p>
            <a:pPr>
              <a:lnSpc>
                <a:spcPct val="110000"/>
              </a:lnSpc>
              <a:spcBef>
                <a:spcPts val="0"/>
              </a:spcBef>
              <a:spcAft>
                <a:spcPts val="1200"/>
              </a:spcAft>
            </a:pPr>
            <a:r>
              <a:rPr lang="en-US" sz="2400" dirty="0">
                <a:solidFill>
                  <a:schemeClr val="accent2">
                    <a:lumMod val="75000"/>
                  </a:schemeClr>
                </a:solidFill>
                <a:latin typeface="Avenir Book"/>
                <a:cs typeface="Avenir Book"/>
              </a:rPr>
              <a:t>Connect Dreamers to appropriate resources and services </a:t>
            </a:r>
            <a:r>
              <a:rPr lang="en-US" sz="1800" dirty="0">
                <a:latin typeface="Avenir Book"/>
                <a:cs typeface="Avenir Book"/>
              </a:rPr>
              <a:t>(internal &amp; external)</a:t>
            </a:r>
            <a:endParaRPr lang="en-US" sz="1800" dirty="0">
              <a:solidFill>
                <a:schemeClr val="tx1">
                  <a:lumMod val="50000"/>
                  <a:lumOff val="50000"/>
                </a:schemeClr>
              </a:solidFill>
              <a:latin typeface="Avenir Book"/>
              <a:cs typeface="Avenir Book"/>
            </a:endParaRPr>
          </a:p>
          <a:p>
            <a:pPr>
              <a:lnSpc>
                <a:spcPct val="110000"/>
              </a:lnSpc>
              <a:spcBef>
                <a:spcPts val="0"/>
              </a:spcBef>
              <a:spcAft>
                <a:spcPts val="1200"/>
              </a:spcAft>
            </a:pPr>
            <a:r>
              <a:rPr lang="en-US" sz="2400" dirty="0">
                <a:solidFill>
                  <a:schemeClr val="accent2">
                    <a:lumMod val="75000"/>
                  </a:schemeClr>
                </a:solidFill>
                <a:latin typeface="Avenir Book"/>
              </a:rPr>
              <a:t>Provide professional development </a:t>
            </a:r>
            <a:r>
              <a:rPr lang="en-US" sz="2400" dirty="0">
                <a:latin typeface="Avenir Book"/>
              </a:rPr>
              <a:t>including information workshops for students and staff to understand challenges and resources.</a:t>
            </a:r>
          </a:p>
          <a:p>
            <a:pPr>
              <a:lnSpc>
                <a:spcPct val="110000"/>
              </a:lnSpc>
              <a:spcBef>
                <a:spcPts val="0"/>
              </a:spcBef>
              <a:spcAft>
                <a:spcPts val="1200"/>
              </a:spcAft>
            </a:pPr>
            <a:r>
              <a:rPr lang="en-US" sz="2400" dirty="0">
                <a:solidFill>
                  <a:schemeClr val="accent2">
                    <a:lumMod val="75000"/>
                  </a:schemeClr>
                </a:solidFill>
                <a:latin typeface="Avenir Book"/>
              </a:rPr>
              <a:t>Increase enrollment </a:t>
            </a:r>
            <a:r>
              <a:rPr lang="en-US" sz="2400" dirty="0">
                <a:latin typeface="Avenir Book"/>
              </a:rPr>
              <a:t>of AB540 students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6893" y="5833310"/>
            <a:ext cx="1371600" cy="616054"/>
          </a:xfrm>
          <a:prstGeom prst="rect">
            <a:avLst/>
          </a:prstGeom>
        </p:spPr>
      </p:pic>
    </p:spTree>
    <p:extLst>
      <p:ext uri="{BB962C8B-B14F-4D97-AF65-F5344CB8AC3E}">
        <p14:creationId xmlns:p14="http://schemas.microsoft.com/office/powerpoint/2010/main" val="388166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219433" cy="1828800"/>
          </a:xfrm>
          <a:prstGeom prst="rect">
            <a:avLst/>
          </a:prstGeom>
          <a:solidFill>
            <a:srgbClr val="0054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84484" y="0"/>
            <a:ext cx="10835640" cy="1829710"/>
          </a:xfrm>
        </p:spPr>
        <p:txBody>
          <a:bodyPr>
            <a:normAutofit/>
          </a:bodyPr>
          <a:lstStyle/>
          <a:p>
            <a:pPr algn="ctr">
              <a:lnSpc>
                <a:spcPct val="120000"/>
              </a:lnSpc>
              <a:spcBef>
                <a:spcPts val="0"/>
              </a:spcBef>
            </a:pPr>
            <a:r>
              <a:rPr lang="en-US" b="1" dirty="0">
                <a:solidFill>
                  <a:srgbClr val="FFFFFF"/>
                </a:solidFill>
                <a:latin typeface="Avenir Book"/>
                <a:cs typeface="Avenir Book"/>
              </a:rPr>
              <a:t>Who Is Served</a:t>
            </a:r>
            <a:br>
              <a:rPr lang="en-US" b="1" dirty="0">
                <a:solidFill>
                  <a:srgbClr val="FFFFFF"/>
                </a:solidFill>
                <a:latin typeface="Avenir Book"/>
                <a:cs typeface="Avenir Book"/>
              </a:rPr>
            </a:br>
            <a:r>
              <a:rPr lang="en-US" sz="2200" b="1" dirty="0">
                <a:solidFill>
                  <a:srgbClr val="FFFFFF"/>
                </a:solidFill>
                <a:latin typeface="Avenir Book"/>
                <a:cs typeface="Avenir Book"/>
              </a:rPr>
              <a:t>2017/18 AB540 Student Characteristics - data packet </a:t>
            </a:r>
          </a:p>
        </p:txBody>
      </p:sp>
      <p:sp>
        <p:nvSpPr>
          <p:cNvPr id="11" name="Content Placeholder 2"/>
          <p:cNvSpPr>
            <a:spLocks noGrp="1"/>
          </p:cNvSpPr>
          <p:nvPr>
            <p:ph idx="1"/>
          </p:nvPr>
        </p:nvSpPr>
        <p:spPr>
          <a:xfrm>
            <a:off x="777765" y="2219073"/>
            <a:ext cx="10742359" cy="4260173"/>
          </a:xfrm>
        </p:spPr>
        <p:txBody>
          <a:bodyPr>
            <a:normAutofit fontScale="92500" lnSpcReduction="10000"/>
          </a:bodyPr>
          <a:lstStyle/>
          <a:p>
            <a:pPr lvl="0">
              <a:lnSpc>
                <a:spcPct val="120000"/>
              </a:lnSpc>
              <a:spcBef>
                <a:spcPts val="0"/>
              </a:spcBef>
              <a:spcAft>
                <a:spcPts val="1200"/>
              </a:spcAft>
            </a:pPr>
            <a:r>
              <a:rPr lang="en-US" sz="2600" dirty="0">
                <a:latin typeface="Avenir Book"/>
                <a:cs typeface="Avenir Book"/>
              </a:rPr>
              <a:t>There has been a downward trend in the Annual Unique Headcount of registered AB540 students since 2015/16 </a:t>
            </a:r>
          </a:p>
          <a:p>
            <a:pPr lvl="1">
              <a:lnSpc>
                <a:spcPct val="120000"/>
              </a:lnSpc>
              <a:spcBef>
                <a:spcPts val="0"/>
              </a:spcBef>
              <a:spcAft>
                <a:spcPts val="1200"/>
              </a:spcAft>
            </a:pPr>
            <a:r>
              <a:rPr lang="en-US" sz="1900" dirty="0">
                <a:latin typeface="Avenir Book"/>
                <a:cs typeface="Avenir Book"/>
              </a:rPr>
              <a:t>2015/16 </a:t>
            </a:r>
            <a:r>
              <a:rPr lang="en-US" sz="1900" dirty="0">
                <a:latin typeface="Avenir Book"/>
                <a:cs typeface="Avenir Book"/>
                <a:sym typeface="Wingdings" panose="05000000000000000000" pitchFamily="2" charset="2"/>
              </a:rPr>
              <a:t> 422</a:t>
            </a:r>
          </a:p>
          <a:p>
            <a:pPr lvl="1">
              <a:lnSpc>
                <a:spcPct val="120000"/>
              </a:lnSpc>
              <a:spcBef>
                <a:spcPts val="0"/>
              </a:spcBef>
              <a:spcAft>
                <a:spcPts val="1200"/>
              </a:spcAft>
            </a:pPr>
            <a:r>
              <a:rPr lang="en-US" sz="1900" dirty="0">
                <a:latin typeface="Avenir Book"/>
                <a:cs typeface="Avenir Book"/>
                <a:sym typeface="Wingdings" panose="05000000000000000000" pitchFamily="2" charset="2"/>
              </a:rPr>
              <a:t>2016/17  399</a:t>
            </a:r>
          </a:p>
          <a:p>
            <a:pPr lvl="1">
              <a:lnSpc>
                <a:spcPct val="120000"/>
              </a:lnSpc>
              <a:spcBef>
                <a:spcPts val="0"/>
              </a:spcBef>
              <a:spcAft>
                <a:spcPts val="1200"/>
              </a:spcAft>
            </a:pPr>
            <a:r>
              <a:rPr lang="en-US" sz="1900" dirty="0">
                <a:latin typeface="Avenir Book"/>
                <a:cs typeface="Avenir Book"/>
                <a:sym typeface="Wingdings" panose="05000000000000000000" pitchFamily="2" charset="2"/>
              </a:rPr>
              <a:t>2017/18  387</a:t>
            </a:r>
          </a:p>
          <a:p>
            <a:pPr>
              <a:lnSpc>
                <a:spcPct val="120000"/>
              </a:lnSpc>
              <a:spcBef>
                <a:spcPts val="0"/>
              </a:spcBef>
              <a:spcAft>
                <a:spcPts val="1200"/>
              </a:spcAft>
            </a:pPr>
            <a:r>
              <a:rPr lang="en-US" dirty="0">
                <a:latin typeface="Avenir Book"/>
                <a:cs typeface="Avenir Book"/>
                <a:sym typeface="Wingdings" panose="05000000000000000000" pitchFamily="2" charset="2"/>
              </a:rPr>
              <a:t>Not all AB540 students are undocumented but almost all are.</a:t>
            </a:r>
          </a:p>
          <a:p>
            <a:pPr>
              <a:lnSpc>
                <a:spcPct val="120000"/>
              </a:lnSpc>
              <a:spcBef>
                <a:spcPts val="0"/>
              </a:spcBef>
              <a:spcAft>
                <a:spcPts val="1200"/>
              </a:spcAft>
            </a:pPr>
            <a:r>
              <a:rPr lang="en-US" dirty="0">
                <a:latin typeface="Avenir Book"/>
                <a:cs typeface="Avenir Book"/>
                <a:sym typeface="Wingdings" panose="05000000000000000000" pitchFamily="2" charset="2"/>
              </a:rPr>
              <a:t>Not all undocumented students register as AB540</a:t>
            </a:r>
          </a:p>
          <a:p>
            <a:pPr lvl="1">
              <a:lnSpc>
                <a:spcPct val="120000"/>
              </a:lnSpc>
              <a:spcBef>
                <a:spcPts val="0"/>
              </a:spcBef>
              <a:spcAft>
                <a:spcPts val="1200"/>
              </a:spcAft>
            </a:pPr>
            <a:r>
              <a:rPr lang="en-US" sz="1900" dirty="0">
                <a:latin typeface="Avenir Book"/>
                <a:cs typeface="Avenir Book"/>
                <a:sym typeface="Wingdings" panose="05000000000000000000" pitchFamily="2" charset="2"/>
              </a:rPr>
              <a:t>74% are Hispanic, 75% intend to transfer, 58% are between 18-22 years old</a:t>
            </a:r>
            <a:endParaRPr lang="en-US" sz="1900" dirty="0">
              <a:latin typeface="Avenir Book"/>
              <a:cs typeface="Avenir Book"/>
            </a:endParaRPr>
          </a:p>
          <a:p>
            <a:pPr marL="0" lvl="0" indent="0">
              <a:lnSpc>
                <a:spcPct val="120000"/>
              </a:lnSpc>
              <a:spcBef>
                <a:spcPts val="0"/>
              </a:spcBef>
              <a:spcAft>
                <a:spcPts val="1200"/>
              </a:spcAft>
              <a:buNone/>
            </a:pPr>
            <a:endParaRPr lang="en-US" sz="2400" dirty="0">
              <a:latin typeface="Avenir Book"/>
              <a:cs typeface="Avenir Book"/>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6893" y="5833310"/>
            <a:ext cx="1371600" cy="616054"/>
          </a:xfrm>
          <a:prstGeom prst="rect">
            <a:avLst/>
          </a:prstGeom>
        </p:spPr>
      </p:pic>
    </p:spTree>
    <p:extLst>
      <p:ext uri="{BB962C8B-B14F-4D97-AF65-F5344CB8AC3E}">
        <p14:creationId xmlns:p14="http://schemas.microsoft.com/office/powerpoint/2010/main" val="404986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219433" cy="1828800"/>
          </a:xfrm>
          <a:prstGeom prst="rect">
            <a:avLst/>
          </a:prstGeom>
          <a:solidFill>
            <a:srgbClr val="0054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84484" y="0"/>
            <a:ext cx="10972800" cy="1825077"/>
          </a:xfrm>
        </p:spPr>
        <p:txBody>
          <a:bodyPr>
            <a:normAutofit/>
          </a:bodyPr>
          <a:lstStyle/>
          <a:p>
            <a:pPr algn="ctr">
              <a:lnSpc>
                <a:spcPct val="120000"/>
              </a:lnSpc>
              <a:spcBef>
                <a:spcPts val="0"/>
              </a:spcBef>
            </a:pPr>
            <a:r>
              <a:rPr lang="en-US" b="1" dirty="0">
                <a:solidFill>
                  <a:srgbClr val="FFFFFF"/>
                </a:solidFill>
                <a:latin typeface="Avenir Book"/>
                <a:cs typeface="Avenir Book"/>
              </a:rPr>
              <a:t>Why do we need a </a:t>
            </a:r>
            <a:r>
              <a:rPr lang="en-US" b="1" dirty="0">
                <a:solidFill>
                  <a:srgbClr val="FFC000"/>
                </a:solidFill>
                <a:latin typeface="Avenir Book"/>
                <a:cs typeface="Avenir Book"/>
              </a:rPr>
              <a:t>Permanent</a:t>
            </a:r>
            <a:r>
              <a:rPr lang="en-US" b="1" dirty="0">
                <a:solidFill>
                  <a:srgbClr val="FFFFFF"/>
                </a:solidFill>
                <a:latin typeface="Avenir Book"/>
                <a:cs typeface="Avenir Book"/>
              </a:rPr>
              <a:t> 1.0FTE PSC</a:t>
            </a:r>
          </a:p>
        </p:txBody>
      </p:sp>
      <p:sp>
        <p:nvSpPr>
          <p:cNvPr id="11" name="Content Placeholder 2"/>
          <p:cNvSpPr>
            <a:spLocks noGrp="1"/>
          </p:cNvSpPr>
          <p:nvPr>
            <p:ph idx="1"/>
          </p:nvPr>
        </p:nvSpPr>
        <p:spPr>
          <a:xfrm>
            <a:off x="777766" y="2191764"/>
            <a:ext cx="10879518" cy="4260173"/>
          </a:xfrm>
        </p:spPr>
        <p:txBody>
          <a:bodyPr>
            <a:normAutofit/>
          </a:bodyPr>
          <a:lstStyle/>
          <a:p>
            <a:pPr lvl="1">
              <a:lnSpc>
                <a:spcPct val="100000"/>
              </a:lnSpc>
              <a:spcBef>
                <a:spcPts val="0"/>
              </a:spcBef>
              <a:spcAft>
                <a:spcPts val="1800"/>
              </a:spcAft>
            </a:pPr>
            <a:r>
              <a:rPr lang="en-US" b="1" dirty="0">
                <a:latin typeface="Avenir Book"/>
                <a:cs typeface="Avenir Book"/>
              </a:rPr>
              <a:t>We are a Hispanic Serving Institution (HSI)</a:t>
            </a:r>
          </a:p>
          <a:p>
            <a:pPr lvl="1">
              <a:lnSpc>
                <a:spcPct val="100000"/>
              </a:lnSpc>
              <a:spcBef>
                <a:spcPts val="0"/>
              </a:spcBef>
              <a:spcAft>
                <a:spcPts val="1800"/>
              </a:spcAft>
            </a:pPr>
            <a:r>
              <a:rPr lang="en-US" b="1" dirty="0">
                <a:latin typeface="Avenir Book"/>
                <a:cs typeface="Avenir Book"/>
              </a:rPr>
              <a:t>AB1645 – </a:t>
            </a:r>
            <a:r>
              <a:rPr lang="en-US" dirty="0">
                <a:latin typeface="Avenir Book"/>
                <a:cs typeface="Avenir Book"/>
              </a:rPr>
              <a:t>CCCCO’s mandates Dream Center Liaisons</a:t>
            </a:r>
          </a:p>
          <a:p>
            <a:pPr lvl="1">
              <a:lnSpc>
                <a:spcPct val="100000"/>
              </a:lnSpc>
              <a:spcBef>
                <a:spcPts val="0"/>
              </a:spcBef>
              <a:spcAft>
                <a:spcPts val="1800"/>
              </a:spcAft>
            </a:pPr>
            <a:r>
              <a:rPr lang="en-US" dirty="0">
                <a:latin typeface="Avenir Book"/>
                <a:cs typeface="Avenir Book"/>
              </a:rPr>
              <a:t>The developing coordination needs are </a:t>
            </a:r>
            <a:r>
              <a:rPr lang="en-US" b="1" dirty="0">
                <a:latin typeface="Avenir Book"/>
                <a:cs typeface="Avenir Book"/>
              </a:rPr>
              <a:t>aligned with PSC classification</a:t>
            </a:r>
          </a:p>
          <a:p>
            <a:pPr lvl="1">
              <a:lnSpc>
                <a:spcPct val="100000"/>
              </a:lnSpc>
              <a:spcBef>
                <a:spcPts val="0"/>
              </a:spcBef>
              <a:spcAft>
                <a:spcPts val="1800"/>
              </a:spcAft>
            </a:pPr>
            <a:r>
              <a:rPr lang="en-US" b="1" dirty="0">
                <a:latin typeface="Avenir Book"/>
                <a:cs typeface="Avenir Book"/>
              </a:rPr>
              <a:t>Alignment with our sister colleges’ </a:t>
            </a:r>
            <a:r>
              <a:rPr lang="en-US" dirty="0">
                <a:latin typeface="Avenir Book"/>
                <a:cs typeface="Avenir Book"/>
              </a:rPr>
              <a:t>Dream Center staffing </a:t>
            </a:r>
            <a:br>
              <a:rPr lang="en-US" dirty="0">
                <a:latin typeface="Avenir Book"/>
                <a:cs typeface="Avenir Book"/>
              </a:rPr>
            </a:br>
            <a:r>
              <a:rPr lang="en-US" sz="1700" dirty="0">
                <a:solidFill>
                  <a:srgbClr val="7F7F7F"/>
                </a:solidFill>
                <a:latin typeface="Avenir Book"/>
                <a:cs typeface="Avenir Book"/>
              </a:rPr>
              <a:t>(SKY = 1.0 FTE Fund 1 PSC) (CSM = 1.0 FTE </a:t>
            </a:r>
            <a:r>
              <a:rPr lang="en-US" sz="1700" dirty="0" err="1">
                <a:solidFill>
                  <a:srgbClr val="7F7F7F"/>
                </a:solidFill>
                <a:latin typeface="Avenir Book"/>
                <a:cs typeface="Avenir Book"/>
              </a:rPr>
              <a:t>Innov</a:t>
            </a:r>
            <a:r>
              <a:rPr lang="en-US" sz="1700" dirty="0">
                <a:solidFill>
                  <a:srgbClr val="7F7F7F"/>
                </a:solidFill>
                <a:latin typeface="Avenir Book"/>
                <a:cs typeface="Avenir Book"/>
              </a:rPr>
              <a:t>. Fund Retention Specialist + </a:t>
            </a:r>
            <a:br>
              <a:rPr lang="en-US" sz="1700" dirty="0">
                <a:solidFill>
                  <a:srgbClr val="7F7F7F"/>
                </a:solidFill>
                <a:latin typeface="Avenir Book"/>
                <a:cs typeface="Avenir Book"/>
              </a:rPr>
            </a:br>
            <a:r>
              <a:rPr lang="en-US" sz="1700" dirty="0">
                <a:solidFill>
                  <a:srgbClr val="7F7F7F"/>
                </a:solidFill>
                <a:latin typeface="Avenir Book"/>
                <a:cs typeface="Avenir Book"/>
              </a:rPr>
              <a:t>support by Multi-cultural Ctr. Fund 1 PSC)</a:t>
            </a:r>
          </a:p>
          <a:p>
            <a:pPr lvl="1">
              <a:lnSpc>
                <a:spcPct val="100000"/>
              </a:lnSpc>
              <a:spcBef>
                <a:spcPts val="0"/>
              </a:spcBef>
              <a:spcAft>
                <a:spcPts val="1800"/>
              </a:spcAft>
            </a:pPr>
            <a:r>
              <a:rPr lang="en-US" b="1" dirty="0">
                <a:latin typeface="Avenir Book"/>
                <a:cs typeface="Avenir Book"/>
              </a:rPr>
              <a:t>Staff Turnover </a:t>
            </a:r>
            <a:r>
              <a:rPr lang="en-US" dirty="0">
                <a:latin typeface="Avenir Book"/>
                <a:cs typeface="Avenir Book"/>
              </a:rPr>
              <a:t>- With a short-term .48 FTE position, staff will leave for other permanent opportunities</a:t>
            </a:r>
            <a:endParaRPr lang="en-US" sz="2000" dirty="0"/>
          </a:p>
          <a:p>
            <a:pPr marL="457200" lvl="1" indent="0">
              <a:lnSpc>
                <a:spcPct val="100000"/>
              </a:lnSpc>
              <a:spcBef>
                <a:spcPts val="0"/>
              </a:spcBef>
              <a:spcAft>
                <a:spcPts val="600"/>
              </a:spcAft>
              <a:buNone/>
            </a:pPr>
            <a:endParaRPr lang="en-US" dirty="0"/>
          </a:p>
          <a:p>
            <a:pPr lvl="1">
              <a:lnSpc>
                <a:spcPct val="100000"/>
              </a:lnSpc>
              <a:spcBef>
                <a:spcPts val="0"/>
              </a:spcBef>
              <a:spcAft>
                <a:spcPts val="600"/>
              </a:spcAft>
            </a:pPr>
            <a:endParaRPr lang="en-US" dirty="0"/>
          </a:p>
          <a:p>
            <a:pPr marL="457200" lvl="1" indent="0">
              <a:lnSpc>
                <a:spcPct val="100000"/>
              </a:lnSpc>
              <a:spcBef>
                <a:spcPts val="0"/>
              </a:spcBef>
              <a:spcAft>
                <a:spcPts val="600"/>
              </a:spcAft>
              <a:buNone/>
            </a:pPr>
            <a:endParaRPr lang="en-US" dirty="0"/>
          </a:p>
          <a:p>
            <a:pPr marL="914400" lvl="2" indent="0">
              <a:lnSpc>
                <a:spcPct val="100000"/>
              </a:lnSpc>
              <a:spcBef>
                <a:spcPts val="0"/>
              </a:spcBef>
              <a:spcAft>
                <a:spcPts val="600"/>
              </a:spcAft>
              <a:buNone/>
            </a:pPr>
            <a:endParaRPr lang="en-US" sz="2400" dirty="0">
              <a:solidFill>
                <a:srgbClr val="7F7F7F"/>
              </a:solidFill>
            </a:endParaRPr>
          </a:p>
          <a:p>
            <a:pPr lvl="2">
              <a:lnSpc>
                <a:spcPct val="100000"/>
              </a:lnSpc>
              <a:spcBef>
                <a:spcPts val="0"/>
              </a:spcBef>
              <a:spcAft>
                <a:spcPts val="600"/>
              </a:spcAft>
            </a:pPr>
            <a:endParaRPr lang="en-US" dirty="0">
              <a:solidFill>
                <a:srgbClr val="7F7F7F"/>
              </a:solidFill>
            </a:endParaRPr>
          </a:p>
          <a:p>
            <a:pPr lvl="2">
              <a:lnSpc>
                <a:spcPct val="120000"/>
              </a:lnSpc>
            </a:pPr>
            <a:endParaRPr lang="en-US" dirty="0">
              <a:solidFill>
                <a:srgbClr val="7F7F7F"/>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6893" y="5833310"/>
            <a:ext cx="1371600" cy="616054"/>
          </a:xfrm>
          <a:prstGeom prst="rect">
            <a:avLst/>
          </a:prstGeom>
        </p:spPr>
      </p:pic>
    </p:spTree>
    <p:extLst>
      <p:ext uri="{BB962C8B-B14F-4D97-AF65-F5344CB8AC3E}">
        <p14:creationId xmlns:p14="http://schemas.microsoft.com/office/powerpoint/2010/main" val="379278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219433" cy="1828800"/>
          </a:xfrm>
          <a:prstGeom prst="rect">
            <a:avLst/>
          </a:prstGeom>
          <a:solidFill>
            <a:srgbClr val="0054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84484" y="0"/>
            <a:ext cx="10835640" cy="1829587"/>
          </a:xfrm>
        </p:spPr>
        <p:txBody>
          <a:bodyPr>
            <a:normAutofit/>
          </a:bodyPr>
          <a:lstStyle/>
          <a:p>
            <a:pPr algn="ctr">
              <a:lnSpc>
                <a:spcPct val="120000"/>
              </a:lnSpc>
              <a:spcBef>
                <a:spcPts val="0"/>
              </a:spcBef>
            </a:pPr>
            <a:r>
              <a:rPr lang="en-US" b="1" dirty="0">
                <a:solidFill>
                  <a:srgbClr val="FFFFFF"/>
                </a:solidFill>
                <a:latin typeface="Avenir Book"/>
                <a:cs typeface="Avenir Book"/>
              </a:rPr>
              <a:t>College, District and </a:t>
            </a:r>
            <a:br>
              <a:rPr lang="en-US" b="1" dirty="0">
                <a:solidFill>
                  <a:srgbClr val="FFFFFF"/>
                </a:solidFill>
                <a:latin typeface="Avenir Book"/>
                <a:cs typeface="Avenir Book"/>
              </a:rPr>
            </a:br>
            <a:r>
              <a:rPr lang="en-US" b="1" dirty="0">
                <a:solidFill>
                  <a:srgbClr val="FFFFFF"/>
                </a:solidFill>
                <a:latin typeface="Avenir Book"/>
                <a:cs typeface="Avenir Book"/>
              </a:rPr>
              <a:t>Chancellor’s Office Support</a:t>
            </a:r>
          </a:p>
        </p:txBody>
      </p:sp>
      <p:sp>
        <p:nvSpPr>
          <p:cNvPr id="11" name="Content Placeholder 2"/>
          <p:cNvSpPr>
            <a:spLocks noGrp="1"/>
          </p:cNvSpPr>
          <p:nvPr>
            <p:ph idx="1"/>
          </p:nvPr>
        </p:nvSpPr>
        <p:spPr>
          <a:xfrm>
            <a:off x="465542" y="2367271"/>
            <a:ext cx="8678458" cy="4693545"/>
          </a:xfrm>
        </p:spPr>
        <p:txBody>
          <a:bodyPr>
            <a:normAutofit/>
          </a:bodyPr>
          <a:lstStyle/>
          <a:p>
            <a:pPr marL="0" lvl="1" indent="0">
              <a:lnSpc>
                <a:spcPct val="110000"/>
              </a:lnSpc>
              <a:spcBef>
                <a:spcPts val="0"/>
              </a:spcBef>
              <a:spcAft>
                <a:spcPts val="600"/>
              </a:spcAft>
              <a:buNone/>
            </a:pPr>
            <a:r>
              <a:rPr lang="en-US" b="1" dirty="0">
                <a:latin typeface="Avenir Book"/>
                <a:cs typeface="Avenir Book"/>
              </a:rPr>
              <a:t>Support at Every Level</a:t>
            </a:r>
          </a:p>
          <a:p>
            <a:pPr marL="800100" lvl="2" indent="-342900">
              <a:lnSpc>
                <a:spcPct val="110000"/>
              </a:lnSpc>
              <a:spcBef>
                <a:spcPts val="0"/>
              </a:spcBef>
              <a:spcAft>
                <a:spcPts val="600"/>
              </a:spcAft>
            </a:pPr>
            <a:r>
              <a:rPr lang="en-US" dirty="0">
                <a:latin typeface="Avenir Book"/>
                <a:cs typeface="Avenir Book"/>
              </a:rPr>
              <a:t>Students</a:t>
            </a:r>
          </a:p>
          <a:p>
            <a:pPr marL="1257300" lvl="3" indent="-342900">
              <a:lnSpc>
                <a:spcPct val="110000"/>
              </a:lnSpc>
              <a:spcBef>
                <a:spcPts val="0"/>
              </a:spcBef>
              <a:spcAft>
                <a:spcPts val="600"/>
              </a:spcAft>
            </a:pPr>
            <a:r>
              <a:rPr lang="en-US" dirty="0">
                <a:latin typeface="Avenir Book"/>
                <a:cs typeface="Avenir Book"/>
              </a:rPr>
              <a:t>DREAMers Club</a:t>
            </a:r>
          </a:p>
          <a:p>
            <a:pPr marL="800100" lvl="2" indent="-342900">
              <a:lnSpc>
                <a:spcPct val="110000"/>
              </a:lnSpc>
              <a:spcBef>
                <a:spcPts val="0"/>
              </a:spcBef>
              <a:spcAft>
                <a:spcPts val="600"/>
              </a:spcAft>
            </a:pPr>
            <a:r>
              <a:rPr lang="en-US" dirty="0">
                <a:latin typeface="Avenir Book"/>
                <a:cs typeface="Avenir Book"/>
              </a:rPr>
              <a:t>College </a:t>
            </a:r>
          </a:p>
          <a:p>
            <a:pPr marL="1257300" lvl="3" indent="-342900">
              <a:lnSpc>
                <a:spcPct val="110000"/>
              </a:lnSpc>
              <a:spcBef>
                <a:spcPts val="0"/>
              </a:spcBef>
              <a:spcAft>
                <a:spcPts val="600"/>
              </a:spcAft>
            </a:pPr>
            <a:r>
              <a:rPr lang="en-US" dirty="0">
                <a:latin typeface="Avenir Book"/>
                <a:cs typeface="Avenir Book"/>
              </a:rPr>
              <a:t>ACES</a:t>
            </a:r>
          </a:p>
          <a:p>
            <a:pPr marL="800100" lvl="2" indent="-342900">
              <a:lnSpc>
                <a:spcPct val="110000"/>
              </a:lnSpc>
              <a:spcBef>
                <a:spcPts val="0"/>
              </a:spcBef>
              <a:spcAft>
                <a:spcPts val="600"/>
              </a:spcAft>
            </a:pPr>
            <a:r>
              <a:rPr lang="en-US" dirty="0">
                <a:latin typeface="Avenir Book"/>
                <a:cs typeface="Avenir Book"/>
              </a:rPr>
              <a:t>District</a:t>
            </a:r>
          </a:p>
          <a:p>
            <a:pPr marL="1257300" lvl="3" indent="-342900">
              <a:lnSpc>
                <a:spcPct val="110000"/>
              </a:lnSpc>
              <a:spcBef>
                <a:spcPts val="0"/>
              </a:spcBef>
              <a:spcAft>
                <a:spcPts val="600"/>
              </a:spcAft>
            </a:pPr>
            <a:r>
              <a:rPr lang="en-US" dirty="0">
                <a:latin typeface="Avenir Book"/>
                <a:cs typeface="Avenir Book"/>
              </a:rPr>
              <a:t>Contemporary Conversation Regarding Race, Class, Gender, Privilege, and Equity: </a:t>
            </a:r>
            <a:r>
              <a:rPr lang="en-US" sz="1600" dirty="0">
                <a:solidFill>
                  <a:schemeClr val="accent2">
                    <a:lumMod val="75000"/>
                  </a:schemeClr>
                </a:solidFill>
                <a:latin typeface="Avenir Book"/>
                <a:cs typeface="Avenir Book"/>
              </a:rPr>
              <a:t>Undocumented Student Week of Action Presentation</a:t>
            </a:r>
          </a:p>
          <a:p>
            <a:pPr marL="800100" lvl="2" indent="-342900">
              <a:lnSpc>
                <a:spcPct val="110000"/>
              </a:lnSpc>
              <a:spcBef>
                <a:spcPts val="0"/>
              </a:spcBef>
              <a:spcAft>
                <a:spcPts val="600"/>
              </a:spcAft>
            </a:pPr>
            <a:r>
              <a:rPr lang="en-US" dirty="0">
                <a:latin typeface="Avenir Book"/>
                <a:cs typeface="Avenir Book"/>
              </a:rPr>
              <a:t>CCCCO</a:t>
            </a:r>
          </a:p>
          <a:p>
            <a:pPr marL="1257300" lvl="3" indent="-342900">
              <a:lnSpc>
                <a:spcPct val="110000"/>
              </a:lnSpc>
              <a:spcBef>
                <a:spcPts val="0"/>
              </a:spcBef>
              <a:spcAft>
                <a:spcPts val="600"/>
              </a:spcAft>
            </a:pPr>
            <a:r>
              <a:rPr lang="en-US" dirty="0">
                <a:latin typeface="Avenir Book"/>
                <a:cs typeface="Avenir Book"/>
              </a:rPr>
              <a:t>AB1645 – </a:t>
            </a:r>
            <a:r>
              <a:rPr lang="en-US" sz="1600" dirty="0">
                <a:latin typeface="Avenir Book"/>
                <a:cs typeface="Avenir Book"/>
              </a:rPr>
              <a:t>CCCCO mandates CC’s to have Dream Center Liaisons to expand resources for undocumented immigrant students.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6893" y="5833310"/>
            <a:ext cx="1371600" cy="616054"/>
          </a:xfrm>
          <a:prstGeom prst="rect">
            <a:avLst/>
          </a:prstGeom>
        </p:spPr>
      </p:pic>
      <p:pic>
        <p:nvPicPr>
          <p:cNvPr id="12" name="Picture 11">
            <a:extLst>
              <a:ext uri="{FF2B5EF4-FFF2-40B4-BE49-F238E27FC236}">
                <a16:creationId xmlns:a16="http://schemas.microsoft.com/office/drawing/2014/main" id="{26421E18-EB7A-7048-B56F-90801C398C52}"/>
              </a:ext>
            </a:extLst>
          </p:cNvPr>
          <p:cNvPicPr>
            <a:picLocks noChangeAspect="1"/>
          </p:cNvPicPr>
          <p:nvPr/>
        </p:nvPicPr>
        <p:blipFill>
          <a:blip r:embed="rId4"/>
          <a:stretch>
            <a:fillRect/>
          </a:stretch>
        </p:blipFill>
        <p:spPr>
          <a:xfrm>
            <a:off x="6550749" y="2217306"/>
            <a:ext cx="5253686" cy="2303179"/>
          </a:xfrm>
          <a:prstGeom prst="rect">
            <a:avLst/>
          </a:prstGeom>
          <a:ln w="28575">
            <a:solidFill>
              <a:srgbClr val="005433"/>
            </a:solidFill>
          </a:ln>
        </p:spPr>
      </p:pic>
    </p:spTree>
    <p:extLst>
      <p:ext uri="{BB962C8B-B14F-4D97-AF65-F5344CB8AC3E}">
        <p14:creationId xmlns:p14="http://schemas.microsoft.com/office/powerpoint/2010/main" val="92701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219433" cy="1828800"/>
          </a:xfrm>
          <a:prstGeom prst="rect">
            <a:avLst/>
          </a:prstGeom>
          <a:solidFill>
            <a:srgbClr val="0054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685799" y="0"/>
            <a:ext cx="10835640" cy="1829710"/>
          </a:xfrm>
        </p:spPr>
        <p:txBody>
          <a:bodyPr>
            <a:normAutofit/>
          </a:bodyPr>
          <a:lstStyle/>
          <a:p>
            <a:pPr algn="ctr">
              <a:lnSpc>
                <a:spcPct val="120000"/>
              </a:lnSpc>
              <a:spcBef>
                <a:spcPts val="0"/>
              </a:spcBef>
            </a:pPr>
            <a:r>
              <a:rPr lang="en-US" b="1" dirty="0">
                <a:solidFill>
                  <a:srgbClr val="FFFFFF"/>
                </a:solidFill>
                <a:latin typeface="Avenir Book"/>
                <a:cs typeface="Avenir Book"/>
              </a:rPr>
              <a:t>Supports Mission Statement </a:t>
            </a:r>
            <a:br>
              <a:rPr lang="en-US" b="1" dirty="0">
                <a:solidFill>
                  <a:srgbClr val="FFFFFF"/>
                </a:solidFill>
                <a:latin typeface="Avenir Book"/>
                <a:cs typeface="Avenir Book"/>
              </a:rPr>
            </a:br>
            <a:r>
              <a:rPr lang="en-US" b="1" dirty="0">
                <a:solidFill>
                  <a:srgbClr val="FFFFFF"/>
                </a:solidFill>
                <a:latin typeface="Avenir Book"/>
                <a:cs typeface="Avenir Book"/>
              </a:rPr>
              <a:t>&amp; Strategic Goals</a:t>
            </a:r>
          </a:p>
        </p:txBody>
      </p:sp>
      <p:sp>
        <p:nvSpPr>
          <p:cNvPr id="11" name="Content Placeholder 2"/>
          <p:cNvSpPr>
            <a:spLocks noGrp="1"/>
          </p:cNvSpPr>
          <p:nvPr>
            <p:ph idx="1"/>
          </p:nvPr>
        </p:nvSpPr>
        <p:spPr>
          <a:xfrm>
            <a:off x="657578" y="2165599"/>
            <a:ext cx="10972291" cy="4206240"/>
          </a:xfrm>
        </p:spPr>
        <p:txBody>
          <a:bodyPr>
            <a:normAutofit/>
          </a:bodyPr>
          <a:lstStyle/>
          <a:p>
            <a:pPr>
              <a:lnSpc>
                <a:spcPct val="110000"/>
              </a:lnSpc>
              <a:spcBef>
                <a:spcPts val="0"/>
              </a:spcBef>
              <a:spcAft>
                <a:spcPts val="1800"/>
              </a:spcAft>
            </a:pPr>
            <a:r>
              <a:rPr lang="en-US" sz="2400" dirty="0">
                <a:latin typeface="Avenir Book"/>
                <a:cs typeface="Avenir Book"/>
              </a:rPr>
              <a:t>Alignment with College Mission Statement</a:t>
            </a:r>
          </a:p>
          <a:p>
            <a:pPr lvl="1">
              <a:lnSpc>
                <a:spcPct val="110000"/>
              </a:lnSpc>
              <a:spcBef>
                <a:spcPts val="0"/>
              </a:spcBef>
              <a:spcAft>
                <a:spcPts val="1800"/>
              </a:spcAft>
            </a:pPr>
            <a:r>
              <a:rPr lang="en-US" sz="2000" dirty="0">
                <a:solidFill>
                  <a:srgbClr val="7F7F7F"/>
                </a:solidFill>
                <a:latin typeface="Avenir Book"/>
                <a:cs typeface="Avenir Book"/>
              </a:rPr>
              <a:t>The Dream Center ensures that all students have </a:t>
            </a:r>
            <a:r>
              <a:rPr lang="en-US" sz="2000" dirty="0">
                <a:solidFill>
                  <a:schemeClr val="accent2">
                    <a:lumMod val="75000"/>
                  </a:schemeClr>
                </a:solidFill>
                <a:latin typeface="Avenir Book"/>
                <a:cs typeface="Avenir Book"/>
              </a:rPr>
              <a:t>equitable opportunities </a:t>
            </a:r>
            <a:r>
              <a:rPr lang="en-US" sz="2000" dirty="0">
                <a:solidFill>
                  <a:srgbClr val="7F7F7F"/>
                </a:solidFill>
                <a:latin typeface="Avenir Book"/>
                <a:cs typeface="Avenir Book"/>
              </a:rPr>
              <a:t>to achieve their transfer, career education, and lifelong learning educational goals, regardless of their immigration status</a:t>
            </a:r>
          </a:p>
          <a:p>
            <a:pPr>
              <a:lnSpc>
                <a:spcPct val="110000"/>
              </a:lnSpc>
              <a:spcBef>
                <a:spcPts val="0"/>
              </a:spcBef>
              <a:spcAft>
                <a:spcPts val="1800"/>
              </a:spcAft>
            </a:pPr>
            <a:r>
              <a:rPr lang="en-US" sz="2400" dirty="0">
                <a:latin typeface="Avenir Book"/>
                <a:cs typeface="Avenir Book"/>
              </a:rPr>
              <a:t>Alignment with College Strategic Goals</a:t>
            </a:r>
          </a:p>
          <a:p>
            <a:pPr lvl="1">
              <a:lnSpc>
                <a:spcPct val="110000"/>
              </a:lnSpc>
              <a:spcBef>
                <a:spcPts val="0"/>
              </a:spcBef>
              <a:spcAft>
                <a:spcPts val="1800"/>
              </a:spcAft>
            </a:pPr>
            <a:r>
              <a:rPr lang="en-US" sz="2000" dirty="0">
                <a:solidFill>
                  <a:srgbClr val="7F7F7F"/>
                </a:solidFill>
                <a:latin typeface="Avenir Book"/>
                <a:cs typeface="Avenir Book"/>
              </a:rPr>
              <a:t>The Dream Center provides student services programs that highlight </a:t>
            </a:r>
            <a:r>
              <a:rPr lang="en-US" sz="2000" dirty="0">
                <a:solidFill>
                  <a:schemeClr val="accent2">
                    <a:lumMod val="75000"/>
                  </a:schemeClr>
                </a:solidFill>
                <a:latin typeface="Avenir Book"/>
                <a:cs typeface="Avenir Book"/>
              </a:rPr>
              <a:t>inclusivity, diversity, and equity </a:t>
            </a:r>
            <a:r>
              <a:rPr lang="en-US" sz="2000" dirty="0">
                <a:solidFill>
                  <a:srgbClr val="7F7F7F"/>
                </a:solidFill>
                <a:latin typeface="Avenir Book"/>
                <a:cs typeface="Avenir Book"/>
              </a:rPr>
              <a:t>in their mission to help students meet their unique educational goals.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6893" y="5833310"/>
            <a:ext cx="1371600" cy="616054"/>
          </a:xfrm>
          <a:prstGeom prst="rect">
            <a:avLst/>
          </a:prstGeom>
        </p:spPr>
      </p:pic>
    </p:spTree>
    <p:extLst>
      <p:ext uri="{BB962C8B-B14F-4D97-AF65-F5344CB8AC3E}">
        <p14:creationId xmlns:p14="http://schemas.microsoft.com/office/powerpoint/2010/main" val="53928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219433" cy="1828800"/>
          </a:xfrm>
          <a:prstGeom prst="rect">
            <a:avLst/>
          </a:prstGeom>
          <a:solidFill>
            <a:srgbClr val="0054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85799" y="0"/>
            <a:ext cx="10835640" cy="1829710"/>
          </a:xfrm>
        </p:spPr>
        <p:txBody>
          <a:bodyPr>
            <a:normAutofit/>
          </a:bodyPr>
          <a:lstStyle/>
          <a:p>
            <a:pPr algn="ctr">
              <a:lnSpc>
                <a:spcPct val="120000"/>
              </a:lnSpc>
              <a:spcBef>
                <a:spcPts val="0"/>
              </a:spcBef>
            </a:pPr>
            <a:r>
              <a:rPr lang="en-US" b="1">
                <a:solidFill>
                  <a:srgbClr val="FFFFFF"/>
                </a:solidFill>
                <a:latin typeface="Avenir Book"/>
                <a:cs typeface="Avenir Book"/>
              </a:rPr>
              <a:t>If This Position is Not Funded</a:t>
            </a:r>
            <a:r>
              <a:rPr lang="mr-IN" b="1">
                <a:solidFill>
                  <a:srgbClr val="FFFFFF"/>
                </a:solidFill>
                <a:latin typeface="Avenir Book"/>
                <a:cs typeface="Avenir Book"/>
              </a:rPr>
              <a:t>…</a:t>
            </a:r>
            <a:endParaRPr lang="en-US" b="1">
              <a:solidFill>
                <a:srgbClr val="FFFFFF"/>
              </a:solidFill>
              <a:latin typeface="Avenir Book"/>
              <a:cs typeface="Avenir Book"/>
            </a:endParaRPr>
          </a:p>
        </p:txBody>
      </p:sp>
      <p:sp>
        <p:nvSpPr>
          <p:cNvPr id="11" name="Content Placeholder 2"/>
          <p:cNvSpPr>
            <a:spLocks noGrp="1"/>
          </p:cNvSpPr>
          <p:nvPr>
            <p:ph idx="1"/>
          </p:nvPr>
        </p:nvSpPr>
        <p:spPr>
          <a:xfrm>
            <a:off x="657578" y="2165597"/>
            <a:ext cx="8557542" cy="4525133"/>
          </a:xfrm>
        </p:spPr>
        <p:txBody>
          <a:bodyPr>
            <a:noAutofit/>
          </a:bodyPr>
          <a:lstStyle/>
          <a:p>
            <a:pPr>
              <a:lnSpc>
                <a:spcPct val="110000"/>
              </a:lnSpc>
              <a:spcBef>
                <a:spcPts val="0"/>
              </a:spcBef>
              <a:spcAft>
                <a:spcPts val="1800"/>
              </a:spcAft>
            </a:pPr>
            <a:r>
              <a:rPr lang="en-US" sz="2200" dirty="0">
                <a:solidFill>
                  <a:srgbClr val="000000"/>
                </a:solidFill>
                <a:latin typeface="Avenir Book"/>
                <a:cs typeface="Avenir Book"/>
              </a:rPr>
              <a:t>Cañada College will be out of compliance with AB1645 – State mandate</a:t>
            </a:r>
          </a:p>
          <a:p>
            <a:pPr>
              <a:lnSpc>
                <a:spcPct val="110000"/>
              </a:lnSpc>
              <a:spcBef>
                <a:spcPts val="0"/>
              </a:spcBef>
              <a:spcAft>
                <a:spcPts val="1800"/>
              </a:spcAft>
            </a:pPr>
            <a:r>
              <a:rPr lang="en-US" sz="2200" dirty="0">
                <a:solidFill>
                  <a:srgbClr val="000000"/>
                </a:solidFill>
                <a:latin typeface="Avenir Book"/>
                <a:cs typeface="Avenir Book"/>
              </a:rPr>
              <a:t>Limited (and insufficient) resources would be available for our DREAMers and allies. </a:t>
            </a:r>
            <a:r>
              <a:rPr lang="en-US" sz="1600" dirty="0">
                <a:solidFill>
                  <a:schemeClr val="tx1">
                    <a:lumMod val="50000"/>
                    <a:lumOff val="50000"/>
                  </a:schemeClr>
                </a:solidFill>
                <a:latin typeface="Avenir Book"/>
                <a:cs typeface="Avenir Book"/>
              </a:rPr>
              <a:t>(workshops, presentations, resources, guest speakers)</a:t>
            </a:r>
          </a:p>
          <a:p>
            <a:pPr>
              <a:lnSpc>
                <a:spcPct val="110000"/>
              </a:lnSpc>
              <a:spcBef>
                <a:spcPts val="0"/>
              </a:spcBef>
              <a:spcAft>
                <a:spcPts val="1800"/>
              </a:spcAft>
            </a:pPr>
            <a:r>
              <a:rPr lang="en-US" sz="2200" dirty="0">
                <a:solidFill>
                  <a:srgbClr val="000000"/>
                </a:solidFill>
                <a:latin typeface="Avenir Book"/>
                <a:cs typeface="Avenir Book"/>
              </a:rPr>
              <a:t>We may be prevented from re-hiring a short-term staff </a:t>
            </a:r>
            <a:r>
              <a:rPr lang="en-US" sz="1600" dirty="0">
                <a:solidFill>
                  <a:schemeClr val="tx1">
                    <a:lumMod val="50000"/>
                    <a:lumOff val="50000"/>
                  </a:schemeClr>
                </a:solidFill>
                <a:latin typeface="Avenir Book"/>
                <a:cs typeface="Avenir Book"/>
              </a:rPr>
              <a:t>(repeatability)</a:t>
            </a:r>
          </a:p>
          <a:p>
            <a:pPr>
              <a:lnSpc>
                <a:spcPct val="110000"/>
              </a:lnSpc>
              <a:spcBef>
                <a:spcPts val="0"/>
              </a:spcBef>
              <a:spcAft>
                <a:spcPts val="1800"/>
              </a:spcAft>
            </a:pPr>
            <a:r>
              <a:rPr lang="en-US" sz="2200" dirty="0">
                <a:solidFill>
                  <a:srgbClr val="000000"/>
                </a:solidFill>
                <a:latin typeface="Avenir Book"/>
                <a:cs typeface="Avenir Book"/>
              </a:rPr>
              <a:t>As an HSI, Cañada has a responsibility to support DREAMers with success, retention and transfer rates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6893" y="5833310"/>
            <a:ext cx="1371600" cy="616054"/>
          </a:xfrm>
          <a:prstGeom prst="rect">
            <a:avLst/>
          </a:prstGeom>
        </p:spPr>
      </p:pic>
      <p:pic>
        <p:nvPicPr>
          <p:cNvPr id="6" name="Google Shape;67;p14">
            <a:extLst>
              <a:ext uri="{FF2B5EF4-FFF2-40B4-BE49-F238E27FC236}">
                <a16:creationId xmlns:a16="http://schemas.microsoft.com/office/drawing/2014/main" id="{602A09D3-8A20-484F-9582-77A610023985}"/>
              </a:ext>
            </a:extLst>
          </p:cNvPr>
          <p:cNvPicPr preferRelativeResize="0">
            <a:picLocks noChangeAspect="1"/>
          </p:cNvPicPr>
          <p:nvPr/>
        </p:nvPicPr>
        <p:blipFill>
          <a:blip r:embed="rId4">
            <a:alphaModFix/>
          </a:blip>
          <a:stretch>
            <a:fillRect/>
          </a:stretch>
        </p:blipFill>
        <p:spPr>
          <a:xfrm>
            <a:off x="175511" y="6165288"/>
            <a:ext cx="482067" cy="568151"/>
          </a:xfrm>
          <a:prstGeom prst="rect">
            <a:avLst/>
          </a:prstGeom>
          <a:noFill/>
          <a:ln>
            <a:noFill/>
          </a:ln>
        </p:spPr>
      </p:pic>
      <p:pic>
        <p:nvPicPr>
          <p:cNvPr id="10" name="Picture 9">
            <a:extLst>
              <a:ext uri="{FF2B5EF4-FFF2-40B4-BE49-F238E27FC236}">
                <a16:creationId xmlns:a16="http://schemas.microsoft.com/office/drawing/2014/main" id="{E353D96F-CD45-2141-90C2-EC01F576DFB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048" b="19153"/>
          <a:stretch/>
        </p:blipFill>
        <p:spPr>
          <a:xfrm>
            <a:off x="9460714" y="2165597"/>
            <a:ext cx="2319379" cy="3109644"/>
          </a:xfrm>
          <a:prstGeom prst="rect">
            <a:avLst/>
          </a:prstGeom>
          <a:ln w="28575">
            <a:solidFill>
              <a:srgbClr val="005433"/>
            </a:solidFill>
          </a:ln>
        </p:spPr>
      </p:pic>
    </p:spTree>
    <p:extLst>
      <p:ext uri="{BB962C8B-B14F-4D97-AF65-F5344CB8AC3E}">
        <p14:creationId xmlns:p14="http://schemas.microsoft.com/office/powerpoint/2010/main" val="62350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11624</TotalTime>
  <Words>1046</Words>
  <Application>Microsoft Macintosh PowerPoint</Application>
  <PresentationFormat>Widescreen</PresentationFormat>
  <Paragraphs>122</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ＭＳ 明朝</vt:lpstr>
      <vt:lpstr>Arial</vt:lpstr>
      <vt:lpstr>Avenir Book</vt:lpstr>
      <vt:lpstr>Calibri</vt:lpstr>
      <vt:lpstr>Calibri Light</vt:lpstr>
      <vt:lpstr>Open Sans</vt:lpstr>
      <vt:lpstr>Times New Roman</vt:lpstr>
      <vt:lpstr>Wingdings</vt:lpstr>
      <vt:lpstr>Office Theme</vt:lpstr>
      <vt:lpstr>PowerPoint Presentation</vt:lpstr>
      <vt:lpstr>About the Cañada College Dream Center</vt:lpstr>
      <vt:lpstr>2017 – 2019 Equity Goals</vt:lpstr>
      <vt:lpstr>Dream Center Duties</vt:lpstr>
      <vt:lpstr>Who Is Served 2017/18 AB540 Student Characteristics - data packet </vt:lpstr>
      <vt:lpstr>Why do we need a Permanent 1.0FTE PSC</vt:lpstr>
      <vt:lpstr>College, District and  Chancellor’s Office Support</vt:lpstr>
      <vt:lpstr>Supports Mission Statement  &amp; Strategic Goals</vt:lpstr>
      <vt:lpstr>If This Position is Not Funded…</vt:lpstr>
      <vt:lpstr>If This Position is Not Funded… Who Will Do This Work?</vt:lpstr>
      <vt:lpstr>And…who Will Meet the Growing Demand of Dream Center Needs?</vt:lpstr>
      <vt:lpstr>Questions?</vt:lpstr>
    </vt:vector>
  </TitlesOfParts>
  <Company>SMCCD</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Rodriguez, Megan</dc:creator>
  <cp:lastModifiedBy>Ernesto Leiva</cp:lastModifiedBy>
  <cp:revision>359</cp:revision>
  <cp:lastPrinted>2019-10-30T19:11:13Z</cp:lastPrinted>
  <dcterms:created xsi:type="dcterms:W3CDTF">2015-08-26T22:52:00Z</dcterms:created>
  <dcterms:modified xsi:type="dcterms:W3CDTF">2019-10-30T20:48:48Z</dcterms:modified>
</cp:coreProperties>
</file>