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5" r:id="rId2"/>
    <p:sldId id="352" r:id="rId3"/>
    <p:sldId id="366" r:id="rId4"/>
    <p:sldId id="466" r:id="rId5"/>
    <p:sldId id="467" r:id="rId6"/>
    <p:sldId id="369" r:id="rId7"/>
    <p:sldId id="362" r:id="rId8"/>
    <p:sldId id="378" r:id="rId9"/>
    <p:sldId id="358" r:id="rId10"/>
    <p:sldId id="376" r:id="rId11"/>
    <p:sldId id="370" r:id="rId12"/>
    <p:sldId id="347" r:id="rId13"/>
    <p:sldId id="363" r:id="rId14"/>
    <p:sldId id="353" r:id="rId15"/>
    <p:sldId id="364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51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5433"/>
    <a:srgbClr val="005423"/>
    <a:srgbClr val="ED7D31"/>
    <a:srgbClr val="6666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7" autoAdjust="0"/>
    <p:restoredTop sz="96291" autoAdjust="0"/>
  </p:normalViewPr>
  <p:slideViewPr>
    <p:cSldViewPr snapToGrid="0">
      <p:cViewPr varScale="1">
        <p:scale>
          <a:sx n="98" d="100"/>
          <a:sy n="98" d="100"/>
        </p:scale>
        <p:origin x="102" y="672"/>
      </p:cViewPr>
      <p:guideLst>
        <p:guide pos="7512"/>
        <p:guide orient="horz" pos="2160"/>
      </p:guideLst>
    </p:cSldViewPr>
  </p:slideViewPr>
  <p:outlineViewPr>
    <p:cViewPr>
      <p:scale>
        <a:sx n="33" d="100"/>
        <a:sy n="33" d="100"/>
      </p:scale>
      <p:origin x="0" y="15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344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912C5E-5ECA-4B7C-8FF5-B46AC71EF330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50ECB3-A3F7-4337-9F98-DFD14FAD1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2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EC6874-87D3-4708-86B1-114C1FEE74C4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0EF27-1900-472B-B1D5-4FBEA200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82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71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7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6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0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41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4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1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Cañada</a:t>
            </a:r>
            <a:r>
              <a:rPr lang="en-US" baseline="0" dirty="0"/>
              <a:t> is located in an area w/low poverty.  However, we serve a population in high to very high poverty regions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  <a:p>
            <a:r>
              <a:rPr lang="en-US" dirty="0"/>
              <a:t>----- Meeting Notes (10/27/17 04:15) -----</a:t>
            </a:r>
          </a:p>
          <a:p>
            <a:r>
              <a:rPr lang="en-US" dirty="0"/>
              <a:t>Map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9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Cañada</a:t>
            </a:r>
            <a:r>
              <a:rPr lang="en-US" baseline="0" dirty="0"/>
              <a:t> is located in an area w/low poverty.  However, we serve a population in high to very high poverty regions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  <a:p>
            <a:r>
              <a:rPr lang="en-US" dirty="0"/>
              <a:t>----- Meeting Notes (10/27/17 04:15) -----</a:t>
            </a:r>
          </a:p>
          <a:p>
            <a:r>
              <a:rPr lang="en-US" dirty="0"/>
              <a:t>Map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73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4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4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(2/20/17 01:53) -----</a:t>
            </a:r>
          </a:p>
          <a:p>
            <a:endParaRPr lang="en-US" dirty="0"/>
          </a:p>
          <a:p>
            <a:r>
              <a:rPr lang="en-US" dirty="0"/>
              <a:t>3 jobs are needed</a:t>
            </a:r>
          </a:p>
          <a:p>
            <a:r>
              <a:rPr lang="en-US" dirty="0"/>
              <a:t>survey = </a:t>
            </a:r>
          </a:p>
          <a:p>
            <a:r>
              <a:rPr lang="en-US" dirty="0"/>
              <a:t>	55% &gt; $1,000</a:t>
            </a:r>
          </a:p>
          <a:p>
            <a:r>
              <a:rPr lang="en-US" dirty="0"/>
              <a:t>	20% &gt; $10,000</a:t>
            </a:r>
          </a:p>
          <a:p>
            <a:r>
              <a:rPr lang="en-US" dirty="0"/>
              <a:t>3-4 years to complete an Assoc.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7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2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7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8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3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6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2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41C4-3268-4241-9C56-054F2F7015E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ightcced.org/2018-family-needs-calculator/" TargetMode="External"/><Relationship Id="rId5" Type="http://schemas.openxmlformats.org/officeDocument/2006/relationships/image" Target="../media/image1.em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ave 10"/>
          <p:cNvSpPr/>
          <p:nvPr/>
        </p:nvSpPr>
        <p:spPr>
          <a:xfrm>
            <a:off x="1" y="-2854873"/>
            <a:ext cx="12191999" cy="4561692"/>
          </a:xfrm>
          <a:prstGeom prst="wave">
            <a:avLst/>
          </a:prstGeom>
          <a:solidFill>
            <a:srgbClr val="005433"/>
          </a:solidFill>
          <a:ln w="38100" cmpd="sng">
            <a:solidFill>
              <a:srgbClr val="FF9900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Mission</a:t>
            </a:r>
          </a:p>
        </p:txBody>
      </p:sp>
      <p:pic>
        <p:nvPicPr>
          <p:cNvPr id="8" name="Picture 7" descr="sp_canada_college_logo_white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273639"/>
            <a:ext cx="3773774" cy="897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" y="5532730"/>
            <a:ext cx="1828800" cy="8214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1202" y="2232643"/>
            <a:ext cx="6991158" cy="251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4400" dirty="0">
                <a:solidFill>
                  <a:srgbClr val="005423"/>
                </a:solidFill>
                <a:latin typeface="Avenir Book"/>
                <a:cs typeface="Avenir Book"/>
              </a:rPr>
              <a:t>SparkPoint Coordinator</a:t>
            </a:r>
            <a:endParaRPr lang="en-US" sz="3600" dirty="0">
              <a:solidFill>
                <a:srgbClr val="005423"/>
              </a:solidFill>
              <a:latin typeface="Avenir Book"/>
              <a:cs typeface="Avenir Book"/>
            </a:endParaRPr>
          </a:p>
          <a:p>
            <a:pPr algn="just">
              <a:lnSpc>
                <a:spcPct val="110000"/>
              </a:lnSpc>
            </a:pPr>
            <a:r>
              <a:rPr lang="en-US" sz="2400" dirty="0">
                <a:latin typeface="Avenir Book"/>
                <a:cs typeface="Avenir Book"/>
              </a:rPr>
              <a:t>2019 </a:t>
            </a:r>
            <a:r>
              <a:rPr lang="mr-IN" sz="2400" dirty="0">
                <a:latin typeface="Avenir Book"/>
                <a:cs typeface="Avenir Book"/>
              </a:rPr>
              <a:t>–</a:t>
            </a:r>
            <a:r>
              <a:rPr lang="en-US" sz="2400" dirty="0">
                <a:latin typeface="Avenir Book"/>
                <a:cs typeface="Avenir Book"/>
              </a:rPr>
              <a:t> 2020 New Position Proposals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Presentations and Discussions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October 31,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6416"/>
          <a:stretch/>
        </p:blipFill>
        <p:spPr>
          <a:xfrm>
            <a:off x="7149393" y="2400300"/>
            <a:ext cx="4229807" cy="3276599"/>
          </a:xfrm>
          <a:prstGeom prst="rect">
            <a:avLst/>
          </a:prstGeom>
          <a:ln w="28575" cmpd="sng">
            <a:solidFill>
              <a:srgbClr val="005433"/>
            </a:solidFill>
          </a:ln>
        </p:spPr>
      </p:pic>
    </p:spTree>
    <p:extLst>
      <p:ext uri="{BB962C8B-B14F-4D97-AF65-F5344CB8AC3E}">
        <p14:creationId xmlns:p14="http://schemas.microsoft.com/office/powerpoint/2010/main" val="23579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485" y="92099"/>
            <a:ext cx="10823029" cy="16354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Specific Needs (continued)</a:t>
            </a:r>
            <a:endParaRPr lang="en-US" sz="48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7767" y="1727509"/>
            <a:ext cx="8551060" cy="46221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Grant funding for SparkPoint has decreased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There is a 4-6 month learning curve to train short-term financial coaches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Additional support will be needed to increase SparkPoint services across campus to provide equitable </a:t>
            </a:r>
            <a:r>
              <a:rPr lang="en-US" sz="2400" dirty="0" smtClean="0">
                <a:latin typeface="Avenir Book"/>
                <a:cs typeface="Avenir Book"/>
              </a:rPr>
              <a:t>access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SparkPoint may not be able to continue to request </a:t>
            </a:r>
            <a:r>
              <a:rPr lang="en-US" sz="2400" dirty="0" smtClean="0">
                <a:latin typeface="Avenir Book"/>
                <a:cs typeface="Avenir Book"/>
              </a:rPr>
              <a:t>short </a:t>
            </a:r>
            <a:r>
              <a:rPr lang="en-US" sz="2400" dirty="0">
                <a:latin typeface="Avenir Book"/>
                <a:cs typeface="Avenir Book"/>
              </a:rPr>
              <a:t>term staff </a:t>
            </a:r>
            <a:r>
              <a:rPr lang="en-US" sz="2200" dirty="0">
                <a:latin typeface="Avenir Book"/>
                <a:cs typeface="Avenir Book"/>
              </a:rPr>
              <a:t>(repeatability)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endParaRPr lang="en-US" sz="2400" dirty="0">
              <a:latin typeface="Avenir Book"/>
              <a:cs typeface="Avenir Book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000" dirty="0">
              <a:latin typeface="Avenir Book"/>
              <a:cs typeface="Avenir Book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latin typeface="Avenir Book"/>
              <a:cs typeface="Avenir Book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7F7F7F"/>
              </a:solidFill>
            </a:endParaRPr>
          </a:p>
          <a:p>
            <a:pPr lvl="2">
              <a:lnSpc>
                <a:spcPct val="120000"/>
              </a:lnSpc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799" y="182880"/>
            <a:ext cx="10734869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Book"/>
                <a:cs typeface="Avenir Book"/>
              </a:rPr>
              <a:t>High Touch Services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828800"/>
            <a:ext cx="10948481" cy="4445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SparkPoint measurable clients demonstrate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27%+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higher retention rates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Fall 2018 to Spring 2019 = </a:t>
            </a:r>
            <a:r>
              <a:rPr lang="en-US" b="1" dirty="0">
                <a:solidFill>
                  <a:srgbClr val="0070C0"/>
                </a:solidFill>
              </a:rPr>
              <a:t>27.3% increase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Spring 2019 to Fall 2019 = </a:t>
            </a:r>
            <a:r>
              <a:rPr lang="en-US" b="1" dirty="0">
                <a:solidFill>
                  <a:srgbClr val="0070C0"/>
                </a:solidFill>
              </a:rPr>
              <a:t>32.3% increase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During FY19, SparkPoint Financial Coaches met with 460+ students for High-Touch services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SparkPoint exceeded it’s FY19 United Way Deliverables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124 Clients; 105 measurable clients, 30 receiving benefits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61616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616161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799" y="182880"/>
            <a:ext cx="11244430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Alignment with Mission &amp; Strategic Goals</a:t>
            </a:r>
            <a:endParaRPr lang="en-US" sz="48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7579" y="1687689"/>
            <a:ext cx="10967154" cy="420624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Mission Statement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Avenir Book"/>
                <a:cs typeface="Avenir Book"/>
              </a:rPr>
              <a:t>SparkPoint provides </a:t>
            </a:r>
            <a:r>
              <a:rPr lang="en-US" b="1" dirty="0">
                <a:solidFill>
                  <a:srgbClr val="0070C0"/>
                </a:solidFill>
                <a:latin typeface="Avenir Book"/>
                <a:cs typeface="Avenir Book"/>
              </a:rPr>
              <a:t>access</a:t>
            </a:r>
            <a:r>
              <a:rPr lang="en-US" dirty="0">
                <a:solidFill>
                  <a:srgbClr val="0070C0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to services, and </a:t>
            </a:r>
            <a:r>
              <a:rPr lang="en-US" b="1" dirty="0">
                <a:solidFill>
                  <a:srgbClr val="0070C0"/>
                </a:solidFill>
                <a:latin typeface="Avenir Book"/>
                <a:cs typeface="Avenir Book"/>
              </a:rPr>
              <a:t>equitable opportunities </a:t>
            </a:r>
            <a:r>
              <a:rPr lang="en-US" dirty="0">
                <a:latin typeface="Avenir Book"/>
                <a:cs typeface="Avenir Book"/>
              </a:rPr>
              <a:t>for students to achieve their transfer, career education, and lifelong learning educational goals. 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Strategic Goals </a:t>
            </a: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(Goal #1)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Avenir Book"/>
                <a:cs typeface="Avenir Book"/>
              </a:rPr>
              <a:t>Minimizes financial barriers</a:t>
            </a:r>
            <a:r>
              <a:rPr lang="en-US" dirty="0">
                <a:solidFill>
                  <a:srgbClr val="0070C0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to success which leads students towards </a:t>
            </a:r>
            <a:b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increased retention rates </a:t>
            </a: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485" y="92099"/>
            <a:ext cx="10823029" cy="16354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b="1" dirty="0">
                <a:latin typeface="Avenir Book"/>
                <a:cs typeface="Avenir Book"/>
              </a:rPr>
              <a:t>Strengthening </a:t>
            </a:r>
            <a:r>
              <a:rPr lang="en-US" sz="4000" b="1" dirty="0">
                <a:solidFill>
                  <a:srgbClr val="843C0C"/>
                </a:solidFill>
                <a:latin typeface="Avenir Book"/>
                <a:cs typeface="Avenir Book"/>
              </a:rPr>
              <a:t>ALL </a:t>
            </a:r>
            <a:r>
              <a:rPr lang="en-US" sz="4000" b="1" dirty="0">
                <a:latin typeface="Avenir Book"/>
                <a:cs typeface="Avenir Book"/>
              </a:rPr>
              <a:t>Departments/Divisions</a:t>
            </a:r>
            <a:endParaRPr lang="en-US" sz="40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7765" y="1727509"/>
            <a:ext cx="10237481" cy="460789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Addressing the multiple financial barriers facing students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Educating students on positive money behaviors and strategies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Working with students to increase their income, build their credit, reduce their debt and grow their savings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Reducing students’ time to completion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Students learn how to better manage their money so they can afford to stay in school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Increased retention, success, and persistence &amp; lifelong money management skills across ALL disciplines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7F7F7F"/>
              </a:solidFill>
            </a:endParaRPr>
          </a:p>
          <a:p>
            <a:pPr lvl="2">
              <a:lnSpc>
                <a:spcPct val="120000"/>
              </a:lnSpc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799" y="182880"/>
            <a:ext cx="1124443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If This Position is Not Filled</a:t>
            </a:r>
            <a:endParaRPr lang="en-US" sz="27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7579" y="1687688"/>
            <a:ext cx="11075452" cy="4511087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venir Book"/>
                <a:cs typeface="Avenir Book"/>
              </a:rPr>
              <a:t>There are growing financial needs that SparkPoint will be unable to meet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Avenir Book"/>
                <a:cs typeface="Avenir Book"/>
              </a:rPr>
              <a:t>Homelessness, Food Insecurity and Transportation challenges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venir Book"/>
                <a:cs typeface="Avenir Book"/>
              </a:rPr>
              <a:t>Students’ financial needs are increasing as the cost of living increases and solutions are becoming more and more challenging for students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venir Book"/>
                <a:cs typeface="Avenir Book"/>
              </a:rPr>
              <a:t>Students facing financial barriers to accessing education will have reduced access to financial education and literacy 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Avenir Book"/>
                <a:cs typeface="Avenir Book"/>
              </a:rPr>
              <a:t>Long-term planning is challenging without sustainable funding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venir Book"/>
                <a:cs typeface="Avenir Book"/>
              </a:rPr>
              <a:t>SparkPoint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venir Book"/>
                <a:cs typeface="Avenir Book"/>
              </a:rPr>
              <a:t>will not have the resources to fully assist the college in it’s efforts to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Avenir Book"/>
                <a:cs typeface="Avenir Book"/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venir Book"/>
                <a:cs typeface="Avenir Book"/>
              </a:rPr>
              <a:t>increase retention rates and decrease time to completion.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799" y="182880"/>
            <a:ext cx="1124443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Be </a:t>
            </a:r>
            <a:r>
              <a:rPr lang="en-US" sz="4800" b="1" dirty="0">
                <a:solidFill>
                  <a:srgbClr val="FF0000"/>
                </a:solidFill>
                <a:latin typeface="Avenir Book"/>
                <a:cs typeface="Avenir Book"/>
              </a:rPr>
              <a:t>SMART</a:t>
            </a:r>
            <a:r>
              <a:rPr lang="en-US" sz="4800" b="1" dirty="0">
                <a:latin typeface="Avenir Book"/>
                <a:cs typeface="Avenir Book"/>
              </a:rPr>
              <a:t> with SparkPoint!</a:t>
            </a:r>
            <a:endParaRPr lang="en-US" sz="27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pic>
        <p:nvPicPr>
          <p:cNvPr id="6" name="Picture 5" descr="dreamstime_l_923042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1" y="2019885"/>
            <a:ext cx="5486400" cy="3661611"/>
          </a:xfrm>
          <a:prstGeom prst="rect">
            <a:avLst/>
          </a:prstGeom>
          <a:ln w="38100" cmpd="sng">
            <a:solidFill>
              <a:srgbClr val="005433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93418" y="2101859"/>
            <a:ext cx="4642990" cy="395886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Avenir Book"/>
                <a:cs typeface="Avenir Book"/>
              </a:rPr>
              <a:t>S </a:t>
            </a:r>
            <a:r>
              <a:rPr lang="en-US" dirty="0">
                <a:latin typeface="Avenir Book"/>
                <a:cs typeface="Avenir Book"/>
              </a:rPr>
              <a:t>pend less than your income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Avenir Book"/>
                <a:cs typeface="Avenir Book"/>
              </a:rPr>
              <a:t>M </a:t>
            </a:r>
            <a:r>
              <a:rPr lang="en-US" dirty="0" err="1">
                <a:latin typeface="Avenir Book"/>
                <a:cs typeface="Avenir Book"/>
              </a:rPr>
              <a:t>ap</a:t>
            </a:r>
            <a:r>
              <a:rPr lang="en-US" dirty="0">
                <a:latin typeface="Avenir Book"/>
                <a:cs typeface="Avenir Book"/>
              </a:rPr>
              <a:t> out your income and expenses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b="1" dirty="0">
                <a:solidFill>
                  <a:srgbClr val="FF0000"/>
                </a:solidFill>
                <a:latin typeface="Avenir Book"/>
                <a:cs typeface="Avenir Book"/>
              </a:rPr>
              <a:t>A </a:t>
            </a:r>
            <a:r>
              <a:rPr lang="en-US" dirty="0" err="1">
                <a:latin typeface="Avenir Book"/>
                <a:cs typeface="Avenir Book"/>
              </a:rPr>
              <a:t>dopt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 savings plan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b="1" dirty="0">
                <a:solidFill>
                  <a:srgbClr val="FF0000"/>
                </a:solidFill>
                <a:latin typeface="Avenir Book"/>
                <a:cs typeface="Avenir Book"/>
              </a:rPr>
              <a:t>R </a:t>
            </a:r>
            <a:r>
              <a:rPr lang="en-US" dirty="0" err="1">
                <a:latin typeface="Avenir Book"/>
                <a:cs typeface="Avenir Book"/>
              </a:rPr>
              <a:t>epair</a:t>
            </a:r>
            <a:r>
              <a:rPr lang="en-US" dirty="0">
                <a:latin typeface="Avenir Book"/>
                <a:cs typeface="Avenir Book"/>
              </a:rPr>
              <a:t> / build your credit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b="1" dirty="0">
                <a:solidFill>
                  <a:srgbClr val="FF0000"/>
                </a:solidFill>
                <a:latin typeface="Avenir Book"/>
                <a:cs typeface="Avenir Book"/>
              </a:rPr>
              <a:t>T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arget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dates for financial goals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306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8351" y="182880"/>
            <a:ext cx="10775456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SparkPoint at Cañada College</a:t>
            </a:r>
            <a:endParaRPr lang="en-US" sz="48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45718" y="1768925"/>
            <a:ext cx="5783693" cy="3656730"/>
          </a:xfrm>
        </p:spPr>
        <p:txBody>
          <a:bodyPr>
            <a:normAutofit/>
          </a:bodyPr>
          <a:lstStyle/>
          <a:p>
            <a:pPr marL="4572" lvl="1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latin typeface="Avenir Book"/>
                <a:cs typeface="Avenir Book"/>
              </a:rPr>
              <a:t>Mission Statement</a:t>
            </a:r>
          </a:p>
          <a:p>
            <a:pPr marL="4572" lvl="1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To provide students and the community with one-on-one financial coaching and education designed to increase their financial stability and attainment of academic goals.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7472" lvl="1" indent="-34290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7472" lvl="1" indent="-34290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chemeClr val="accent5"/>
              </a:solidFill>
              <a:latin typeface="Avenir Book"/>
              <a:cs typeface="Avenir Book"/>
            </a:endParaRPr>
          </a:p>
          <a:p>
            <a:pPr marL="347472" lvl="1" indent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lvl="2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7F7F7F"/>
              </a:solidFill>
            </a:endParaRPr>
          </a:p>
          <a:p>
            <a:pPr lvl="2">
              <a:lnSpc>
                <a:spcPct val="140000"/>
              </a:lnSpc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2900" y="1854200"/>
            <a:ext cx="3657600" cy="2973600"/>
          </a:xfrm>
          <a:prstGeom prst="rect">
            <a:avLst/>
          </a:prstGeom>
          <a:ln w="28575" cmpd="sng">
            <a:solidFill>
              <a:srgbClr val="005433"/>
            </a:solidFill>
          </a:ln>
        </p:spPr>
      </p:pic>
    </p:spTree>
    <p:extLst>
      <p:ext uri="{BB962C8B-B14F-4D97-AF65-F5344CB8AC3E}">
        <p14:creationId xmlns:p14="http://schemas.microsoft.com/office/powerpoint/2010/main" val="39192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82880"/>
            <a:ext cx="1105211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Book"/>
                <a:cs typeface="Avenir Book"/>
              </a:rPr>
              <a:t>SparkPoint Outcomes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2149038"/>
            <a:ext cx="4221238" cy="2811386"/>
          </a:xfrm>
          <a:prstGeom prst="rect">
            <a:avLst/>
          </a:prstGeom>
          <a:noFill/>
          <a:ln w="28575">
            <a:solidFill>
              <a:srgbClr val="005433"/>
            </a:solidFill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85800" y="2057400"/>
            <a:ext cx="5513149" cy="36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Avenir Book"/>
                <a:cs typeface="Avenir Book"/>
              </a:rPr>
              <a:t>Livable income </a:t>
            </a:r>
            <a:r>
              <a:rPr lang="en-US" altLang="en-US" sz="2400" dirty="0">
                <a:solidFill>
                  <a:srgbClr val="616161"/>
                </a:solidFill>
                <a:latin typeface="Avenir Book"/>
                <a:cs typeface="Avenir Book"/>
              </a:rPr>
              <a:t>that reaches the Self Sufficiency Standard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Avenir Book"/>
                <a:cs typeface="Avenir Book"/>
              </a:rPr>
              <a:t>Good credit score </a:t>
            </a:r>
            <a:r>
              <a:rPr lang="en-US" altLang="en-US" sz="2400" dirty="0">
                <a:solidFill>
                  <a:srgbClr val="616161"/>
                </a:solidFill>
                <a:latin typeface="Avenir Book"/>
                <a:cs typeface="Avenir Book"/>
              </a:rPr>
              <a:t>of 700 or above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Avenir Book"/>
                <a:cs typeface="Avenir Book"/>
              </a:rPr>
              <a:t>Savings</a:t>
            </a:r>
            <a:r>
              <a:rPr lang="en-US" altLang="en-US" sz="2400" dirty="0">
                <a:solidFill>
                  <a:srgbClr val="616161"/>
                </a:solidFill>
                <a:latin typeface="Avenir Book"/>
                <a:cs typeface="Avenir Book"/>
              </a:rPr>
              <a:t> equal to three months of living expenses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Avenir Book"/>
                <a:cs typeface="Avenir Book"/>
              </a:rPr>
              <a:t>Reduced</a:t>
            </a:r>
            <a:r>
              <a:rPr lang="en-US" altLang="en-US" sz="2400" dirty="0">
                <a:solidFill>
                  <a:srgbClr val="616161"/>
                </a:solidFill>
                <a:latin typeface="Avenir Book"/>
                <a:cs typeface="Avenir Book"/>
              </a:rPr>
              <a:t> (revolving) </a:t>
            </a:r>
            <a:r>
              <a:rPr lang="en-US" altLang="en-US" sz="2400" dirty="0">
                <a:solidFill>
                  <a:srgbClr val="008000"/>
                </a:solidFill>
                <a:latin typeface="Avenir Book"/>
                <a:cs typeface="Avenir Book"/>
              </a:rPr>
              <a:t>debt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Increased Student Persistence</a:t>
            </a:r>
          </a:p>
        </p:txBody>
      </p:sp>
    </p:spTree>
    <p:extLst>
      <p:ext uri="{BB962C8B-B14F-4D97-AF65-F5344CB8AC3E}">
        <p14:creationId xmlns:p14="http://schemas.microsoft.com/office/powerpoint/2010/main" val="15019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252E03-C0CE-C34C-9161-56887A02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73A5FB-DC08-4841-8D22-81A0972B7949}"/>
              </a:ext>
            </a:extLst>
          </p:cNvPr>
          <p:cNvSpPr/>
          <p:nvPr/>
        </p:nvSpPr>
        <p:spPr>
          <a:xfrm>
            <a:off x="5645426" y="1331843"/>
            <a:ext cx="5883965" cy="6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9E1572-A8A2-1241-A73B-7E56B29E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62"/>
            <a:ext cx="12192000" cy="68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252E03-C0CE-C34C-9161-56887A02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73A5FB-DC08-4841-8D22-81A0972B7949}"/>
              </a:ext>
            </a:extLst>
          </p:cNvPr>
          <p:cNvSpPr/>
          <p:nvPr/>
        </p:nvSpPr>
        <p:spPr>
          <a:xfrm>
            <a:off x="5645426" y="1331843"/>
            <a:ext cx="5883965" cy="6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DED6FA-F9A8-7740-A42F-2D4A6863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" y="0"/>
            <a:ext cx="12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82880"/>
            <a:ext cx="10781522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Book"/>
                <a:cs typeface="Avenir Book"/>
              </a:rPr>
              <a:t>How Are Outcomes Achieved?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10660224" cy="4445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616161"/>
                </a:solidFill>
              </a:rPr>
              <a:t>SparkPoint clients work one-on-one with a </a:t>
            </a:r>
            <a:r>
              <a:rPr lang="en-US" dirty="0">
                <a:solidFill>
                  <a:srgbClr val="843C0C"/>
                </a:solidFill>
              </a:rPr>
              <a:t>coach</a:t>
            </a:r>
            <a:r>
              <a:rPr lang="en-US" dirty="0">
                <a:solidFill>
                  <a:srgbClr val="616161"/>
                </a:solidFill>
              </a:rPr>
              <a:t> who assists to: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616161"/>
                </a:solidFill>
              </a:rPr>
              <a:t>Identify (financial) goals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616161"/>
                </a:solidFill>
              </a:rPr>
              <a:t>Develop a step-by-step action plan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solidFill>
                  <a:srgbClr val="616161"/>
                </a:solidFill>
              </a:rPr>
              <a:t>and keep clients on track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616161"/>
                </a:solidFill>
              </a:rPr>
              <a:t>Services focus on three key elements of financial prosperity: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616161"/>
                </a:solidFill>
              </a:rPr>
              <a:t>Managing credit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616161"/>
                </a:solidFill>
              </a:rPr>
              <a:t>Increasing income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616161"/>
                </a:solidFill>
              </a:rPr>
              <a:t>Building assets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485" y="92099"/>
            <a:ext cx="10823029" cy="16354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SparkPoint Coordinator Duties</a:t>
            </a:r>
            <a:endParaRPr lang="en-US" sz="48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7766" y="1727509"/>
            <a:ext cx="10857186" cy="45222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Delivers on-campus one-on-one financial coaching and workshops </a:t>
            </a:r>
            <a:br>
              <a:rPr lang="en-US" sz="2400" dirty="0">
                <a:latin typeface="Avenir Book"/>
                <a:cs typeface="Avenir Book"/>
              </a:rPr>
            </a:br>
            <a:r>
              <a:rPr lang="en-US" sz="2400" dirty="0">
                <a:latin typeface="Avenir Book"/>
                <a:cs typeface="Avenir Book"/>
              </a:rPr>
              <a:t>(on and off campus)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Coordinates SparkPoint services, collects and manages data for SparkPoint activities, and delivers financial coaching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Coordinates SPCC Food Pantry efforts including staffing the pantry, supervising staff, scheduling, ordering food, and maintaining quality controls</a:t>
            </a: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485" y="92099"/>
            <a:ext cx="11258863" cy="16354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b="1" dirty="0">
                <a:latin typeface="Avenir Book"/>
                <a:cs typeface="Avenir Book"/>
              </a:rPr>
              <a:t>SparkPoint Coordinator Duties Also Include:</a:t>
            </a:r>
            <a:endParaRPr lang="en-US" sz="40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7766" y="1727509"/>
            <a:ext cx="9837177" cy="4623130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Cañada </a:t>
            </a:r>
            <a:r>
              <a:rPr lang="en-US" sz="2400" dirty="0" smtClean="0">
                <a:latin typeface="Avenir Book"/>
                <a:cs typeface="Avenir Book"/>
              </a:rPr>
              <a:t>Cash – Incentives for Positive Financial Behaviors</a:t>
            </a:r>
            <a:endParaRPr lang="en-US" sz="2400" dirty="0">
              <a:latin typeface="Avenir Book"/>
              <a:cs typeface="Avenir Book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Avenir Book"/>
                <a:cs typeface="Avenir Book"/>
              </a:rPr>
              <a:t>103 </a:t>
            </a:r>
            <a:r>
              <a:rPr lang="en-US" sz="2000" dirty="0">
                <a:latin typeface="Avenir Book"/>
                <a:cs typeface="Avenir Book"/>
              </a:rPr>
              <a:t>unduplicated </a:t>
            </a:r>
            <a:r>
              <a:rPr lang="en-US" sz="2000" dirty="0" smtClean="0">
                <a:latin typeface="Avenir Book"/>
                <a:cs typeface="Avenir Book"/>
              </a:rPr>
              <a:t>students currently are enrolled for FY20 – “High Touch”</a:t>
            </a:r>
            <a:endParaRPr lang="en-US" sz="2000" dirty="0">
              <a:latin typeface="Avenir Book"/>
              <a:cs typeface="Avenir Book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venir Book"/>
                <a:cs typeface="Avenir Book"/>
              </a:rPr>
              <a:t>Second Harvest Food Bank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Avenir Book"/>
                <a:cs typeface="Avenir Book"/>
              </a:rPr>
              <a:t>87,797 </a:t>
            </a:r>
            <a:r>
              <a:rPr lang="en-US" sz="2000" dirty="0">
                <a:latin typeface="Avenir Book"/>
                <a:cs typeface="Avenir Book"/>
              </a:rPr>
              <a:t>lbs. of food with a total value of </a:t>
            </a:r>
            <a:r>
              <a:rPr lang="en-US" sz="2000" dirty="0" smtClean="0">
                <a:latin typeface="Avenir Book"/>
                <a:cs typeface="Avenir Book"/>
              </a:rPr>
              <a:t>$105,505 </a:t>
            </a:r>
            <a:r>
              <a:rPr lang="en-US" sz="2000" dirty="0">
                <a:latin typeface="Avenir Book"/>
                <a:cs typeface="Avenir Book"/>
              </a:rPr>
              <a:t>distributed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venir Book"/>
                <a:cs typeface="Avenir Book"/>
              </a:rPr>
              <a:t>Grab and Go </a:t>
            </a:r>
            <a:r>
              <a:rPr lang="en-US" sz="2000" dirty="0">
                <a:solidFill>
                  <a:srgbClr val="616161"/>
                </a:solidFill>
                <a:latin typeface="Avenir Book"/>
                <a:cs typeface="Avenir Book"/>
              </a:rPr>
              <a:t>(2365 meals for FA19)</a:t>
            </a:r>
            <a:endParaRPr lang="en-US" sz="2000" dirty="0"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Legal </a:t>
            </a:r>
            <a:r>
              <a:rPr lang="en-US" sz="2400" dirty="0" smtClean="0">
                <a:latin typeface="Avenir Book"/>
                <a:cs typeface="Avenir Book"/>
              </a:rPr>
              <a:t>Clinic -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207 clients served 242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times</a:t>
            </a:r>
            <a:endParaRPr lang="en-US" sz="1800" dirty="0">
              <a:latin typeface="Avenir Book"/>
              <a:cs typeface="Avenir Book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Outreach </a:t>
            </a:r>
            <a:r>
              <a:rPr lang="en-US" sz="2400" dirty="0" smtClean="0">
                <a:latin typeface="Avenir Book"/>
                <a:cs typeface="Avenir Book"/>
              </a:rPr>
              <a:t>efforts –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Connect to College, Awareness Summit, class presentations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0" y="5052061"/>
            <a:ext cx="12192000" cy="18059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485" y="92099"/>
            <a:ext cx="10823029" cy="16354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latin typeface="Avenir Book"/>
                <a:cs typeface="Avenir Book"/>
              </a:rPr>
              <a:t>Specific Needs</a:t>
            </a:r>
            <a:endParaRPr lang="en-US" sz="4800" b="1" dirty="0">
              <a:solidFill>
                <a:srgbClr val="843C0C"/>
              </a:solidFill>
              <a:latin typeface="Avenir Book"/>
              <a:cs typeface="Avenir Book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7765" y="1727509"/>
            <a:ext cx="11107105" cy="4839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Avenir Book"/>
                <a:cs typeface="Avenir Book"/>
              </a:rPr>
              <a:t>The </a:t>
            </a:r>
            <a:r>
              <a:rPr lang="en-US" sz="2400" dirty="0">
                <a:latin typeface="Avenir Book"/>
                <a:cs typeface="Avenir Book"/>
              </a:rPr>
              <a:t>rising cost of living </a:t>
            </a:r>
            <a:r>
              <a:rPr lang="en-US" sz="1900" dirty="0">
                <a:latin typeface="Avenir Book"/>
                <a:cs typeface="Avenir Book"/>
              </a:rPr>
              <a:t>(a family of 4 requires </a:t>
            </a:r>
            <a:r>
              <a:rPr lang="en-US" sz="1900" dirty="0" smtClean="0">
                <a:latin typeface="Avenir Book"/>
                <a:cs typeface="Avenir Book"/>
              </a:rPr>
              <a:t>$125,995* </a:t>
            </a:r>
            <a:r>
              <a:rPr lang="en-US" sz="1900" dirty="0" smtClean="0">
                <a:latin typeface="Avenir Book"/>
                <a:cs typeface="Avenir Book"/>
              </a:rPr>
              <a:t>a </a:t>
            </a:r>
            <a:r>
              <a:rPr lang="en-US" sz="1900" dirty="0">
                <a:latin typeface="Avenir Book"/>
                <a:cs typeface="Avenir Book"/>
              </a:rPr>
              <a:t>year for basic sustainability)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Avenir Book"/>
                <a:cs typeface="Avenir Book"/>
              </a:rPr>
              <a:t>Currently, there is 2.25FTE of financial coaching by permanent employees </a:t>
            </a:r>
            <a:br>
              <a:rPr lang="en-US" sz="2400" dirty="0">
                <a:latin typeface="Avenir Book"/>
                <a:cs typeface="Avenir Book"/>
              </a:rPr>
            </a:br>
            <a:r>
              <a:rPr lang="en-US" sz="2400" dirty="0">
                <a:latin typeface="Avenir Book"/>
                <a:cs typeface="Avenir Book"/>
              </a:rPr>
              <a:t>but secured funding for only 1.0FTE.  </a:t>
            </a:r>
            <a:endParaRPr lang="en-US" sz="2400" dirty="0" smtClean="0">
              <a:latin typeface="Avenir Book"/>
              <a:cs typeface="Avenir Book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Avenir Book"/>
                <a:cs typeface="Avenir Book"/>
              </a:rPr>
              <a:t>There is secured funding for 1.0FTE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Avenir Book"/>
                <a:cs typeface="Avenir Book"/>
              </a:rPr>
              <a:t>Grant funding for 0.25FTE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Avenir Book"/>
                <a:cs typeface="Avenir Book"/>
              </a:rPr>
              <a:t>Permanent Grant Funding for 1.0FTE</a:t>
            </a:r>
            <a:endParaRPr lang="en-US" sz="2000" dirty="0">
              <a:latin typeface="Avenir Book"/>
              <a:cs typeface="Avenir Book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dirty="0">
              <a:latin typeface="Avenir Book"/>
              <a:cs typeface="Avenir Book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7F7F7F"/>
              </a:solidFill>
            </a:endParaRPr>
          </a:p>
          <a:p>
            <a:pPr lvl="2">
              <a:lnSpc>
                <a:spcPct val="120000"/>
              </a:lnSpc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2" name="Picture 11" descr="sp_canada_college_logo_white(1)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1" y="6063589"/>
            <a:ext cx="2113968" cy="502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31317" y="667747"/>
            <a:ext cx="55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://insightcced.org/2018-family-needs-calculator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10809</TotalTime>
  <Words>845</Words>
  <Application>Microsoft Office PowerPoint</Application>
  <PresentationFormat>Widescreen</PresentationFormat>
  <Paragraphs>229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明朝</vt:lpstr>
      <vt:lpstr>ＭＳ Ｐゴシック</vt:lpstr>
      <vt:lpstr>Arial</vt:lpstr>
      <vt:lpstr>Avenir Book</vt:lpstr>
      <vt:lpstr>Calibri</vt:lpstr>
      <vt:lpstr>Calibri Light</vt:lpstr>
      <vt:lpstr>Times New Roman</vt:lpstr>
      <vt:lpstr>Office Theme</vt:lpstr>
      <vt:lpstr>PowerPoint Presentation</vt:lpstr>
      <vt:lpstr>SparkPoint at Cañada College</vt:lpstr>
      <vt:lpstr>SparkPoint Outcomes</vt:lpstr>
      <vt:lpstr>PowerPoint Presentation</vt:lpstr>
      <vt:lpstr>PowerPoint Presentation</vt:lpstr>
      <vt:lpstr>How Are Outcomes Achieved?</vt:lpstr>
      <vt:lpstr>SparkPoint Coordinator Duties</vt:lpstr>
      <vt:lpstr>SparkPoint Coordinator Duties Also Include:</vt:lpstr>
      <vt:lpstr>Specific Needs</vt:lpstr>
      <vt:lpstr>Specific Needs (continued)</vt:lpstr>
      <vt:lpstr>High Touch Services</vt:lpstr>
      <vt:lpstr>Alignment with Mission &amp; Strategic Goals</vt:lpstr>
      <vt:lpstr>Strengthening ALL Departments/Divisions</vt:lpstr>
      <vt:lpstr>If This Position is Not Filled</vt:lpstr>
      <vt:lpstr>Be SMART with SparkPoint!</vt:lpstr>
    </vt:vector>
  </TitlesOfParts>
  <Company>SMCCD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Megan</dc:creator>
  <cp:lastModifiedBy>Leiva, Adolfo</cp:lastModifiedBy>
  <cp:revision>349</cp:revision>
  <cp:lastPrinted>2019-10-27T23:55:21Z</cp:lastPrinted>
  <dcterms:created xsi:type="dcterms:W3CDTF">2015-08-26T22:52:00Z</dcterms:created>
  <dcterms:modified xsi:type="dcterms:W3CDTF">2019-10-30T23:43:28Z</dcterms:modified>
</cp:coreProperties>
</file>