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5" r:id="rId2"/>
    <p:sldId id="352" r:id="rId3"/>
    <p:sldId id="365" r:id="rId4"/>
    <p:sldId id="367" r:id="rId5"/>
    <p:sldId id="358" r:id="rId6"/>
    <p:sldId id="361" r:id="rId7"/>
    <p:sldId id="362" r:id="rId8"/>
    <p:sldId id="347" r:id="rId9"/>
    <p:sldId id="363" r:id="rId10"/>
    <p:sldId id="353" r:id="rId11"/>
    <p:sldId id="366" r:id="rId12"/>
    <p:sldId id="364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33"/>
    <a:srgbClr val="7F7F7F"/>
    <a:srgbClr val="005423"/>
    <a:srgbClr val="ED7D31"/>
    <a:srgbClr val="6666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93" autoAdjust="0"/>
    <p:restoredTop sz="71978" autoAdjust="0"/>
  </p:normalViewPr>
  <p:slideViewPr>
    <p:cSldViewPr snapToGrid="0">
      <p:cViewPr varScale="1">
        <p:scale>
          <a:sx n="69" d="100"/>
          <a:sy n="69" d="100"/>
        </p:scale>
        <p:origin x="200" y="624"/>
      </p:cViewPr>
      <p:guideLst>
        <p:guide pos="7512"/>
        <p:guide orient="horz" pos="2160"/>
      </p:guideLst>
    </p:cSldViewPr>
  </p:slideViewPr>
  <p:outlineViewPr>
    <p:cViewPr>
      <p:scale>
        <a:sx n="33" d="100"/>
        <a:sy n="33" d="100"/>
      </p:scale>
      <p:origin x="0" y="-17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344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82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4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2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4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1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4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71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31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4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6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0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image" Target="../media/image4.tiff"/><Relationship Id="rId4" Type="http://schemas.openxmlformats.org/officeDocument/2006/relationships/image" Target="../media/image3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ave 10"/>
          <p:cNvSpPr/>
          <p:nvPr/>
        </p:nvSpPr>
        <p:spPr>
          <a:xfrm>
            <a:off x="1" y="-2854873"/>
            <a:ext cx="12191999" cy="4561692"/>
          </a:xfrm>
          <a:prstGeom prst="wave">
            <a:avLst/>
          </a:prstGeom>
          <a:solidFill>
            <a:srgbClr val="005433"/>
          </a:solidFill>
          <a:ln w="38100" cmpd="sng">
            <a:solidFill>
              <a:srgbClr val="FF9900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Mission</a:t>
            </a:r>
          </a:p>
        </p:txBody>
      </p:sp>
      <p:pic>
        <p:nvPicPr>
          <p:cNvPr id="8" name="Picture 7" descr="sp_canada_college_logo_white(1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0" y="273639"/>
            <a:ext cx="3773774" cy="8977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7691" y="2229718"/>
            <a:ext cx="6991158" cy="321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4400" dirty="0">
                <a:solidFill>
                  <a:srgbClr val="005423"/>
                </a:solidFill>
                <a:latin typeface="Avenir Book"/>
                <a:cs typeface="Avenir Book"/>
              </a:rPr>
              <a:t>SparkPoint Pantry</a:t>
            </a:r>
            <a:br>
              <a:rPr lang="en-US" sz="4400" dirty="0">
                <a:solidFill>
                  <a:srgbClr val="005423"/>
                </a:solidFill>
                <a:latin typeface="Avenir Book"/>
                <a:cs typeface="Avenir Book"/>
              </a:rPr>
            </a:br>
            <a:r>
              <a:rPr lang="en-US" sz="3600" dirty="0">
                <a:solidFill>
                  <a:srgbClr val="005423"/>
                </a:solidFill>
                <a:latin typeface="Avenir Book"/>
                <a:cs typeface="Avenir Book"/>
              </a:rPr>
              <a:t>Office Assistant II</a:t>
            </a:r>
          </a:p>
          <a:p>
            <a:pPr algn="just">
              <a:lnSpc>
                <a:spcPct val="110000"/>
              </a:lnSpc>
            </a:pPr>
            <a:r>
              <a:rPr lang="en-US" sz="2400" dirty="0">
                <a:latin typeface="Avenir Book"/>
                <a:cs typeface="Avenir Book"/>
              </a:rPr>
              <a:t>2019-2020 New Position Proposals</a:t>
            </a: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venir Book"/>
              <a:cs typeface="Avenir Book"/>
            </a:endParaRPr>
          </a:p>
          <a:p>
            <a:pPr algn="just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Presentations and Discussions</a:t>
            </a:r>
          </a:p>
          <a:p>
            <a:pPr algn="just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October 31, 2019</a:t>
            </a:r>
          </a:p>
        </p:txBody>
      </p:sp>
      <p:pic>
        <p:nvPicPr>
          <p:cNvPr id="2" name="Picture 1" descr="GDG ©2016-CC-38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97" y="2456626"/>
            <a:ext cx="5004141" cy="2801896"/>
          </a:xfrm>
          <a:prstGeom prst="rect">
            <a:avLst/>
          </a:prstGeom>
          <a:ln w="28575" cmpd="sng">
            <a:solidFill>
              <a:srgbClr val="005433"/>
            </a:solidFill>
          </a:ln>
        </p:spPr>
      </p:pic>
    </p:spTree>
    <p:extLst>
      <p:ext uri="{BB962C8B-B14F-4D97-AF65-F5344CB8AC3E}">
        <p14:creationId xmlns:p14="http://schemas.microsoft.com/office/powerpoint/2010/main" val="16173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124443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dirty="0">
                <a:latin typeface="Avenir Book"/>
                <a:cs typeface="Avenir Book"/>
              </a:rPr>
              <a:t>If This Position is Not Filled</a:t>
            </a:r>
            <a:endParaRPr lang="en-US" sz="27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57579" y="1687689"/>
            <a:ext cx="10273179" cy="42062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SparkPoint at Cañada College will be unable to adequately address growing food insecurity for our own students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Decreases/no growth in Community Markets, Pop-up Markets and Study Snacks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We may be prevented from re-hiring short-term staff (repeatability)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Qualified individuals may not enroll in CalFresh and offset expenses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venir Book"/>
                <a:cs typeface="Avenir Book"/>
              </a:rPr>
              <a:t>We will have hungry students.  This will impact: </a:t>
            </a:r>
            <a:endParaRPr lang="en-US" dirty="0">
              <a:solidFill>
                <a:srgbClr val="7F7F7F"/>
              </a:solidFill>
              <a:latin typeface="Avenir Book"/>
              <a:cs typeface="Avenir Book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Students ability to realize their academic potential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Term to completion, success, persistence &amp; retention rates</a:t>
            </a: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0097815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Avenir Book"/>
                <a:cs typeface="Avenir Book"/>
              </a:rPr>
              <a:t>Future Cañada Student </a:t>
            </a:r>
            <a:endParaRPr lang="en-US" sz="40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C0651F-4FB2-6E43-94A9-6C8E80110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84" y="1712251"/>
            <a:ext cx="2171632" cy="4351338"/>
          </a:xfrm>
          <a:prstGeom prst="rect">
            <a:avLst/>
          </a:prstGeom>
          <a:ln w="28575">
            <a:solidFill>
              <a:srgbClr val="005433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21ACA5-4D57-124D-B934-77C079ABF732}"/>
              </a:ext>
            </a:extLst>
          </p:cNvPr>
          <p:cNvSpPr txBox="1">
            <a:spLocks/>
          </p:cNvSpPr>
          <p:nvPr/>
        </p:nvSpPr>
        <p:spPr>
          <a:xfrm>
            <a:off x="3619500" y="2812442"/>
            <a:ext cx="8015452" cy="1796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</a:rPr>
              <a:t>Today she helps her mom select groceries</a:t>
            </a:r>
            <a:endParaRPr lang="en-US" sz="2400" dirty="0">
              <a:solidFill>
                <a:srgbClr val="7F7F7F"/>
              </a:solidFill>
              <a:latin typeface="Avenir Book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</a:rPr>
              <a:t>In a few years, she is a Cañada College Student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</a:rPr>
              <a:t>Help make her dream a reality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EC592-8F4E-054B-BCA8-4FD91FAE833F}"/>
              </a:ext>
            </a:extLst>
          </p:cNvPr>
          <p:cNvSpPr txBox="1">
            <a:spLocks/>
          </p:cNvSpPr>
          <p:nvPr/>
        </p:nvSpPr>
        <p:spPr>
          <a:xfrm>
            <a:off x="3619500" y="1797939"/>
            <a:ext cx="8015452" cy="1302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"She looks forward to coming to the pantry and she prepares her bag before she comes"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D3462A-CD64-8E4C-950D-3DD56C0160D8}"/>
              </a:ext>
            </a:extLst>
          </p:cNvPr>
          <p:cNvSpPr txBox="1">
            <a:spLocks/>
          </p:cNvSpPr>
          <p:nvPr/>
        </p:nvSpPr>
        <p:spPr>
          <a:xfrm>
            <a:off x="3626060" y="4609322"/>
            <a:ext cx="8015452" cy="1454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</a:rPr>
              <a:t>This is all made possible by the wonderful and caring staff that works the pantry and makes a difference in students’ lives</a:t>
            </a:r>
            <a:endParaRPr lang="en-US" sz="2400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131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124443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dirty="0">
                <a:latin typeface="Avenir Book"/>
                <a:cs typeface="Avenir Book"/>
              </a:rPr>
              <a:t>Visit the Cañada College Food Pantry!</a:t>
            </a:r>
            <a:endParaRPr lang="en-US" sz="27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pic>
        <p:nvPicPr>
          <p:cNvPr id="3" name="Picture 2" descr="GDG ©2016-CC-395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22054" r="9013"/>
          <a:stretch/>
        </p:blipFill>
        <p:spPr>
          <a:xfrm>
            <a:off x="699234" y="1760303"/>
            <a:ext cx="6533208" cy="3947264"/>
          </a:xfrm>
          <a:prstGeom prst="rect">
            <a:avLst/>
          </a:prstGeom>
          <a:ln w="28575" cmpd="sng">
            <a:solidFill>
              <a:srgbClr val="005433"/>
            </a:solidFill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958340"/>
              </p:ext>
            </p:extLst>
          </p:nvPr>
        </p:nvGraphicFramePr>
        <p:xfrm>
          <a:off x="7931676" y="2242479"/>
          <a:ext cx="35814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8" imgW="3581152" imgH="2733472" progId="Acrobat.Document.11">
                  <p:embed/>
                </p:oleObj>
              </mc:Choice>
              <mc:Fallback>
                <p:oleObj name="Acrobat Document" r:id="rId8" imgW="3581152" imgH="273347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31676" y="2242479"/>
                        <a:ext cx="35814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6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0097815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Avenir Book"/>
                <a:cs typeface="Avenir Book"/>
              </a:rPr>
              <a:t>About the Cañada College Food Pantry</a:t>
            </a:r>
            <a:endParaRPr lang="en-US" sz="40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9061" y="1727509"/>
            <a:ext cx="10628050" cy="4336781"/>
          </a:xfrm>
        </p:spPr>
        <p:txBody>
          <a:bodyPr>
            <a:normAutofit/>
          </a:bodyPr>
          <a:lstStyle/>
          <a:p>
            <a:pPr marL="347472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The Food Pantry is a partnership between SparkPoint, Cañada College and Second Harvest Silicon Valley.</a:t>
            </a:r>
          </a:p>
          <a:p>
            <a:pPr marL="347472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Individuals can receive two grocery bags of food per person once a week</a:t>
            </a:r>
          </a:p>
          <a:p>
            <a:pPr marL="347472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The Pantry is open on Tuesday, Wednesday and Thursday from 12:30 pm to 3:30 pm and Thursday evenings from 5:00 pm to 6:30 pm</a:t>
            </a:r>
          </a:p>
          <a:p>
            <a:pPr marL="347472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Pantry coverage: 9 individuals </a:t>
            </a:r>
            <a:r>
              <a:rPr lang="en-US" sz="1800" dirty="0">
                <a:solidFill>
                  <a:srgbClr val="000000"/>
                </a:solidFill>
                <a:latin typeface="Avenir Book"/>
                <a:cs typeface="Avenir Book"/>
              </a:rPr>
              <a:t>(Primarily Ingrid, Joshua, Manny, Karla (student) with support form Julie, Klaressa, Yesenia, Adolfo and now even </a:t>
            </a:r>
            <a:r>
              <a:rPr lang="en-US" sz="1800" dirty="0" err="1">
                <a:solidFill>
                  <a:srgbClr val="000000"/>
                </a:solidFill>
                <a:latin typeface="Avenir Book"/>
                <a:cs typeface="Avenir Book"/>
              </a:rPr>
              <a:t>Saúl</a:t>
            </a:r>
            <a:r>
              <a:rPr lang="en-US" sz="1800" dirty="0">
                <a:solidFill>
                  <a:srgbClr val="000000"/>
                </a:solidFill>
                <a:latin typeface="Avenir Book"/>
                <a:cs typeface="Avenir Book"/>
              </a:rPr>
              <a:t>)</a:t>
            </a:r>
          </a:p>
          <a:p>
            <a:pPr marL="34747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Last academic year the pantry served had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over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12,000 visits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7F7F7F"/>
              </a:solidFill>
            </a:endParaRPr>
          </a:p>
          <a:p>
            <a:pPr lvl="2">
              <a:lnSpc>
                <a:spcPct val="120000"/>
              </a:lnSpc>
            </a:pP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0097815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Avenir Book"/>
                <a:cs typeface="Avenir Book"/>
              </a:rPr>
              <a:t>Highlights From This Past Year - I</a:t>
            </a:r>
            <a:endParaRPr lang="en-US" sz="40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21ACA5-4D57-124D-B934-77C079ABF732}"/>
              </a:ext>
            </a:extLst>
          </p:cNvPr>
          <p:cNvSpPr txBox="1">
            <a:spLocks/>
          </p:cNvSpPr>
          <p:nvPr/>
        </p:nvSpPr>
        <p:spPr>
          <a:xfrm>
            <a:off x="900405" y="1708847"/>
            <a:ext cx="7553130" cy="3665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Avenir Book"/>
              </a:rPr>
              <a:t>This position was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approved</a:t>
            </a:r>
            <a:r>
              <a:rPr lang="en-US" sz="2400" dirty="0">
                <a:solidFill>
                  <a:srgbClr val="0070C0"/>
                </a:solidFill>
                <a:latin typeface="Avenir Book"/>
              </a:rPr>
              <a:t> through the 2018-19 New Positions Proposal Process based upon funding availability and current need.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</a:rPr>
              <a:t>However,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due to lack of funding</a:t>
            </a:r>
            <a:r>
              <a:rPr lang="en-US" sz="2400" dirty="0">
                <a:solidFill>
                  <a:srgbClr val="000000"/>
                </a:solidFill>
                <a:latin typeface="Avenir Book"/>
              </a:rPr>
              <a:t>, this position was not opened.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</a:rPr>
              <a:t>Food insecurity continues to be a topic addressed at the 2019 Cañada College Awareness Summit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8A852B-B825-7448-92AE-CCFAEFB2E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0548" y="1656372"/>
            <a:ext cx="2728135" cy="3539967"/>
          </a:xfrm>
          <a:prstGeom prst="rect">
            <a:avLst/>
          </a:prstGeom>
          <a:ln w="28575">
            <a:solidFill>
              <a:srgbClr val="005433"/>
            </a:solidFill>
          </a:ln>
        </p:spPr>
      </p:pic>
    </p:spTree>
    <p:extLst>
      <p:ext uri="{BB962C8B-B14F-4D97-AF65-F5344CB8AC3E}">
        <p14:creationId xmlns:p14="http://schemas.microsoft.com/office/powerpoint/2010/main" val="28116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0097815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Avenir Book"/>
                <a:cs typeface="Avenir Book"/>
              </a:rPr>
              <a:t>Highlights From This Past Year - II	</a:t>
            </a:r>
            <a:endParaRPr lang="en-US" sz="40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C0651F-4FB2-6E43-94A9-6C8E80110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84" y="1712251"/>
            <a:ext cx="2171632" cy="4351338"/>
          </a:xfrm>
          <a:prstGeom prst="rect">
            <a:avLst/>
          </a:prstGeom>
          <a:ln w="28575">
            <a:solidFill>
              <a:srgbClr val="005433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21ACA5-4D57-124D-B934-77C079ABF732}"/>
              </a:ext>
            </a:extLst>
          </p:cNvPr>
          <p:cNvSpPr txBox="1">
            <a:spLocks/>
          </p:cNvSpPr>
          <p:nvPr/>
        </p:nvSpPr>
        <p:spPr>
          <a:xfrm>
            <a:off x="3619500" y="1727508"/>
            <a:ext cx="7017398" cy="534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</a:rPr>
              <a:t>The Pantry, ASCC and the Bookstore launched Grab n’ Go Meals and now Hot and Cold Meals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</a:rPr>
              <a:t>SparkPoint offered two successful Community Markets (and 2 Pop-Up Markets) with more scheduled monthly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</a:rPr>
              <a:t>Study Snacks were launched in May 2019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</a:rPr>
              <a:t>Expanded hours are now available to serve additional customers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92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Avenir Book"/>
                <a:cs typeface="Avenir Book"/>
              </a:rPr>
              <a:t>Specific Needs</a:t>
            </a:r>
            <a:endParaRPr lang="en-US" sz="40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1727509"/>
            <a:ext cx="10857186" cy="49933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The Self-Sufficiency standard for a family of 4 is over $</a:t>
            </a:r>
            <a:r>
              <a:rPr lang="en-US" sz="2400" dirty="0">
                <a:latin typeface="Avenir Book"/>
                <a:cs typeface="Avenir Book"/>
              </a:rPr>
              <a:t>127,000</a:t>
            </a: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 per year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87,797 lbs. of food distributed to both day and evening students 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3366FF"/>
                </a:solidFill>
                <a:latin typeface="Avenir Book"/>
                <a:cs typeface="Avenir Book"/>
              </a:rPr>
              <a:t>That’s $106,504 of savings going back to students to offset other living expenses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SparkPoint has funded salaries, benefits and general expenditures for the pantry for the past four years using a soft money that has ended</a:t>
            </a:r>
            <a:endParaRPr lang="en-US" sz="2000" dirty="0">
              <a:latin typeface="Avenir Book"/>
              <a:cs typeface="Avenir Book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Our sister colleges have institutionalized Pantry Staffing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venir Book"/>
                <a:cs typeface="Avenir Book"/>
              </a:rPr>
              <a:t>Skyline has a Staff Assistant and an OAII, CSM has part of a Staff Assistant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venir Book"/>
                <a:cs typeface="Avenir Book"/>
              </a:rPr>
              <a:t>Both pantries are located adjacent to their Centers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dirty="0">
              <a:latin typeface="Avenir Book"/>
              <a:cs typeface="Avenir Book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7F7F7F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7F7F7F"/>
              </a:solidFill>
            </a:endParaRPr>
          </a:p>
          <a:p>
            <a:pPr lvl="2">
              <a:lnSpc>
                <a:spcPct val="120000"/>
              </a:lnSpc>
            </a:pP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b="1" dirty="0">
                <a:latin typeface="Avenir Book"/>
                <a:cs typeface="Avenir Book"/>
              </a:rPr>
              <a:t>2018 SMCCCD Food and Housing Insecurity Survey</a:t>
            </a:r>
            <a:endParaRPr lang="en-US" sz="36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1727509"/>
            <a:ext cx="10857186" cy="426017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Survey results revealed the following challenges experienced by students with regard to their basic food needs due to income limitations: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55% </a:t>
            </a:r>
            <a:r>
              <a:rPr lang="en-US" dirty="0">
                <a:solidFill>
                  <a:srgbClr val="000000"/>
                </a:solidFill>
              </a:rPr>
              <a:t>indicated that the food they purchased,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“just didn’t last and I didn’t have money to get more.”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solidFill>
                  <a:srgbClr val="C00000"/>
                </a:solidFill>
              </a:rPr>
              <a:t>28% </a:t>
            </a:r>
            <a:r>
              <a:rPr lang="en-US" dirty="0">
                <a:solidFill>
                  <a:srgbClr val="000000"/>
                </a:solidFill>
              </a:rPr>
              <a:t>of students reported, </a:t>
            </a:r>
            <a:r>
              <a:rPr lang="en-US" dirty="0">
                <a:solidFill>
                  <a:srgbClr val="843C0C"/>
                </a:solidFill>
              </a:rPr>
              <a:t>“cutting the size or meals or skipping meals” </a:t>
            </a:r>
            <a:r>
              <a:rPr lang="en-US" dirty="0">
                <a:solidFill>
                  <a:srgbClr val="000000"/>
                </a:solidFill>
              </a:rPr>
              <a:t>because there wasn’t enough money for food.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Beyond the literal lack of food, the level of psychological insecurity is high: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C00000"/>
                </a:solidFill>
              </a:rPr>
              <a:t>41% </a:t>
            </a:r>
            <a:r>
              <a:rPr lang="en-US" dirty="0">
                <a:solidFill>
                  <a:srgbClr val="000000"/>
                </a:solidFill>
              </a:rPr>
              <a:t>of students report that, </a:t>
            </a:r>
            <a:r>
              <a:rPr lang="en-US" dirty="0">
                <a:solidFill>
                  <a:srgbClr val="843C0C"/>
                </a:solidFill>
              </a:rPr>
              <a:t>“I am worried whether my food would run out before I got money to buy more.”</a:t>
            </a: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Avenir Book"/>
                <a:cs typeface="Avenir Book"/>
              </a:rPr>
              <a:t>Day to Day Duties of the Food Pantry</a:t>
            </a:r>
            <a:endParaRPr lang="en-US" sz="28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1727509"/>
            <a:ext cx="10857186" cy="4522278"/>
          </a:xfrm>
        </p:spPr>
        <p:txBody>
          <a:bodyPr>
            <a:normAutofit fontScale="92500"/>
          </a:bodyPr>
          <a:lstStyle/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Provides food pantry support </a:t>
            </a:r>
            <a:r>
              <a:rPr lang="en-US" sz="2200" dirty="0">
                <a:solidFill>
                  <a:srgbClr val="616161"/>
                </a:solidFill>
                <a:latin typeface="Avenir Book"/>
                <a:cs typeface="Avenir Book"/>
              </a:rPr>
              <a:t>(customer service, ordering, stocking, inventory control, food rotation, outreach, screening for public benefits, tabling, maintaining the pantry and makes classroom presentations)</a:t>
            </a:r>
          </a:p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/>
                <a:cs typeface="Avenir Book"/>
              </a:rPr>
              <a:t>Manages data entry by entering food pantry efforts into the SparkPoint database, running reports and submitting monthly reports to Second Harvest Food Bank. </a:t>
            </a:r>
          </a:p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/>
                <a:cs typeface="Avenir Book"/>
              </a:rPr>
              <a:t>Maintains the Food Pantry to California Food Safety Standards</a:t>
            </a:r>
          </a:p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/>
                <a:cs typeface="Avenir Book"/>
              </a:rPr>
              <a:t>Trains and supervises the work of students assistants</a:t>
            </a:r>
          </a:p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/>
                <a:cs typeface="Avenir Book"/>
              </a:rPr>
              <a:t>Refers students to campus and community resources</a:t>
            </a:r>
          </a:p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/>
                <a:cs typeface="Avenir Book"/>
              </a:rPr>
              <a:t>Makes referrals to SparkPoint for financial coaching</a:t>
            </a:r>
          </a:p>
          <a:p>
            <a:pPr lvl="2">
              <a:lnSpc>
                <a:spcPct val="120000"/>
              </a:lnSpc>
            </a:pP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124443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Avenir Book"/>
                <a:cs typeface="Avenir Book"/>
              </a:rPr>
              <a:t>Alignment with Mission &amp; Strategic Goals</a:t>
            </a:r>
            <a:endParaRPr lang="en-US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57578" y="1687689"/>
            <a:ext cx="10972291" cy="420624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0000"/>
                </a:solidFill>
                <a:latin typeface="Avenir Book"/>
                <a:cs typeface="Avenir Book"/>
              </a:rPr>
              <a:t>Mission Statement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Provides healthy and nutritious food to students, access to SparkPoint services, and equitable opportunities for them to achieve their transfer, career education, and lifelong learning educational goals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0000"/>
                </a:solidFill>
                <a:latin typeface="Avenir Book"/>
                <a:cs typeface="Avenir Book"/>
              </a:rPr>
              <a:t>Strategic Goals </a:t>
            </a:r>
            <a:r>
              <a:rPr lang="en-US" sz="2000" b="1" dirty="0">
                <a:solidFill>
                  <a:srgbClr val="000000"/>
                </a:solidFill>
                <a:latin typeface="Avenir Book"/>
                <a:cs typeface="Avenir Book"/>
              </a:rPr>
              <a:t>(Goal #1)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Minimizes financial barriers to success which leads students towards </a:t>
            </a:r>
            <a:b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</a:b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increased retention rates </a:t>
            </a: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8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Avenir Book"/>
                <a:cs typeface="Avenir Book"/>
              </a:rPr>
              <a:t>Strengthening </a:t>
            </a:r>
            <a:r>
              <a:rPr lang="en-US" b="1" dirty="0">
                <a:solidFill>
                  <a:srgbClr val="843C0C"/>
                </a:solidFill>
                <a:latin typeface="Avenir Book"/>
                <a:cs typeface="Avenir Book"/>
              </a:rPr>
              <a:t>ALL </a:t>
            </a:r>
            <a:r>
              <a:rPr lang="en-US" b="1" dirty="0">
                <a:latin typeface="Avenir Book"/>
                <a:cs typeface="Avenir Book"/>
              </a:rPr>
              <a:t>Departments/Divisions</a:t>
            </a:r>
            <a:endParaRPr lang="en-US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5" y="1727509"/>
            <a:ext cx="10609759" cy="46078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This position will increase students’ access to healthy &amp; nutritious food. 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Clients will benefit from increased food pantry hours, expanded CalFresh enrollment efforts, &amp; increased connection to SparkPoint services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SparkPoint is experiencing an increase in panty use by student athletes, international students, evening students and staff and faculty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These expanded services will increase student retention by reducing student hunger and food insecurity as a barrier to student success.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Increased and sustainable staffing means increased access to food</a:t>
            </a:r>
            <a:endParaRPr lang="en-US" dirty="0">
              <a:latin typeface="Avenir Book"/>
              <a:cs typeface="Avenir Book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7F7F7F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7F7F7F"/>
              </a:solidFill>
            </a:endParaRPr>
          </a:p>
          <a:p>
            <a:pPr lvl="2">
              <a:lnSpc>
                <a:spcPct val="120000"/>
              </a:lnSpc>
            </a:pP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DA5C5DEE-A08B-9C41-9B02-C65F29E3CBB0}"/>
              </a:ext>
            </a:extLst>
          </p:cNvPr>
          <p:cNvSpPr/>
          <p:nvPr/>
        </p:nvSpPr>
        <p:spPr>
          <a:xfrm>
            <a:off x="11387524" y="223935"/>
            <a:ext cx="555824" cy="597159"/>
          </a:xfrm>
          <a:prstGeom prst="star5">
            <a:avLst/>
          </a:prstGeom>
          <a:solidFill>
            <a:srgbClr val="0054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10356</TotalTime>
  <Words>900</Words>
  <Application>Microsoft Macintosh PowerPoint</Application>
  <PresentationFormat>Widescreen</PresentationFormat>
  <Paragraphs>117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明朝</vt:lpstr>
      <vt:lpstr>Arial</vt:lpstr>
      <vt:lpstr>Avenir Book</vt:lpstr>
      <vt:lpstr>Calibri</vt:lpstr>
      <vt:lpstr>Calibri Light</vt:lpstr>
      <vt:lpstr>Times New Roman</vt:lpstr>
      <vt:lpstr>Office Theme</vt:lpstr>
      <vt:lpstr>Acrobat Document</vt:lpstr>
      <vt:lpstr>PowerPoint Presentation</vt:lpstr>
      <vt:lpstr>About the Cañada College Food Pantry</vt:lpstr>
      <vt:lpstr>Highlights From This Past Year - I</vt:lpstr>
      <vt:lpstr>Highlights From This Past Year - II </vt:lpstr>
      <vt:lpstr>Specific Needs</vt:lpstr>
      <vt:lpstr>2018 SMCCCD Food and Housing Insecurity Survey</vt:lpstr>
      <vt:lpstr>Day to Day Duties of the Food Pantry</vt:lpstr>
      <vt:lpstr>Alignment with Mission &amp; Strategic Goals</vt:lpstr>
      <vt:lpstr>Strengthening ALL Departments/Divisions</vt:lpstr>
      <vt:lpstr>If This Position is Not Filled</vt:lpstr>
      <vt:lpstr>Future Cañada Student </vt:lpstr>
      <vt:lpstr>Visit the Cañada College Food Pantry!</vt:lpstr>
    </vt:vector>
  </TitlesOfParts>
  <Company>SMCCD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Ernesto Leiva</cp:lastModifiedBy>
  <cp:revision>328</cp:revision>
  <cp:lastPrinted>2019-10-27T23:56:10Z</cp:lastPrinted>
  <dcterms:created xsi:type="dcterms:W3CDTF">2015-08-26T22:52:00Z</dcterms:created>
  <dcterms:modified xsi:type="dcterms:W3CDTF">2019-10-30T23:55:07Z</dcterms:modified>
</cp:coreProperties>
</file>