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8673"/>
    <a:srgbClr val="097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7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3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3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4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7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9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8B99C-F5DF-4A0D-B8AB-F3A20CD08AD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Annual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2019-20</a:t>
            </a:r>
          </a:p>
          <a:p>
            <a:endParaRPr lang="en-US" dirty="0"/>
          </a:p>
          <a:p>
            <a:r>
              <a:rPr lang="en-US" dirty="0"/>
              <a:t>Approved by the Planning &amp; Budgeting Council</a:t>
            </a:r>
          </a:p>
          <a:p>
            <a:r>
              <a:rPr lang="en-US" dirty="0"/>
              <a:t>DRAFT AS OF August 30, 2019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04" y="914399"/>
            <a:ext cx="3367992" cy="151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95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an equitable experience for </a:t>
            </a:r>
            <a:r>
              <a:rPr lang="en-US" b="1" dirty="0"/>
              <a:t>Online Students </a:t>
            </a:r>
            <a:r>
              <a:rPr lang="en-US" dirty="0"/>
              <a:t>to support student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part of program mapping and schedule optimization process, determine which courses should be online to maximize student success and completion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Tammy</a:t>
            </a:r>
          </a:p>
          <a:p>
            <a:r>
              <a:rPr lang="en-US" dirty="0"/>
              <a:t>TEAM MEMBERS:  	Deans, program leads</a:t>
            </a:r>
          </a:p>
        </p:txBody>
      </p:sp>
    </p:spTree>
    <p:extLst>
      <p:ext uri="{BB962C8B-B14F-4D97-AF65-F5344CB8AC3E}">
        <p14:creationId xmlns:p14="http://schemas.microsoft.com/office/powerpoint/2010/main" val="407725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College Annual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Sets forth the activities to be implemented in one year to support the achievement of the five-year goals articulated in the Education Master Plan, which are in support of achieving the College Mission.</a:t>
            </a:r>
          </a:p>
          <a:p>
            <a:r>
              <a:rPr lang="en-US" dirty="0"/>
              <a:t>Is a synthesis of objectives, strategic initiatives, and activities of other college plans, grant deliverables, and recent mandates from the State Chancellor’s Office.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2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Re-Design College Processes:  </a:t>
            </a:r>
            <a:r>
              <a:rPr lang="en-US" b="1" dirty="0"/>
              <a:t>CRM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Streamline the matriculation process</a:t>
            </a:r>
          </a:p>
          <a:p>
            <a:r>
              <a:rPr lang="en-US" dirty="0"/>
              <a:t>Organize student “Success Teams” aligned with Interest Areas</a:t>
            </a:r>
          </a:p>
          <a:p>
            <a:r>
              <a:rPr lang="en-US" dirty="0"/>
              <a:t>Build data dashboards and train data coaches to support these efforts</a:t>
            </a:r>
          </a:p>
          <a:p>
            <a:r>
              <a:rPr lang="en-US" dirty="0"/>
              <a:t>Scale the number of Peer Mentors aligned with Interest Areas and programs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Max</a:t>
            </a:r>
          </a:p>
          <a:p>
            <a:r>
              <a:rPr lang="en-US" dirty="0"/>
              <a:t>TEAM MEMBERS:  	Margie, BPA Team </a:t>
            </a:r>
          </a:p>
        </p:txBody>
      </p:sp>
    </p:spTree>
    <p:extLst>
      <p:ext uri="{BB962C8B-B14F-4D97-AF65-F5344CB8AC3E}">
        <p14:creationId xmlns:p14="http://schemas.microsoft.com/office/powerpoint/2010/main" val="328675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 </a:t>
            </a:r>
            <a:r>
              <a:rPr lang="en-US" b="1" dirty="0"/>
              <a:t>Interest Areas </a:t>
            </a:r>
            <a:r>
              <a:rPr lang="en-US" dirty="0"/>
              <a:t>and </a:t>
            </a:r>
            <a:r>
              <a:rPr lang="en-US" b="1" dirty="0"/>
              <a:t>Program Maps </a:t>
            </a:r>
            <a:r>
              <a:rPr lang="en-US" dirty="0"/>
              <a:t>(implement Program Mapper)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Create draft Interest Areas and Program Maps for faculty review and refinement in August – October.  First draft of Interest Areas by July 30.</a:t>
            </a:r>
          </a:p>
          <a:p>
            <a:pPr lvl="1"/>
            <a:r>
              <a:rPr lang="en-US" dirty="0"/>
              <a:t>Division leads help programs review draft maps on August 13</a:t>
            </a:r>
          </a:p>
          <a:p>
            <a:pPr lvl="1"/>
            <a:r>
              <a:rPr lang="en-US" dirty="0"/>
              <a:t>Use the program mapping exercise to </a:t>
            </a:r>
            <a:r>
              <a:rPr lang="en-US" b="1" dirty="0"/>
              <a:t>optimize the course schedule </a:t>
            </a:r>
            <a:r>
              <a:rPr lang="en-US" dirty="0"/>
              <a:t>for student completion</a:t>
            </a:r>
          </a:p>
          <a:p>
            <a:pPr lvl="1"/>
            <a:r>
              <a:rPr lang="en-US" dirty="0"/>
              <a:t>All interest areas and program maps loaded into Program Mapper by November – December (in time for Spring enrollment),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783755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James</a:t>
            </a:r>
          </a:p>
          <a:p>
            <a:r>
              <a:rPr lang="en-US" dirty="0"/>
              <a:t>TEAM MEMBERS:  	Hyla, Maureen, Chris Rico, Gloria Darafshi, Alex Claxton, Karen E., Leonor (program maps), Mayra (HS Counselors)</a:t>
            </a:r>
          </a:p>
          <a:p>
            <a:r>
              <a:rPr lang="en-US" dirty="0"/>
              <a:t>DIVISION LEADS:	Maureen, Ami Smith, Carol Rhodes, Hyla Lacefield</a:t>
            </a:r>
          </a:p>
        </p:txBody>
      </p:sp>
    </p:spTree>
    <p:extLst>
      <p:ext uri="{BB962C8B-B14F-4D97-AF65-F5344CB8AC3E}">
        <p14:creationId xmlns:p14="http://schemas.microsoft.com/office/powerpoint/2010/main" val="218926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 </a:t>
            </a:r>
            <a:r>
              <a:rPr lang="en-US" b="1" dirty="0"/>
              <a:t>Career Exploration </a:t>
            </a:r>
            <a:r>
              <a:rPr lang="en-US" dirty="0"/>
              <a:t>opportunities for students that are aligned and integrated with Interest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570" y="2018130"/>
            <a:ext cx="10515600" cy="4351338"/>
          </a:xfrm>
        </p:spPr>
        <p:txBody>
          <a:bodyPr/>
          <a:lstStyle/>
          <a:p>
            <a:pPr lvl="1"/>
            <a:r>
              <a:rPr lang="en-US" dirty="0">
                <a:solidFill>
                  <a:srgbClr val="FF0000"/>
                </a:solidFill>
              </a:rPr>
              <a:t>NOTE:  this project will be aligned with Job Placement.  VPSS Perez will facilitate the possible alignment of these two efforts.</a:t>
            </a:r>
          </a:p>
          <a:p>
            <a:pPr lvl="1"/>
            <a:r>
              <a:rPr lang="en-US" dirty="0"/>
              <a:t>An inventory of what IS now (coop, STEM, </a:t>
            </a:r>
            <a:r>
              <a:rPr lang="en-US" dirty="0" err="1"/>
              <a:t>Sparkpoint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Identify Holland Code(s) for every program on campus</a:t>
            </a:r>
          </a:p>
          <a:p>
            <a:pPr lvl="1"/>
            <a:r>
              <a:rPr lang="en-US" dirty="0"/>
              <a:t>Change Orientation to embrace Holland Codes and embed career exploration</a:t>
            </a:r>
          </a:p>
          <a:p>
            <a:pPr lvl="1"/>
            <a:r>
              <a:rPr lang="en-US" dirty="0"/>
              <a:t>Build systems for managing and scaling (Salesforce)?</a:t>
            </a:r>
          </a:p>
          <a:p>
            <a:pPr lvl="1"/>
            <a:r>
              <a:rPr lang="en-US" dirty="0"/>
              <a:t>Look at the role of career exploration counseling classes</a:t>
            </a:r>
          </a:p>
          <a:p>
            <a:pPr lvl="1"/>
            <a:r>
              <a:rPr lang="en-US" dirty="0"/>
              <a:t>Leverage industry relationships and employer outreach activities</a:t>
            </a:r>
          </a:p>
          <a:p>
            <a:pPr lvl="1"/>
            <a:r>
              <a:rPr lang="en-US" dirty="0"/>
              <a:t>Align with Outreach in general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594634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Julian</a:t>
            </a:r>
          </a:p>
          <a:p>
            <a:r>
              <a:rPr lang="en-US" dirty="0"/>
              <a:t>TEAM MEMBERS:  	Max, Mayra, Georganne, Annie Nicholls, Adolfo, Bob Haick</a:t>
            </a:r>
          </a:p>
        </p:txBody>
      </p:sp>
    </p:spTree>
    <p:extLst>
      <p:ext uri="{BB962C8B-B14F-4D97-AF65-F5344CB8AC3E}">
        <p14:creationId xmlns:p14="http://schemas.microsoft.com/office/powerpoint/2010/main" val="264455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Re-design </a:t>
            </a:r>
            <a:r>
              <a:rPr lang="en-US" b="1" dirty="0"/>
              <a:t>Academic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Inventory of “what is”</a:t>
            </a:r>
          </a:p>
          <a:p>
            <a:pPr lvl="1"/>
            <a:r>
              <a:rPr lang="en-US" dirty="0"/>
              <a:t>Examine the effectiveness and return on investment of current practices/programs</a:t>
            </a:r>
          </a:p>
          <a:p>
            <a:pPr lvl="1"/>
            <a:r>
              <a:rPr lang="en-US" dirty="0"/>
              <a:t>Create vision of what could be</a:t>
            </a:r>
          </a:p>
          <a:p>
            <a:pPr lvl="1"/>
            <a:r>
              <a:rPr lang="en-US" dirty="0"/>
              <a:t>Create resource allocation to support new vision</a:t>
            </a:r>
          </a:p>
          <a:p>
            <a:pPr lvl="1"/>
            <a:r>
              <a:rPr lang="en-US" dirty="0"/>
              <a:t>Launch Writing Center, scale peer mentoring and EPIC supplemental instruction programs and integrate retention programs into larger academic support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David Reed</a:t>
            </a:r>
          </a:p>
          <a:p>
            <a:r>
              <a:rPr lang="en-US" dirty="0"/>
              <a:t>TEAM MEMBERS:  	Georganne, Librarians, Diva, Diana T and Sarah H, FYE Leads, Yolanda V., Deans, Marisol , Alison (+DE </a:t>
            </a:r>
            <a:r>
              <a:rPr lang="en-US" dirty="0" err="1"/>
              <a:t>Coord</a:t>
            </a:r>
            <a:r>
              <a:rPr lang="en-US" dirty="0"/>
              <a:t>)(Promise)</a:t>
            </a:r>
          </a:p>
        </p:txBody>
      </p:sp>
    </p:spTree>
    <p:extLst>
      <p:ext uri="{BB962C8B-B14F-4D97-AF65-F5344CB8AC3E}">
        <p14:creationId xmlns:p14="http://schemas.microsoft.com/office/powerpoint/2010/main" val="34715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 First Year Experience (</a:t>
            </a:r>
            <a:r>
              <a:rPr lang="en-US" b="1" dirty="0"/>
              <a:t>FYE</a:t>
            </a:r>
            <a:r>
              <a:rPr lang="en-US" dirty="0"/>
              <a:t>) programs aligned with Interest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David R. and Marisol Q.</a:t>
            </a:r>
          </a:p>
          <a:p>
            <a:r>
              <a:rPr lang="en-US" dirty="0"/>
              <a:t>TEAM MEMBERS:  	</a:t>
            </a:r>
            <a:r>
              <a:rPr lang="en-US" dirty="0" err="1"/>
              <a:t>Leonore</a:t>
            </a:r>
            <a:r>
              <a:rPr lang="en-US" dirty="0"/>
              <a:t>, Diva, Adolfo, Ada, Maureen, Hyla, Georganne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987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Launch this project at October Flex Day</a:t>
            </a:r>
          </a:p>
          <a:p>
            <a:r>
              <a:rPr lang="en-US" dirty="0"/>
              <a:t>Establish a vision (what will this look like at Canada?)</a:t>
            </a:r>
          </a:p>
          <a:p>
            <a:r>
              <a:rPr lang="en-US" dirty="0"/>
              <a:t>Align with Interest Areas to form them early in the student journey (a class?  Cohort?)</a:t>
            </a:r>
          </a:p>
          <a:p>
            <a:r>
              <a:rPr lang="en-US" dirty="0"/>
              <a:t>Develop curriculum to support.  A sampler course?</a:t>
            </a:r>
          </a:p>
          <a:p>
            <a:r>
              <a:rPr lang="en-US" dirty="0"/>
              <a:t>Align with COLTS CON, JAMS, Promise</a:t>
            </a:r>
          </a:p>
          <a:p>
            <a:r>
              <a:rPr lang="en-US" dirty="0"/>
              <a:t>Scale peer mentoring and align with this and Success Teams</a:t>
            </a:r>
          </a:p>
          <a:p>
            <a:r>
              <a:rPr lang="en-US" dirty="0"/>
              <a:t>Embed financial literacy</a:t>
            </a:r>
          </a:p>
          <a:p>
            <a:r>
              <a:rPr lang="en-US" dirty="0"/>
              <a:t>Utilize a case management approach to tracking “touch points” – like Promise</a:t>
            </a:r>
          </a:p>
        </p:txBody>
      </p:sp>
    </p:spTree>
    <p:extLst>
      <p:ext uri="{BB962C8B-B14F-4D97-AF65-F5344CB8AC3E}">
        <p14:creationId xmlns:p14="http://schemas.microsoft.com/office/powerpoint/2010/main" val="2128676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Expand opportunities for </a:t>
            </a:r>
            <a:r>
              <a:rPr lang="en-US" b="1" dirty="0"/>
              <a:t>Early College </a:t>
            </a:r>
            <a:r>
              <a:rPr lang="en-US" dirty="0"/>
              <a:t>experiences (dual enrollment; Middle College)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SUHSD to identify best ways to expand dual enrollment and Middle College opportunities for high school students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Tammy</a:t>
            </a:r>
          </a:p>
          <a:p>
            <a:r>
              <a:rPr lang="en-US" dirty="0"/>
              <a:t>TEAM MEMBERS:  	Maria, Mayra, Ruth, David R., Marisol</a:t>
            </a:r>
          </a:p>
        </p:txBody>
      </p:sp>
    </p:spTree>
    <p:extLst>
      <p:ext uri="{BB962C8B-B14F-4D97-AF65-F5344CB8AC3E}">
        <p14:creationId xmlns:p14="http://schemas.microsoft.com/office/powerpoint/2010/main" val="2973728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Expand College capacity to assist students with </a:t>
            </a:r>
            <a:r>
              <a:rPr lang="en-US" b="1" dirty="0"/>
              <a:t>Job Placement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570" y="2018130"/>
            <a:ext cx="10515600" cy="4351338"/>
          </a:xfrm>
        </p:spPr>
        <p:txBody>
          <a:bodyPr/>
          <a:lstStyle/>
          <a:p>
            <a:pPr lvl="1"/>
            <a:r>
              <a:rPr lang="en-US" dirty="0">
                <a:solidFill>
                  <a:srgbClr val="FF0000"/>
                </a:solidFill>
              </a:rPr>
              <a:t>NOTE:  this project will be aligned with Career Exploration.  VPSS Perez will facilitate the possible alignment of these two efforts</a:t>
            </a:r>
          </a:p>
          <a:p>
            <a:pPr lvl="1"/>
            <a:r>
              <a:rPr lang="en-US" dirty="0"/>
              <a:t>Inventory “what is”:  Puente Mentors, CTE practices</a:t>
            </a:r>
          </a:p>
          <a:p>
            <a:pPr lvl="1"/>
            <a:r>
              <a:rPr lang="en-US" dirty="0"/>
              <a:t>Scale mentors and train them on career exploration tools</a:t>
            </a:r>
          </a:p>
          <a:p>
            <a:pPr lvl="1"/>
            <a:r>
              <a:rPr lang="en-US" dirty="0"/>
              <a:t>Establish support networks aligned with Interest Areas</a:t>
            </a:r>
          </a:p>
          <a:p>
            <a:pPr lvl="1"/>
            <a:r>
              <a:rPr lang="en-US" dirty="0"/>
              <a:t>Look at STEM Center Job Shadowing program and possibly scale</a:t>
            </a:r>
          </a:p>
          <a:p>
            <a:pPr lvl="1"/>
            <a:r>
              <a:rPr lang="en-US" dirty="0"/>
              <a:t>Create an awareness brochure</a:t>
            </a:r>
          </a:p>
          <a:p>
            <a:pPr lvl="1"/>
            <a:r>
              <a:rPr lang="en-US" dirty="0"/>
              <a:t>Make better use of LinkedIn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289834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TEAM LEAD(S):  	</a:t>
            </a:r>
            <a:r>
              <a:rPr lang="en-US" dirty="0" err="1"/>
              <a:t>Leonore</a:t>
            </a:r>
            <a:r>
              <a:rPr lang="en-US" dirty="0"/>
              <a:t>, Julian</a:t>
            </a:r>
          </a:p>
          <a:p>
            <a:r>
              <a:rPr lang="en-US" dirty="0"/>
              <a:t>TEAM MEMBERS:  	Bob Haick</a:t>
            </a:r>
          </a:p>
        </p:txBody>
      </p:sp>
    </p:spTree>
    <p:extLst>
      <p:ext uri="{BB962C8B-B14F-4D97-AF65-F5344CB8AC3E}">
        <p14:creationId xmlns:p14="http://schemas.microsoft.com/office/powerpoint/2010/main" val="35186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887F66-E56E-44C7-9181-75E3D5ACF4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289142-BBAA-4EBC-A791-A2F97AFEA32C}">
  <ds:schemaRefs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bb5bbb0b-6c89-44d7-be61-0adfe653f983"/>
    <ds:schemaRef ds:uri="http://schemas.microsoft.com/office/infopath/2007/PartnerControls"/>
    <ds:schemaRef ds:uri="2bc55ecc-363e-43e9-bfac-4ba2e86f45e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02C36E1-5274-44E7-8ABF-C9EB190B44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18010</TotalTime>
  <Words>637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Annual Plan</vt:lpstr>
      <vt:lpstr>The College Annual Plan</vt:lpstr>
      <vt:lpstr>Re-Design College Processes:  CRM</vt:lpstr>
      <vt:lpstr>Establish Interest Areas and Program Maps (implement Program Mapper)</vt:lpstr>
      <vt:lpstr>Develop Career Exploration opportunities for students that are aligned and integrated with Interest Areas</vt:lpstr>
      <vt:lpstr>Re-design Academic Support</vt:lpstr>
      <vt:lpstr>Build First Year Experience (FYE) programs aligned with Interest Areas</vt:lpstr>
      <vt:lpstr>Expand opportunities for Early College experiences (dual enrollment; Middle College)</vt:lpstr>
      <vt:lpstr>Expand College capacity to assist students with Job Placement </vt:lpstr>
      <vt:lpstr>Create an equitable experience for Online Students to support student success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Bucton, Barbara</cp:lastModifiedBy>
  <cp:revision>92</cp:revision>
  <dcterms:created xsi:type="dcterms:W3CDTF">2018-10-07T16:55:28Z</dcterms:created>
  <dcterms:modified xsi:type="dcterms:W3CDTF">2019-08-30T21:37:52Z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