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7"/>
  </p:notesMasterIdLst>
  <p:sldIdLst>
    <p:sldId id="262" r:id="rId3"/>
    <p:sldId id="259" r:id="rId4"/>
    <p:sldId id="258" r:id="rId5"/>
    <p:sldId id="256" r:id="rId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p:scale>
          <a:sx n="100" d="100"/>
          <a:sy n="100" d="100"/>
        </p:scale>
        <p:origin x="1950"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77159F0-8F66-422D-9B09-6EDCF24C6791}" type="datetimeFigureOut">
              <a:rPr lang="en-US" smtClean="0"/>
              <a:t>11/1/2019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6C608F1-255D-45A1-8D84-8F89A1D2F06B}" type="slidenum">
              <a:rPr lang="en-US" smtClean="0"/>
              <a:t>‹#›</a:t>
            </a:fld>
            <a:endParaRPr lang="en-US"/>
          </a:p>
        </p:txBody>
      </p:sp>
    </p:spTree>
    <p:extLst>
      <p:ext uri="{BB962C8B-B14F-4D97-AF65-F5344CB8AC3E}">
        <p14:creationId xmlns:p14="http://schemas.microsoft.com/office/powerpoint/2010/main" val="2585290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0788" y="709613"/>
            <a:ext cx="4725987" cy="35433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465887"/>
            <a:fld id="{9AB05B35-E403-804E-A7A3-EFC03873AB5C}" type="slidenum">
              <a:rPr lang="en-US">
                <a:solidFill>
                  <a:prstClr val="black"/>
                </a:solidFill>
                <a:latin typeface="Calibri"/>
              </a:rPr>
              <a:pPr defTabSz="465887"/>
              <a:t>1</a:t>
            </a:fld>
            <a:endParaRPr lang="en-US">
              <a:solidFill>
                <a:prstClr val="black"/>
              </a:solidFill>
              <a:latin typeface="Calibri"/>
            </a:endParaRPr>
          </a:p>
        </p:txBody>
      </p:sp>
      <p:sp>
        <p:nvSpPr>
          <p:cNvPr id="5" name="Date Placeholder 4"/>
          <p:cNvSpPr>
            <a:spLocks noGrp="1"/>
          </p:cNvSpPr>
          <p:nvPr>
            <p:ph type="dt" idx="11"/>
          </p:nvPr>
        </p:nvSpPr>
        <p:spPr/>
        <p:txBody>
          <a:bodyPr/>
          <a:lstStyle/>
          <a:p>
            <a:pPr defTabSz="465887"/>
            <a:fld id="{2BD57375-C885-4E21-A9D1-D2E392488D8A}" type="datetime1">
              <a:rPr lang="en-US">
                <a:solidFill>
                  <a:prstClr val="black"/>
                </a:solidFill>
                <a:latin typeface="Calibri"/>
              </a:rPr>
              <a:pPr defTabSz="465887"/>
              <a:t>11/1/2019</a:t>
            </a:fld>
            <a:endParaRPr lang="en-US">
              <a:solidFill>
                <a:prstClr val="black"/>
              </a:solidFill>
              <a:latin typeface="Calibri"/>
            </a:endParaRPr>
          </a:p>
        </p:txBody>
      </p:sp>
    </p:spTree>
    <p:extLst>
      <p:ext uri="{BB962C8B-B14F-4D97-AF65-F5344CB8AC3E}">
        <p14:creationId xmlns:p14="http://schemas.microsoft.com/office/powerpoint/2010/main" val="4292175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1118925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316528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808950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 Box 2"/>
          <p:cNvSpPr txBox="1">
            <a:spLocks noChangeArrowheads="1"/>
          </p:cNvSpPr>
          <p:nvPr userDrawn="1"/>
        </p:nvSpPr>
        <p:spPr bwMode="auto">
          <a:xfrm>
            <a:off x="3" y="0"/>
            <a:ext cx="9143999" cy="6858000"/>
          </a:xfrm>
          <a:prstGeom prst="rect">
            <a:avLst/>
          </a:prstGeom>
          <a:gradFill rotWithShape="0">
            <a:gsLst>
              <a:gs pos="0">
                <a:srgbClr val="C2D69B"/>
              </a:gs>
              <a:gs pos="50000">
                <a:srgbClr val="EAF1DD"/>
              </a:gs>
              <a:gs pos="100000">
                <a:srgbClr val="C2D69B"/>
              </a:gs>
            </a:gsLst>
            <a:lin ang="18900000" scaled="1"/>
          </a:gradFill>
          <a:ln w="12700">
            <a:solidFill>
              <a:srgbClr val="C2D69B"/>
            </a:solidFill>
            <a:miter lim="800000"/>
            <a:headEnd/>
            <a:tailEnd/>
          </a:ln>
          <a:effectLst>
            <a:outerShdw blurRad="63500" dist="29783" dir="3885598" algn="ctr" rotWithShape="0">
              <a:srgbClr val="4E6128">
                <a:alpha val="50000"/>
              </a:srgbClr>
            </a:outerShdw>
          </a:effectLst>
        </p:spPr>
        <p:txBody>
          <a:bodyPr vert="horz" wrap="square" lIns="0" tIns="0" rIns="0" bIns="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charset="0"/>
            </a:endParaRPr>
          </a:p>
        </p:txBody>
      </p:sp>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40D89167-6C5C-654F-82C2-240AAAAC35E4}" type="slidenum">
              <a:rPr lang="en-US" smtClean="0"/>
              <a:pPr/>
              <a:t>‹#›</a:t>
            </a:fld>
            <a:endParaRPr lang="en-US"/>
          </a:p>
        </p:txBody>
      </p:sp>
      <p:pic>
        <p:nvPicPr>
          <p:cNvPr id="9" name="Picture 8"/>
          <p:cNvPicPr/>
          <p:nvPr userDrawn="1"/>
        </p:nvPicPr>
        <p:blipFill>
          <a:blip r:embed="rId2">
            <a:duotone>
              <a:schemeClr val="accent3">
                <a:shade val="45000"/>
                <a:satMod val="135000"/>
              </a:schemeClr>
              <a:prstClr val="white"/>
            </a:duotone>
          </a:blip>
          <a:srcRect/>
          <a:stretch>
            <a:fillRect/>
          </a:stretch>
        </p:blipFill>
        <p:spPr bwMode="auto">
          <a:xfrm>
            <a:off x="7547633" y="6222284"/>
            <a:ext cx="1473835" cy="542925"/>
          </a:xfrm>
          <a:prstGeom prst="rect">
            <a:avLst/>
          </a:prstGeom>
          <a:noFill/>
          <a:ln w="9525">
            <a:noFill/>
            <a:miter lim="800000"/>
            <a:headEnd/>
            <a:tailEnd/>
          </a:ln>
        </p:spPr>
      </p:pic>
      <p:pic>
        <p:nvPicPr>
          <p:cNvPr id="10" name="Picture 9"/>
          <p:cNvPicPr>
            <a:picLocks noChangeAspect="1"/>
          </p:cNvPicPr>
          <p:nvPr userDrawn="1"/>
        </p:nvPicPr>
        <p:blipFill>
          <a:blip r:embed="rId3"/>
          <a:stretch>
            <a:fillRect/>
          </a:stretch>
        </p:blipFill>
        <p:spPr>
          <a:xfrm>
            <a:off x="89237" y="6171450"/>
            <a:ext cx="1246891" cy="593758"/>
          </a:xfrm>
          <a:prstGeom prst="rect">
            <a:avLst/>
          </a:prstGeom>
        </p:spPr>
      </p:pic>
    </p:spTree>
    <p:extLst>
      <p:ext uri="{BB962C8B-B14F-4D97-AF65-F5344CB8AC3E}">
        <p14:creationId xmlns:p14="http://schemas.microsoft.com/office/powerpoint/2010/main" val="1797718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832954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1500187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31308688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a:xfrm>
            <a:off x="3124200" y="6356352"/>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9982520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a:xfrm>
            <a:off x="3124200" y="6356352"/>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20301380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a:xfrm>
            <a:off x="3124200" y="6356352"/>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37535410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804002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38456931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6005289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3754637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40D89167-6C5C-654F-82C2-240AAAAC35E4}" type="slidenum">
              <a:rPr lang="en-US" smtClean="0"/>
              <a:pPr/>
              <a:t>‹#›</a:t>
            </a:fld>
            <a:endParaRPr lang="en-US"/>
          </a:p>
        </p:txBody>
      </p:sp>
    </p:spTree>
    <p:extLst>
      <p:ext uri="{BB962C8B-B14F-4D97-AF65-F5344CB8AC3E}">
        <p14:creationId xmlns:p14="http://schemas.microsoft.com/office/powerpoint/2010/main" val="570932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1246298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4150919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2441911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311028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4153859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456099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55420B8-75F9-4322-B4BE-978E04B9A25B}" type="datetimeFigureOut">
              <a:rPr lang="en-US" smtClean="0"/>
              <a:t>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253B9D-73E5-4A48-A93A-CD69FF02CC78}" type="slidenum">
              <a:rPr lang="en-US" smtClean="0"/>
              <a:t>‹#›</a:t>
            </a:fld>
            <a:endParaRPr lang="en-US" dirty="0"/>
          </a:p>
        </p:txBody>
      </p:sp>
    </p:spTree>
    <p:extLst>
      <p:ext uri="{BB962C8B-B14F-4D97-AF65-F5344CB8AC3E}">
        <p14:creationId xmlns:p14="http://schemas.microsoft.com/office/powerpoint/2010/main" val="3774204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5420B8-75F9-4322-B4BE-978E04B9A25B}" type="datetimeFigureOut">
              <a:rPr lang="en-US" smtClean="0"/>
              <a:t>11/1/2019</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253B9D-73E5-4A48-A93A-CD69FF02CC78}" type="slidenum">
              <a:rPr lang="en-US" smtClean="0"/>
              <a:t>‹#›</a:t>
            </a:fld>
            <a:endParaRPr lang="en-US" dirty="0"/>
          </a:p>
        </p:txBody>
      </p:sp>
    </p:spTree>
    <p:extLst>
      <p:ext uri="{BB962C8B-B14F-4D97-AF65-F5344CB8AC3E}">
        <p14:creationId xmlns:p14="http://schemas.microsoft.com/office/powerpoint/2010/main" val="34907854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1"/>
          <p:cNvSpPr>
            <a:spLocks noChangeArrowheads="1"/>
          </p:cNvSpPr>
          <p:nvPr userDrawn="1"/>
        </p:nvSpPr>
        <p:spPr bwMode="auto">
          <a:xfrm flipV="1">
            <a:off x="3" y="6126162"/>
            <a:ext cx="9143999" cy="731836"/>
          </a:xfrm>
          <a:prstGeom prst="rect">
            <a:avLst/>
          </a:prstGeom>
          <a:gradFill rotWithShape="0">
            <a:gsLst>
              <a:gs pos="0">
                <a:srgbClr val="C2D69B"/>
              </a:gs>
              <a:gs pos="50000">
                <a:srgbClr val="9BBB59"/>
              </a:gs>
              <a:gs pos="100000">
                <a:srgbClr val="C2D69B"/>
              </a:gs>
            </a:gsLst>
            <a:lin ang="5400000" scaled="1"/>
          </a:gradFill>
          <a:ln w="12700">
            <a:solidFill>
              <a:srgbClr val="9BBB59"/>
            </a:solidFill>
            <a:miter lim="800000"/>
            <a:headEnd/>
            <a:tailEnd/>
          </a:ln>
          <a:effectLst>
            <a:outerShdw blurRad="63500" dist="29783" dir="3885598" algn="ctr" rotWithShape="0">
              <a:srgbClr val="4E6128">
                <a:alpha val="74998"/>
              </a:srgbClr>
            </a:outerShdw>
          </a:effectLst>
        </p:spPr>
        <p:txBody>
          <a:bodyPr vert="horz" wrap="square" lIns="91440" tIns="45720" rIns="91440" bIns="45720" numCol="1" anchor="t" anchorCtr="0" compatLnSpc="1">
            <a:prstTxWarp prst="textNoShape">
              <a:avLst/>
            </a:prstTxWarp>
          </a:bodyPr>
          <a:lstStyle/>
          <a:p>
            <a:endParaRPr lang="en-US"/>
          </a:p>
        </p:txBody>
      </p:sp>
      <p:sp>
        <p:nvSpPr>
          <p:cNvPr id="9" name="Text Box 2"/>
          <p:cNvSpPr txBox="1">
            <a:spLocks noChangeArrowheads="1"/>
          </p:cNvSpPr>
          <p:nvPr userDrawn="1"/>
        </p:nvSpPr>
        <p:spPr bwMode="auto">
          <a:xfrm>
            <a:off x="3" y="0"/>
            <a:ext cx="9143999" cy="1417638"/>
          </a:xfrm>
          <a:prstGeom prst="rect">
            <a:avLst/>
          </a:prstGeom>
          <a:gradFill rotWithShape="0">
            <a:gsLst>
              <a:gs pos="0">
                <a:srgbClr val="C2D69B"/>
              </a:gs>
              <a:gs pos="50000">
                <a:srgbClr val="EAF1DD"/>
              </a:gs>
              <a:gs pos="100000">
                <a:srgbClr val="C2D69B"/>
              </a:gs>
            </a:gsLst>
            <a:lin ang="18900000" scaled="1"/>
          </a:gradFill>
          <a:ln w="12700">
            <a:solidFill>
              <a:srgbClr val="C2D69B"/>
            </a:solidFill>
            <a:miter lim="800000"/>
            <a:headEnd/>
            <a:tailEnd/>
          </a:ln>
          <a:effectLst>
            <a:outerShdw blurRad="63500" dist="29783" dir="3885598" algn="ctr" rotWithShape="0">
              <a:srgbClr val="4E6128">
                <a:alpha val="50000"/>
              </a:srgbClr>
            </a:outerShdw>
          </a:effectLst>
        </p:spPr>
        <p:txBody>
          <a:bodyPr vert="horz" wrap="square" lIns="0" tIns="0" rIns="0" bIns="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charset="0"/>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446039" y="634519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250423" y="636298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D89167-6C5C-654F-82C2-240AAAAC35E4}" type="slidenum">
              <a:rPr lang="en-US" smtClean="0"/>
              <a:pPr/>
              <a:t>‹#›</a:t>
            </a:fld>
            <a:endParaRPr lang="en-US" dirty="0"/>
          </a:p>
        </p:txBody>
      </p:sp>
      <p:pic>
        <p:nvPicPr>
          <p:cNvPr id="8" name="Picture 7"/>
          <p:cNvPicPr/>
          <p:nvPr userDrawn="1"/>
        </p:nvPicPr>
        <p:blipFill>
          <a:blip r:embed="rId13">
            <a:duotone>
              <a:schemeClr val="accent3">
                <a:shade val="45000"/>
                <a:satMod val="135000"/>
              </a:schemeClr>
              <a:prstClr val="white"/>
            </a:duotone>
          </a:blip>
          <a:srcRect/>
          <a:stretch>
            <a:fillRect/>
          </a:stretch>
        </p:blipFill>
        <p:spPr bwMode="auto">
          <a:xfrm>
            <a:off x="7547633" y="6222284"/>
            <a:ext cx="1473835" cy="542925"/>
          </a:xfrm>
          <a:prstGeom prst="rect">
            <a:avLst/>
          </a:prstGeom>
          <a:noFill/>
          <a:ln w="9525">
            <a:noFill/>
            <a:miter lim="800000"/>
            <a:headEnd/>
            <a:tailEnd/>
          </a:ln>
        </p:spPr>
      </p:pic>
      <p:pic>
        <p:nvPicPr>
          <p:cNvPr id="10" name="Picture 9"/>
          <p:cNvPicPr>
            <a:picLocks noChangeAspect="1"/>
          </p:cNvPicPr>
          <p:nvPr userDrawn="1"/>
        </p:nvPicPr>
        <p:blipFill>
          <a:blip r:embed="rId14"/>
          <a:stretch>
            <a:fillRect/>
          </a:stretch>
        </p:blipFill>
        <p:spPr>
          <a:xfrm>
            <a:off x="89237" y="6171450"/>
            <a:ext cx="1246891" cy="593758"/>
          </a:xfrm>
          <a:prstGeom prst="rect">
            <a:avLst/>
          </a:prstGeom>
        </p:spPr>
      </p:pic>
    </p:spTree>
    <p:extLst>
      <p:ext uri="{BB962C8B-B14F-4D97-AF65-F5344CB8AC3E}">
        <p14:creationId xmlns:p14="http://schemas.microsoft.com/office/powerpoint/2010/main" val="195861822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094" y="4408040"/>
            <a:ext cx="9144000" cy="1470025"/>
          </a:xfrm>
        </p:spPr>
        <p:txBody>
          <a:bodyPr>
            <a:normAutofit fontScale="90000"/>
          </a:bodyPr>
          <a:lstStyle/>
          <a:p>
            <a:r>
              <a:rPr lang="en-US" sz="6700" dirty="0">
                <a:solidFill>
                  <a:schemeClr val="accent3">
                    <a:lumMod val="50000"/>
                  </a:schemeClr>
                </a:solidFill>
                <a:latin typeface="Adobe Garamond Pro" pitchFamily="18" charset="0"/>
              </a:rPr>
              <a:t>Cañada College </a:t>
            </a:r>
            <a:r>
              <a:rPr lang="en-US" sz="4800" dirty="0">
                <a:solidFill>
                  <a:schemeClr val="accent3">
                    <a:lumMod val="50000"/>
                  </a:schemeClr>
                </a:solidFill>
                <a:latin typeface="Adobe Garamond Pro" pitchFamily="18" charset="0"/>
              </a:rPr>
              <a:t/>
            </a:r>
            <a:br>
              <a:rPr lang="en-US" sz="4800" dirty="0">
                <a:solidFill>
                  <a:schemeClr val="accent3">
                    <a:lumMod val="50000"/>
                  </a:schemeClr>
                </a:solidFill>
                <a:latin typeface="Adobe Garamond Pro" pitchFamily="18" charset="0"/>
              </a:rPr>
            </a:br>
            <a:r>
              <a:rPr lang="en-US" sz="5300" dirty="0" err="1">
                <a:solidFill>
                  <a:schemeClr val="accent3">
                    <a:lumMod val="50000"/>
                  </a:schemeClr>
                </a:solidFill>
              </a:rPr>
              <a:t>College</a:t>
            </a:r>
            <a:r>
              <a:rPr lang="en-US" sz="5300" dirty="0">
                <a:solidFill>
                  <a:schemeClr val="accent3">
                    <a:lumMod val="50000"/>
                  </a:schemeClr>
                </a:solidFill>
              </a:rPr>
              <a:t> for Working Adults</a:t>
            </a: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7033"/>
          <a:stretch/>
        </p:blipFill>
        <p:spPr>
          <a:xfrm>
            <a:off x="2172722" y="461095"/>
            <a:ext cx="4990743" cy="3479814"/>
          </a:xfrm>
          <a:prstGeom prst="rect">
            <a:avLst/>
          </a:prstGeom>
        </p:spPr>
      </p:pic>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0D89167-6C5C-654F-82C2-240AAAAC35E4}"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8587324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0697" y="786584"/>
            <a:ext cx="8454043" cy="6224781"/>
          </a:xfrm>
          <a:prstGeom prst="rect">
            <a:avLst/>
          </a:prstGeom>
        </p:spPr>
        <p:txBody>
          <a:bodyPr wrap="square">
            <a:spAutoFit/>
          </a:bodyPr>
          <a:lstStyle/>
          <a:p>
            <a:pPr marL="285750" indent="-285750">
              <a:buFont typeface="Wingdings" panose="05000000000000000000" pitchFamily="2" charset="2"/>
              <a:buChar char="§"/>
            </a:pPr>
            <a:r>
              <a:rPr lang="en-US" sz="1450" dirty="0"/>
              <a:t>Fall of 2011 the College for Working Adults program was </a:t>
            </a:r>
            <a:r>
              <a:rPr lang="en-US" sz="1450" dirty="0" smtClean="0"/>
              <a:t>launched </a:t>
            </a:r>
          </a:p>
          <a:p>
            <a:pPr marL="285750" indent="-285750">
              <a:buFont typeface="Wingdings" panose="05000000000000000000" pitchFamily="2" charset="2"/>
              <a:buChar char="§"/>
            </a:pPr>
            <a:r>
              <a:rPr lang="en-US" sz="1450" dirty="0" smtClean="0"/>
              <a:t>CWA became the </a:t>
            </a:r>
            <a:r>
              <a:rPr lang="en-US" sz="1450" dirty="0"/>
              <a:t>very first </a:t>
            </a:r>
            <a:r>
              <a:rPr lang="en-US" sz="1450" u="sng" dirty="0"/>
              <a:t>Guided Pathways</a:t>
            </a:r>
            <a:r>
              <a:rPr lang="en-US" sz="1450" dirty="0"/>
              <a:t> program in our district and possibly in the </a:t>
            </a:r>
            <a:r>
              <a:rPr lang="en-US" sz="1450" dirty="0" smtClean="0"/>
              <a:t>state</a:t>
            </a:r>
          </a:p>
          <a:p>
            <a:pPr marL="285750" indent="-285750">
              <a:buFont typeface="Wingdings" panose="05000000000000000000" pitchFamily="2" charset="2"/>
              <a:buChar char="§"/>
            </a:pPr>
            <a:r>
              <a:rPr lang="en-US" sz="1450" dirty="0"/>
              <a:t>In three years students earn three of the six liberal arts degrees CWA offers (3 of the 6 degrees are AA-T</a:t>
            </a:r>
            <a:r>
              <a:rPr lang="en-US" sz="1450" dirty="0" smtClean="0"/>
              <a:t>)</a:t>
            </a:r>
          </a:p>
          <a:p>
            <a:pPr marL="285750" indent="-285750">
              <a:buFont typeface="Wingdings" panose="05000000000000000000" pitchFamily="2" charset="2"/>
              <a:buChar char="§"/>
            </a:pPr>
            <a:r>
              <a:rPr lang="en-US" sz="1450" dirty="0" smtClean="0"/>
              <a:t>We </a:t>
            </a:r>
            <a:r>
              <a:rPr lang="en-US" sz="1450" dirty="0"/>
              <a:t>enrolled 29 students that first semester, 11 graduated within three </a:t>
            </a:r>
            <a:r>
              <a:rPr lang="en-US" sz="1450" dirty="0" smtClean="0"/>
              <a:t>years</a:t>
            </a:r>
          </a:p>
          <a:p>
            <a:pPr marL="285750" indent="-285750">
              <a:buFont typeface="Wingdings" panose="05000000000000000000" pitchFamily="2" charset="2"/>
              <a:buChar char="§"/>
            </a:pPr>
            <a:r>
              <a:rPr lang="en-US" sz="1450" dirty="0" smtClean="0"/>
              <a:t>By 2015 enrollment grew to 250+ students and we have maintained that enrollment ever since</a:t>
            </a:r>
          </a:p>
          <a:p>
            <a:endParaRPr lang="en-US" sz="1450" b="1" u="sng" dirty="0" smtClean="0"/>
          </a:p>
          <a:p>
            <a:r>
              <a:rPr lang="en-US" sz="1450" b="1" u="sng" dirty="0" smtClean="0"/>
              <a:t>Additional highlights:</a:t>
            </a:r>
          </a:p>
          <a:p>
            <a:endParaRPr lang="en-US" sz="1450" b="1" u="sng" dirty="0" smtClean="0"/>
          </a:p>
          <a:p>
            <a:pPr marL="285750" indent="-285750">
              <a:buFont typeface="Wingdings" panose="05000000000000000000" pitchFamily="2" charset="2"/>
              <a:buChar char="Ø"/>
            </a:pPr>
            <a:r>
              <a:rPr lang="en-US" sz="1450" dirty="0"/>
              <a:t>Over 60% of our students transfer to four-year colleges including:	</a:t>
            </a:r>
          </a:p>
          <a:p>
            <a:pPr marL="285750" indent="-285750">
              <a:buFont typeface="Wingdings" panose="05000000000000000000" pitchFamily="2" charset="2"/>
              <a:buChar char="Ø"/>
            </a:pPr>
            <a:endParaRPr lang="en-US" sz="1450" dirty="0"/>
          </a:p>
          <a:p>
            <a:pPr marL="285750" indent="-285750">
              <a:buFont typeface="Wingdings" panose="05000000000000000000" pitchFamily="2" charset="2"/>
              <a:buChar char="Ø"/>
            </a:pPr>
            <a:endParaRPr lang="en-US" sz="1450" dirty="0"/>
          </a:p>
          <a:p>
            <a:pPr marL="285750" indent="-285750">
              <a:buFont typeface="Wingdings" panose="05000000000000000000" pitchFamily="2" charset="2"/>
              <a:buChar char="Ø"/>
            </a:pPr>
            <a:endParaRPr lang="en-US" sz="1450" dirty="0"/>
          </a:p>
          <a:p>
            <a:pPr marL="285750" indent="-285750">
              <a:buFont typeface="Wingdings" panose="05000000000000000000" pitchFamily="2" charset="2"/>
              <a:buChar char="Ø"/>
            </a:pPr>
            <a:endParaRPr lang="en-US" sz="1450" dirty="0"/>
          </a:p>
          <a:p>
            <a:pPr marL="285750" indent="-285750">
              <a:buFont typeface="Wingdings" panose="05000000000000000000" pitchFamily="2" charset="2"/>
              <a:buChar char="Ø"/>
            </a:pPr>
            <a:endParaRPr lang="en-US" sz="1450" dirty="0"/>
          </a:p>
          <a:p>
            <a:pPr marL="285750" indent="-285750">
              <a:buFont typeface="Wingdings" panose="05000000000000000000" pitchFamily="2" charset="2"/>
              <a:buChar char="Ø"/>
            </a:pPr>
            <a:r>
              <a:rPr lang="en-US" sz="1450" dirty="0"/>
              <a:t>In March 2019, the CCC Vice Chancellor of </a:t>
            </a:r>
            <a:r>
              <a:rPr lang="en-US" sz="1450" dirty="0" smtClean="0"/>
              <a:t>Instruction </a:t>
            </a:r>
            <a:r>
              <a:rPr lang="en-US" sz="1450" dirty="0"/>
              <a:t>requested a site visit to see if the success of the CWA program could be replicated throughout the state.  Steve D. Boilard, Ph.D., was sent to meet with our administrators, deans, faculty, staff, and students.  A very complimentary report was prepared for the CCC Chancellor’s </a:t>
            </a:r>
            <a:r>
              <a:rPr lang="en-US" sz="1450" dirty="0" smtClean="0"/>
              <a:t>Office.</a:t>
            </a:r>
            <a:endParaRPr lang="en-US" sz="1450" dirty="0"/>
          </a:p>
          <a:p>
            <a:pPr marL="285750" indent="-285750">
              <a:buFont typeface="Wingdings" panose="05000000000000000000" pitchFamily="2" charset="2"/>
              <a:buChar char="Ø"/>
            </a:pPr>
            <a:endParaRPr lang="en-US" sz="1450" dirty="0"/>
          </a:p>
          <a:p>
            <a:pPr marL="285750" indent="-285750">
              <a:buFont typeface="Wingdings" panose="05000000000000000000" pitchFamily="2" charset="2"/>
              <a:buChar char="Ø"/>
            </a:pPr>
            <a:r>
              <a:rPr lang="en-US" sz="1450" dirty="0"/>
              <a:t>Over the past four years, several colleges in the state </a:t>
            </a:r>
            <a:r>
              <a:rPr lang="en-US" sz="1450" dirty="0" smtClean="0"/>
              <a:t>have asked for our help in instituting their own evening degree program.  Our CWA Project </a:t>
            </a:r>
            <a:r>
              <a:rPr lang="en-US" sz="1450" dirty="0"/>
              <a:t>Director has made site visits to the following colleges to assist in implementation of an evening degree program</a:t>
            </a:r>
            <a:r>
              <a:rPr lang="en-US" sz="1450" dirty="0" smtClean="0"/>
              <a:t>.</a:t>
            </a:r>
          </a:p>
          <a:p>
            <a:endParaRPr lang="en-US" sz="1450" dirty="0"/>
          </a:p>
          <a:p>
            <a:r>
              <a:rPr lang="en-US" sz="1450" dirty="0"/>
              <a:t>      		</a:t>
            </a:r>
            <a:endParaRPr lang="en-US" sz="1450" dirty="0" smtClean="0"/>
          </a:p>
          <a:p>
            <a:endParaRPr lang="en-US" dirty="0" smtClean="0"/>
          </a:p>
          <a:p>
            <a:endParaRPr lang="en-US" dirty="0"/>
          </a:p>
        </p:txBody>
      </p:sp>
      <p:pic>
        <p:nvPicPr>
          <p:cNvPr id="3" name="Picture 2"/>
          <p:cNvPicPr>
            <a:picLocks noChangeAspect="1"/>
          </p:cNvPicPr>
          <p:nvPr/>
        </p:nvPicPr>
        <p:blipFill>
          <a:blip r:embed="rId2"/>
          <a:stretch>
            <a:fillRect/>
          </a:stretch>
        </p:blipFill>
        <p:spPr>
          <a:xfrm>
            <a:off x="1287491" y="2887070"/>
            <a:ext cx="5684809" cy="951539"/>
          </a:xfrm>
          <a:prstGeom prst="rect">
            <a:avLst/>
          </a:prstGeom>
        </p:spPr>
      </p:pic>
      <p:pic>
        <p:nvPicPr>
          <p:cNvPr id="5" name="Picture 4"/>
          <p:cNvPicPr>
            <a:picLocks noChangeAspect="1"/>
          </p:cNvPicPr>
          <p:nvPr/>
        </p:nvPicPr>
        <p:blipFill>
          <a:blip r:embed="rId3"/>
          <a:stretch>
            <a:fillRect/>
          </a:stretch>
        </p:blipFill>
        <p:spPr>
          <a:xfrm>
            <a:off x="2865391" y="5816526"/>
            <a:ext cx="2849610" cy="679500"/>
          </a:xfrm>
          <a:prstGeom prst="rect">
            <a:avLst/>
          </a:prstGeom>
        </p:spPr>
      </p:pic>
      <p:sp>
        <p:nvSpPr>
          <p:cNvPr id="6" name="TextBox 5"/>
          <p:cNvSpPr txBox="1"/>
          <p:nvPr/>
        </p:nvSpPr>
        <p:spPr>
          <a:xfrm>
            <a:off x="170721" y="126537"/>
            <a:ext cx="8756842" cy="523220"/>
          </a:xfrm>
          <a:prstGeom prst="rect">
            <a:avLst/>
          </a:prstGeom>
          <a:solidFill>
            <a:schemeClr val="accent6">
              <a:lumMod val="60000"/>
              <a:lumOff val="40000"/>
            </a:schemeClr>
          </a:solidFill>
        </p:spPr>
        <p:txBody>
          <a:bodyPr wrap="square" rtlCol="0">
            <a:spAutoFit/>
          </a:bodyPr>
          <a:lstStyle/>
          <a:p>
            <a:pPr algn="ctr"/>
            <a:r>
              <a:rPr lang="en-US" sz="2800" b="1" dirty="0" smtClean="0"/>
              <a:t>The College for Working Adults Story</a:t>
            </a:r>
            <a:endParaRPr lang="en-US" sz="2800" b="1" dirty="0"/>
          </a:p>
        </p:txBody>
      </p:sp>
      <p:pic>
        <p:nvPicPr>
          <p:cNvPr id="7" name="Picture 6"/>
          <p:cNvPicPr>
            <a:picLocks noChangeAspect="1"/>
          </p:cNvPicPr>
          <p:nvPr/>
        </p:nvPicPr>
        <p:blipFill>
          <a:blip r:embed="rId4"/>
          <a:stretch>
            <a:fillRect/>
          </a:stretch>
        </p:blipFill>
        <p:spPr>
          <a:xfrm>
            <a:off x="7727110" y="6344044"/>
            <a:ext cx="1303346" cy="403889"/>
          </a:xfrm>
          <a:prstGeom prst="rect">
            <a:avLst/>
          </a:prstGeom>
        </p:spPr>
      </p:pic>
    </p:spTree>
    <p:extLst>
      <p:ext uri="{BB962C8B-B14F-4D97-AF65-F5344CB8AC3E}">
        <p14:creationId xmlns:p14="http://schemas.microsoft.com/office/powerpoint/2010/main" val="1031856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
        <p:nvSpPr>
          <p:cNvPr id="5" name="Flowchart: Process 4"/>
          <p:cNvSpPr/>
          <p:nvPr/>
        </p:nvSpPr>
        <p:spPr>
          <a:xfrm>
            <a:off x="-1257300" y="0"/>
            <a:ext cx="10401300" cy="6858000"/>
          </a:xfrm>
          <a:prstGeom prst="flowChartProcess">
            <a:avLst/>
          </a:prstGeom>
          <a:solidFill>
            <a:schemeClr val="bg1"/>
          </a:solidFill>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6" name="TextBox 5"/>
          <p:cNvSpPr txBox="1"/>
          <p:nvPr/>
        </p:nvSpPr>
        <p:spPr>
          <a:xfrm>
            <a:off x="-211666" y="350981"/>
            <a:ext cx="8756842" cy="523220"/>
          </a:xfrm>
          <a:prstGeom prst="rect">
            <a:avLst/>
          </a:prstGeom>
          <a:solidFill>
            <a:schemeClr val="accent6">
              <a:lumMod val="60000"/>
              <a:lumOff val="40000"/>
            </a:schemeClr>
          </a:solidFill>
        </p:spPr>
        <p:txBody>
          <a:bodyPr wrap="square" rtlCol="0">
            <a:spAutoFit/>
          </a:bodyPr>
          <a:lstStyle/>
          <a:p>
            <a:pPr algn="ctr"/>
            <a:r>
              <a:rPr lang="en-US" sz="2800" b="1" dirty="0"/>
              <a:t>College for Working Adults Program Growth &amp; Success</a:t>
            </a:r>
          </a:p>
        </p:txBody>
      </p:sp>
      <p:pic>
        <p:nvPicPr>
          <p:cNvPr id="8" name="Picture 7"/>
          <p:cNvPicPr>
            <a:picLocks noChangeAspect="1"/>
          </p:cNvPicPr>
          <p:nvPr/>
        </p:nvPicPr>
        <p:blipFill>
          <a:blip r:embed="rId2"/>
          <a:stretch>
            <a:fillRect/>
          </a:stretch>
        </p:blipFill>
        <p:spPr>
          <a:xfrm>
            <a:off x="-795611" y="3817476"/>
            <a:ext cx="2667927" cy="2481167"/>
          </a:xfrm>
          <a:prstGeom prst="rect">
            <a:avLst/>
          </a:prstGeom>
          <a:solidFill>
            <a:schemeClr val="bg1"/>
          </a:solidFill>
        </p:spPr>
      </p:pic>
      <p:sp>
        <p:nvSpPr>
          <p:cNvPr id="9" name="Up Arrow Callout 8"/>
          <p:cNvSpPr/>
          <p:nvPr/>
        </p:nvSpPr>
        <p:spPr>
          <a:xfrm rot="10800000">
            <a:off x="-803412" y="1516869"/>
            <a:ext cx="2617940" cy="2167003"/>
          </a:xfrm>
          <a:prstGeom prst="upArrowCallou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n w="0"/>
              <a:solidFill>
                <a:schemeClr val="accent1"/>
              </a:solidFill>
              <a:effectLst>
                <a:outerShdw blurRad="38100" dist="25400" dir="5400000" algn="ctr" rotWithShape="0">
                  <a:srgbClr val="6E747A">
                    <a:alpha val="43000"/>
                  </a:srgbClr>
                </a:outerShdw>
              </a:effectLst>
            </a:endParaRPr>
          </a:p>
        </p:txBody>
      </p:sp>
      <p:sp>
        <p:nvSpPr>
          <p:cNvPr id="10" name="TextBox 9"/>
          <p:cNvSpPr txBox="1"/>
          <p:nvPr/>
        </p:nvSpPr>
        <p:spPr>
          <a:xfrm>
            <a:off x="-725658" y="1666787"/>
            <a:ext cx="2467627" cy="1108509"/>
          </a:xfrm>
          <a:prstGeom prst="rect">
            <a:avLst/>
          </a:prstGeom>
          <a:solidFill>
            <a:schemeClr val="bg1"/>
          </a:solidFill>
        </p:spPr>
        <p:txBody>
          <a:bodyPr wrap="square" rtlCol="0">
            <a:spAutoFit/>
          </a:bodyPr>
          <a:lstStyle/>
          <a:p>
            <a:r>
              <a:rPr lang="en-US" sz="1651" dirty="0"/>
              <a:t>Over the past six academic years CWA has graduated 175 students and awarded 328 diplomas.  </a:t>
            </a:r>
          </a:p>
        </p:txBody>
      </p:sp>
      <p:sp>
        <p:nvSpPr>
          <p:cNvPr id="4" name="TextBox 3"/>
          <p:cNvSpPr txBox="1"/>
          <p:nvPr/>
        </p:nvSpPr>
        <p:spPr>
          <a:xfrm>
            <a:off x="2235876" y="1506395"/>
            <a:ext cx="6631900" cy="1754326"/>
          </a:xfrm>
          <a:prstGeom prst="rect">
            <a:avLst/>
          </a:prstGeom>
          <a:solidFill>
            <a:schemeClr val="bg1"/>
          </a:solidFill>
        </p:spPr>
        <p:txBody>
          <a:bodyPr wrap="square" rtlCol="0">
            <a:spAutoFit/>
          </a:bodyPr>
          <a:lstStyle/>
          <a:p>
            <a:r>
              <a:rPr lang="en-US" b="1" u="sng" dirty="0" smtClean="0"/>
              <a:t>Average Results Over </a:t>
            </a:r>
            <a:r>
              <a:rPr lang="en-US" b="1" u="sng" dirty="0"/>
              <a:t>the past five semesters:</a:t>
            </a:r>
          </a:p>
          <a:p>
            <a:endParaRPr lang="en-US" dirty="0"/>
          </a:p>
          <a:p>
            <a:pPr marL="285744" indent="-285744">
              <a:buFont typeface="Wingdings" panose="05000000000000000000" pitchFamily="2" charset="2"/>
              <a:buChar char="q"/>
            </a:pPr>
            <a:r>
              <a:rPr lang="en-US" dirty="0"/>
              <a:t>Average </a:t>
            </a:r>
            <a:r>
              <a:rPr lang="en-US" dirty="0" smtClean="0"/>
              <a:t>new/returning </a:t>
            </a:r>
            <a:r>
              <a:rPr lang="en-US" dirty="0"/>
              <a:t>CWA students per semester		</a:t>
            </a:r>
            <a:r>
              <a:rPr lang="en-US" dirty="0" smtClean="0"/>
              <a:t>  67</a:t>
            </a:r>
            <a:endParaRPr lang="en-US" dirty="0"/>
          </a:p>
          <a:p>
            <a:pPr marL="285744" indent="-285744">
              <a:buFont typeface="Wingdings" panose="05000000000000000000" pitchFamily="2" charset="2"/>
              <a:buChar char="q"/>
            </a:pPr>
            <a:r>
              <a:rPr lang="en-US" dirty="0"/>
              <a:t>Average number </a:t>
            </a:r>
            <a:r>
              <a:rPr lang="en-US" dirty="0" smtClean="0"/>
              <a:t>registered </a:t>
            </a:r>
            <a:r>
              <a:rPr lang="en-US" dirty="0"/>
              <a:t>CWA students per semester		262</a:t>
            </a:r>
          </a:p>
          <a:p>
            <a:pPr marL="285744" indent="-285744">
              <a:buFont typeface="Wingdings" panose="05000000000000000000" pitchFamily="2" charset="2"/>
              <a:buChar char="q"/>
            </a:pPr>
            <a:r>
              <a:rPr lang="en-US" dirty="0"/>
              <a:t>Average number of FTE CWA students per semester		</a:t>
            </a:r>
            <a:r>
              <a:rPr lang="en-US" dirty="0" smtClean="0"/>
              <a:t>180</a:t>
            </a:r>
            <a:endParaRPr lang="en-US" dirty="0"/>
          </a:p>
          <a:p>
            <a:pPr marL="285744" indent="-285744">
              <a:buFont typeface="Wingdings" panose="05000000000000000000" pitchFamily="2" charset="2"/>
              <a:buChar char="q"/>
            </a:pPr>
            <a:endParaRPr lang="en-US" dirty="0"/>
          </a:p>
        </p:txBody>
      </p:sp>
      <p:sp>
        <p:nvSpPr>
          <p:cNvPr id="13" name="TextBox 12"/>
          <p:cNvSpPr txBox="1"/>
          <p:nvPr/>
        </p:nvSpPr>
        <p:spPr>
          <a:xfrm>
            <a:off x="2277726" y="4017627"/>
            <a:ext cx="5770899" cy="1754326"/>
          </a:xfrm>
          <a:prstGeom prst="rect">
            <a:avLst/>
          </a:prstGeom>
          <a:solidFill>
            <a:schemeClr val="bg1"/>
          </a:solidFill>
        </p:spPr>
        <p:txBody>
          <a:bodyPr wrap="square" rtlCol="0">
            <a:spAutoFit/>
          </a:bodyPr>
          <a:lstStyle/>
          <a:p>
            <a:r>
              <a:rPr lang="en-US" b="1" u="sng" dirty="0" smtClean="0"/>
              <a:t>Results Spring </a:t>
            </a:r>
            <a:r>
              <a:rPr lang="en-US" b="1" u="sng" dirty="0"/>
              <a:t>2019 Results</a:t>
            </a:r>
          </a:p>
          <a:p>
            <a:endParaRPr lang="en-US" dirty="0"/>
          </a:p>
          <a:p>
            <a:pPr marL="285744" indent="-285744">
              <a:buFont typeface="Wingdings" panose="05000000000000000000" pitchFamily="2" charset="2"/>
              <a:buChar char="q"/>
            </a:pPr>
            <a:r>
              <a:rPr lang="en-US" dirty="0" smtClean="0"/>
              <a:t>Graduates</a:t>
            </a:r>
            <a:r>
              <a:rPr lang="en-US" dirty="0"/>
              <a:t>					</a:t>
            </a:r>
            <a:r>
              <a:rPr lang="en-US" dirty="0" smtClean="0"/>
              <a:t>38  </a:t>
            </a:r>
            <a:r>
              <a:rPr lang="en-US" dirty="0"/>
              <a:t>(10% college wide)</a:t>
            </a:r>
          </a:p>
          <a:p>
            <a:pPr marL="285744" indent="-285744">
              <a:buFont typeface="Wingdings" panose="05000000000000000000" pitchFamily="2" charset="2"/>
              <a:buChar char="q"/>
            </a:pPr>
            <a:r>
              <a:rPr lang="en-US" dirty="0"/>
              <a:t>ADT Degrees Earned			</a:t>
            </a:r>
            <a:r>
              <a:rPr lang="en-US" dirty="0" smtClean="0"/>
              <a:t>83  </a:t>
            </a:r>
            <a:r>
              <a:rPr lang="en-US" dirty="0"/>
              <a:t>(</a:t>
            </a:r>
            <a:r>
              <a:rPr lang="en-US" dirty="0" smtClean="0"/>
              <a:t>15% </a:t>
            </a:r>
            <a:r>
              <a:rPr lang="en-US" dirty="0"/>
              <a:t>college wide)</a:t>
            </a:r>
          </a:p>
          <a:p>
            <a:pPr marL="285744" indent="-285744">
              <a:buFont typeface="Wingdings" panose="05000000000000000000" pitchFamily="2" charset="2"/>
              <a:buChar char="q"/>
            </a:pPr>
            <a:r>
              <a:rPr lang="en-US" dirty="0" smtClean="0"/>
              <a:t>FTE students 		       	       207 (including Non-CWA)</a:t>
            </a:r>
            <a:endParaRPr lang="en-US" dirty="0"/>
          </a:p>
          <a:p>
            <a:pPr marL="285744" indent="-285744">
              <a:buFont typeface="Wingdings" panose="05000000000000000000" pitchFamily="2" charset="2"/>
              <a:buChar char="q"/>
            </a:pPr>
            <a:endParaRPr lang="en-US" dirty="0"/>
          </a:p>
        </p:txBody>
      </p:sp>
      <p:pic>
        <p:nvPicPr>
          <p:cNvPr id="16" name="Picture 15"/>
          <p:cNvPicPr>
            <a:picLocks noChangeAspect="1"/>
          </p:cNvPicPr>
          <p:nvPr/>
        </p:nvPicPr>
        <p:blipFill>
          <a:blip r:embed="rId3"/>
          <a:stretch>
            <a:fillRect/>
          </a:stretch>
        </p:blipFill>
        <p:spPr>
          <a:xfrm>
            <a:off x="7679485" y="6239269"/>
            <a:ext cx="1303346" cy="403889"/>
          </a:xfrm>
          <a:prstGeom prst="rect">
            <a:avLst/>
          </a:prstGeom>
        </p:spPr>
      </p:pic>
    </p:spTree>
    <p:extLst>
      <p:ext uri="{BB962C8B-B14F-4D97-AF65-F5344CB8AC3E}">
        <p14:creationId xmlns:p14="http://schemas.microsoft.com/office/powerpoint/2010/main" val="2369622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Process 4"/>
          <p:cNvSpPr/>
          <p:nvPr/>
        </p:nvSpPr>
        <p:spPr>
          <a:xfrm>
            <a:off x="-1524000" y="0"/>
            <a:ext cx="12192000" cy="6858000"/>
          </a:xfrm>
          <a:prstGeom prst="flowChartProcess">
            <a:avLst/>
          </a:prstGeom>
          <a:noFill/>
        </p:spPr>
        <p:style>
          <a:lnRef idx="0">
            <a:schemeClr val="accent6"/>
          </a:lnRef>
          <a:fillRef idx="3">
            <a:schemeClr val="accent6"/>
          </a:fillRef>
          <a:effectRef idx="3">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7" name="TextBox 6"/>
          <p:cNvSpPr txBox="1"/>
          <p:nvPr/>
        </p:nvSpPr>
        <p:spPr>
          <a:xfrm>
            <a:off x="170721" y="126537"/>
            <a:ext cx="8756842" cy="523220"/>
          </a:xfrm>
          <a:prstGeom prst="rect">
            <a:avLst/>
          </a:prstGeom>
          <a:solidFill>
            <a:schemeClr val="accent6">
              <a:lumMod val="60000"/>
              <a:lumOff val="40000"/>
            </a:schemeClr>
          </a:solidFill>
        </p:spPr>
        <p:txBody>
          <a:bodyPr wrap="square" rtlCol="0">
            <a:spAutoFit/>
          </a:bodyPr>
          <a:lstStyle/>
          <a:p>
            <a:pPr algn="ctr"/>
            <a:r>
              <a:rPr lang="en-US" sz="2800" b="1" dirty="0" smtClean="0"/>
              <a:t>The College for Working Adults Program Needs</a:t>
            </a:r>
            <a:endParaRPr lang="en-US" sz="2800" b="1" dirty="0"/>
          </a:p>
        </p:txBody>
      </p:sp>
      <p:sp>
        <p:nvSpPr>
          <p:cNvPr id="8" name="TextBox 7"/>
          <p:cNvSpPr txBox="1"/>
          <p:nvPr/>
        </p:nvSpPr>
        <p:spPr>
          <a:xfrm>
            <a:off x="152401" y="657225"/>
            <a:ext cx="8705850" cy="6032421"/>
          </a:xfrm>
          <a:prstGeom prst="rect">
            <a:avLst/>
          </a:prstGeom>
          <a:noFill/>
        </p:spPr>
        <p:txBody>
          <a:bodyPr wrap="square" rtlCol="0">
            <a:spAutoFit/>
          </a:bodyPr>
          <a:lstStyle/>
          <a:p>
            <a:r>
              <a:rPr lang="en-US" sz="1450" b="1" u="sng" dirty="0" smtClean="0"/>
              <a:t>Staffing:</a:t>
            </a:r>
          </a:p>
          <a:p>
            <a:r>
              <a:rPr lang="en-US" sz="1450" b="1" dirty="0" smtClean="0"/>
              <a:t>2011</a:t>
            </a:r>
            <a:r>
              <a:rPr lang="en-US" sz="1450" dirty="0" smtClean="0"/>
              <a:t> CWA staffing with 29 students enrolled:</a:t>
            </a:r>
          </a:p>
          <a:p>
            <a:r>
              <a:rPr lang="en-US" sz="1450" dirty="0"/>
              <a:t>	</a:t>
            </a:r>
            <a:r>
              <a:rPr lang="en-US" sz="1450" dirty="0" smtClean="0"/>
              <a:t>1 – Part-Time Project Director (75% time)</a:t>
            </a:r>
          </a:p>
          <a:p>
            <a:r>
              <a:rPr lang="en-US" sz="1450" dirty="0"/>
              <a:t>	</a:t>
            </a:r>
            <a:r>
              <a:rPr lang="en-US" sz="1450" dirty="0" smtClean="0"/>
              <a:t>1 – Adjunct Dedicated CWA Counselor (4 hrs. per wk.)</a:t>
            </a:r>
          </a:p>
          <a:p>
            <a:r>
              <a:rPr lang="en-US" sz="1450" dirty="0"/>
              <a:t>	</a:t>
            </a:r>
            <a:r>
              <a:rPr lang="en-US" sz="1450" dirty="0" smtClean="0"/>
              <a:t>1 – Part-time Faculty Coordinator (4 hrs. per wk.)</a:t>
            </a:r>
          </a:p>
          <a:p>
            <a:endParaRPr lang="en-US" sz="1450" dirty="0" smtClean="0"/>
          </a:p>
          <a:p>
            <a:r>
              <a:rPr lang="en-US" sz="1450" b="1" dirty="0" smtClean="0"/>
              <a:t>2016</a:t>
            </a:r>
            <a:r>
              <a:rPr lang="en-US" sz="1450" dirty="0" smtClean="0"/>
              <a:t> CWA staffing with 250+ students enrolled:</a:t>
            </a:r>
          </a:p>
          <a:p>
            <a:r>
              <a:rPr lang="en-US" sz="1450" dirty="0" smtClean="0"/>
              <a:t>	</a:t>
            </a:r>
            <a:r>
              <a:rPr lang="en-US" sz="1450" dirty="0"/>
              <a:t>1 – Part-Time Project Director </a:t>
            </a:r>
            <a:r>
              <a:rPr lang="en-US" sz="1450" dirty="0" smtClean="0"/>
              <a:t>(80% </a:t>
            </a:r>
            <a:r>
              <a:rPr lang="en-US" sz="1450" dirty="0"/>
              <a:t>time)</a:t>
            </a:r>
          </a:p>
          <a:p>
            <a:r>
              <a:rPr lang="en-US" sz="1450" dirty="0"/>
              <a:t>	1 – </a:t>
            </a:r>
            <a:r>
              <a:rPr lang="en-US" sz="1450" dirty="0" smtClean="0"/>
              <a:t>FT Adjunct </a:t>
            </a:r>
            <a:r>
              <a:rPr lang="en-US" sz="1450" dirty="0"/>
              <a:t>Dedicated CWA Counselor </a:t>
            </a:r>
            <a:r>
              <a:rPr lang="en-US" sz="1450" dirty="0" smtClean="0"/>
              <a:t>(30 hrs. </a:t>
            </a:r>
            <a:r>
              <a:rPr lang="en-US" sz="1450" dirty="0"/>
              <a:t>per </a:t>
            </a:r>
            <a:r>
              <a:rPr lang="en-US" sz="1450" dirty="0" smtClean="0"/>
              <a:t>wk.)</a:t>
            </a:r>
            <a:endParaRPr lang="en-US" sz="1450" dirty="0"/>
          </a:p>
          <a:p>
            <a:r>
              <a:rPr lang="en-US" sz="1450" dirty="0"/>
              <a:t>	1 – </a:t>
            </a:r>
            <a:r>
              <a:rPr lang="en-US" sz="1450" dirty="0" smtClean="0"/>
              <a:t>FT Faculty Coordinator (50% time)</a:t>
            </a:r>
          </a:p>
          <a:p>
            <a:endParaRPr lang="en-US" sz="1450" dirty="0" smtClean="0"/>
          </a:p>
          <a:p>
            <a:r>
              <a:rPr lang="en-US" sz="1450" b="1" dirty="0" smtClean="0"/>
              <a:t>2018</a:t>
            </a:r>
            <a:r>
              <a:rPr lang="en-US" sz="1450" dirty="0" smtClean="0"/>
              <a:t> (June) we lost our Faculty Coordinator and no replacement was authorized bringing our staffing back to pre-2016 levels.  Our counselor and project director picked up the additional workload. </a:t>
            </a:r>
          </a:p>
          <a:p>
            <a:endParaRPr lang="en-US" sz="1450" dirty="0" smtClean="0"/>
          </a:p>
          <a:p>
            <a:r>
              <a:rPr lang="en-US" sz="1450" b="1" dirty="0" smtClean="0"/>
              <a:t>2018</a:t>
            </a:r>
            <a:r>
              <a:rPr lang="en-US" sz="1450" dirty="0" smtClean="0"/>
              <a:t> (July), we were authorized to hire a short-term temporary Retention Specialist (48% time). This allowed our Counselor to better meet the counseling needs of our students and to implement several much needed services.</a:t>
            </a:r>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r>
              <a:rPr lang="en-US" sz="1450" b="1" u="sng" dirty="0" smtClean="0"/>
              <a:t>Budget</a:t>
            </a:r>
          </a:p>
          <a:p>
            <a:r>
              <a:rPr lang="en-US" sz="1450" dirty="0" smtClean="0"/>
              <a:t>Two-thirds of the cost to reclassify our Retention Specialist to full-time would be derived from our current funding allocation and it would allow CWA to maintain the important services that has made the College for Working Adults a celebrated model in the district and the state.</a:t>
            </a:r>
          </a:p>
        </p:txBody>
      </p:sp>
      <p:graphicFrame>
        <p:nvGraphicFramePr>
          <p:cNvPr id="12" name="Object 11"/>
          <p:cNvGraphicFramePr>
            <a:graphicFrameLocks noChangeAspect="1"/>
          </p:cNvGraphicFramePr>
          <p:nvPr>
            <p:extLst>
              <p:ext uri="{D42A27DB-BD31-4B8C-83A1-F6EECF244321}">
                <p14:modId xmlns:p14="http://schemas.microsoft.com/office/powerpoint/2010/main" val="565655207"/>
              </p:ext>
            </p:extLst>
          </p:nvPr>
        </p:nvGraphicFramePr>
        <p:xfrm>
          <a:off x="1050925" y="4286250"/>
          <a:ext cx="5956300" cy="1674813"/>
        </p:xfrm>
        <a:graphic>
          <a:graphicData uri="http://schemas.openxmlformats.org/presentationml/2006/ole">
            <mc:AlternateContent xmlns:mc="http://schemas.openxmlformats.org/markup-compatibility/2006">
              <mc:Choice xmlns:v="urn:schemas-microsoft-com:vml" Requires="v">
                <p:oleObj spid="_x0000_s4116" name="Document" r:id="rId3" imgW="5956042" imgH="1675028" progId="Word.Document.12">
                  <p:embed/>
                </p:oleObj>
              </mc:Choice>
              <mc:Fallback>
                <p:oleObj name="Document" r:id="rId3" imgW="5956042" imgH="1675028" progId="Word.Document.12">
                  <p:embed/>
                  <p:pic>
                    <p:nvPicPr>
                      <p:cNvPr id="0" name=""/>
                      <p:cNvPicPr/>
                      <p:nvPr/>
                    </p:nvPicPr>
                    <p:blipFill>
                      <a:blip r:embed="rId4"/>
                      <a:stretch>
                        <a:fillRect/>
                      </a:stretch>
                    </p:blipFill>
                    <p:spPr>
                      <a:xfrm>
                        <a:off x="1050925" y="4286250"/>
                        <a:ext cx="5956300" cy="1674813"/>
                      </a:xfrm>
                      <a:prstGeom prst="rect">
                        <a:avLst/>
                      </a:prstGeom>
                    </p:spPr>
                  </p:pic>
                </p:oleObj>
              </mc:Fallback>
            </mc:AlternateContent>
          </a:graphicData>
        </a:graphic>
      </p:graphicFrame>
      <p:pic>
        <p:nvPicPr>
          <p:cNvPr id="13" name="Picture 12"/>
          <p:cNvPicPr>
            <a:picLocks noChangeAspect="1"/>
          </p:cNvPicPr>
          <p:nvPr/>
        </p:nvPicPr>
        <p:blipFill>
          <a:blip r:embed="rId5"/>
          <a:stretch>
            <a:fillRect/>
          </a:stretch>
        </p:blipFill>
        <p:spPr>
          <a:xfrm>
            <a:off x="7736635" y="6382144"/>
            <a:ext cx="1303346" cy="403889"/>
          </a:xfrm>
          <a:prstGeom prst="rect">
            <a:avLst/>
          </a:prstGeom>
        </p:spPr>
      </p:pic>
    </p:spTree>
    <p:extLst>
      <p:ext uri="{BB962C8B-B14F-4D97-AF65-F5344CB8AC3E}">
        <p14:creationId xmlns:p14="http://schemas.microsoft.com/office/powerpoint/2010/main" val="30238305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TotalTime>
  <Words>165</Words>
  <Application>Microsoft Office PowerPoint</Application>
  <PresentationFormat>On-screen Show (4:3)</PresentationFormat>
  <Paragraphs>59</Paragraphs>
  <Slides>4</Slides>
  <Notes>1</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4</vt:i4>
      </vt:variant>
    </vt:vector>
  </HeadingPairs>
  <TitlesOfParts>
    <vt:vector size="13" baseType="lpstr">
      <vt:lpstr>ＭＳ Ｐゴシック</vt:lpstr>
      <vt:lpstr>Adobe Garamond Pro</vt:lpstr>
      <vt:lpstr>Arial</vt:lpstr>
      <vt:lpstr>Calibri</vt:lpstr>
      <vt:lpstr>Calibri Light</vt:lpstr>
      <vt:lpstr>Wingdings</vt:lpstr>
      <vt:lpstr>Office Theme</vt:lpstr>
      <vt:lpstr>1_Office Theme</vt:lpstr>
      <vt:lpstr>Microsoft Word Document</vt:lpstr>
      <vt:lpstr>Cañada College  College for Working Adults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Eznekier, Jeri</dc:creator>
  <cp:lastModifiedBy>Eznekier, Jeri</cp:lastModifiedBy>
  <cp:revision>37</cp:revision>
  <cp:lastPrinted>2019-11-01T20:08:55Z</cp:lastPrinted>
  <dcterms:created xsi:type="dcterms:W3CDTF">2019-11-01T17:07:59Z</dcterms:created>
  <dcterms:modified xsi:type="dcterms:W3CDTF">2019-11-01T20:38:37Z</dcterms:modified>
</cp:coreProperties>
</file>