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1" r:id="rId5"/>
    <p:sldId id="274" r:id="rId6"/>
    <p:sldId id="279" r:id="rId7"/>
    <p:sldId id="281" r:id="rId8"/>
    <p:sldId id="273" r:id="rId9"/>
    <p:sldId id="266" r:id="rId10"/>
    <p:sldId id="269" r:id="rId11"/>
    <p:sldId id="265" r:id="rId12"/>
    <p:sldId id="271" r:id="rId13"/>
    <p:sldId id="276" r:id="rId14"/>
    <p:sldId id="277" r:id="rId15"/>
    <p:sldId id="282" r:id="rId16"/>
    <p:sldId id="27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5"/>
    <a:srgbClr val="36583A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>
        <p:scale>
          <a:sx n="61" d="100"/>
          <a:sy n="6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6A978-55AF-49BA-9B49-85A67F92EE8D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1FB60-4A80-48F8-A0C3-5C6FEC085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1FB60-4A80-48F8-A0C3-5C6FEC085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1FB60-4A80-48F8-A0C3-5C6FEC085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1FB60-4A80-48F8-A0C3-5C6FEC085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7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5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89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 OCR and desk audits</a:t>
            </a: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27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1FB60-4A80-48F8-A0C3-5C6FEC085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C50E-DA06-4D3D-9AC8-15B43F99B48F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92FE-B512-4AAC-AFA5-401E56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1BDC-2DFD-4CDA-9CF8-8921A862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6583A"/>
                </a:solidFill>
              </a:rPr>
              <a:t>Dean of Enrollment Services </a:t>
            </a:r>
            <a:br>
              <a:rPr lang="en-US" dirty="0">
                <a:solidFill>
                  <a:srgbClr val="36583A"/>
                </a:solidFill>
              </a:rPr>
            </a:br>
            <a:r>
              <a:rPr lang="en-US" dirty="0">
                <a:solidFill>
                  <a:srgbClr val="36583A"/>
                </a:solidFill>
              </a:rPr>
              <a:t>and Support Programs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1901A-35C0-434D-A74F-AF9624DB8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06" y="2175031"/>
            <a:ext cx="5520388" cy="248049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F0F2C8-3B5D-401D-9A09-B0FF8005DBFC}"/>
              </a:ext>
            </a:extLst>
          </p:cNvPr>
          <p:cNvSpPr txBox="1">
            <a:spLocks/>
          </p:cNvSpPr>
          <p:nvPr/>
        </p:nvSpPr>
        <p:spPr>
          <a:xfrm>
            <a:off x="1026111" y="50283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6583A"/>
                </a:solidFill>
              </a:rPr>
              <a:t>New Management Hiring/Position Justification</a:t>
            </a:r>
          </a:p>
          <a:p>
            <a:pPr algn="ctr"/>
            <a:r>
              <a:rPr lang="en-US" sz="2400" dirty="0">
                <a:solidFill>
                  <a:srgbClr val="36583A"/>
                </a:solidFill>
              </a:rPr>
              <a:t>Friday, November 1, 2019 </a:t>
            </a:r>
          </a:p>
        </p:txBody>
      </p:sp>
    </p:spTree>
    <p:extLst>
      <p:ext uri="{BB962C8B-B14F-4D97-AF65-F5344CB8AC3E}">
        <p14:creationId xmlns:p14="http://schemas.microsoft.com/office/powerpoint/2010/main" val="24783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0" y="1235944"/>
            <a:ext cx="11808840" cy="496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Early College Experiences: </a:t>
            </a:r>
          </a:p>
          <a:p>
            <a:pPr lvl="1"/>
            <a:r>
              <a:rPr lang="en-US" sz="3200" b="1" dirty="0"/>
              <a:t> Dual &amp; Concurrent Enrollment, Middle College</a:t>
            </a:r>
          </a:p>
          <a:p>
            <a:pPr lvl="1"/>
            <a:r>
              <a:rPr lang="en-US" sz="3200" b="1" dirty="0"/>
              <a:t> Expansion of Middle, HS, and community partnerships</a:t>
            </a:r>
          </a:p>
          <a:p>
            <a:pPr lvl="1"/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Online Education: </a:t>
            </a:r>
          </a:p>
          <a:p>
            <a:pPr lvl="1"/>
            <a:r>
              <a:rPr lang="en-US" sz="3200" b="1" dirty="0"/>
              <a:t> All operations and support fully functional at a distance</a:t>
            </a:r>
          </a:p>
          <a:p>
            <a:pPr lvl="1"/>
            <a:endParaRPr lang="en-US" sz="3200" b="1" dirty="0"/>
          </a:p>
          <a:p>
            <a:pPr marL="0" indent="0">
              <a:buNone/>
            </a:pPr>
            <a:r>
              <a:rPr lang="en-US" sz="3600" b="1" dirty="0"/>
              <a:t>Job Placement | Career Exploration: </a:t>
            </a:r>
          </a:p>
          <a:p>
            <a:pPr lvl="1"/>
            <a:r>
              <a:rPr lang="en-US" sz="3200" b="1" dirty="0"/>
              <a:t> Linking career info early in a pathway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Google Shape;63;p9">
            <a:extLst>
              <a:ext uri="{FF2B5EF4-FFF2-40B4-BE49-F238E27FC236}">
                <a16:creationId xmlns:a16="http://schemas.microsoft.com/office/drawing/2014/main" id="{EFDF3F62-6C4C-4295-8A39-F2625F15B7F3}"/>
              </a:ext>
            </a:extLst>
          </p:cNvPr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Coltivate</a:t>
            </a:r>
            <a:r>
              <a:rPr lang="en-US" sz="4600" b="1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46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Guided Pathways</a:t>
            </a:r>
            <a:endParaRPr sz="4600" b="1" i="0" u="none" strike="noStrike" cap="none" dirty="0">
              <a:solidFill>
                <a:srgbClr val="36583A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2AD4-5B3E-4EE4-A305-150C5166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108" y="5690587"/>
            <a:ext cx="1770614" cy="1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0" y="882868"/>
            <a:ext cx="11808840" cy="5862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800" dirty="0"/>
              <a:t>AB 705 is a bill signed by the Governor on October 13, 2017 that took effect on January 1, 2018. The bill requires that a community college district or college maximize the probability that a student will enter and complete transfer-level coursework in English and math within a one year timeframe and use, in the placement of students into English and math courses, one or more of the following: </a:t>
            </a:r>
          </a:p>
          <a:p>
            <a:pPr marL="0" indent="0">
              <a:buNone/>
            </a:pPr>
            <a:r>
              <a:rPr lang="en-US" sz="3800" dirty="0"/>
              <a:t>HS coursework, HS grades, and HS GPA.</a:t>
            </a:r>
          </a:p>
        </p:txBody>
      </p:sp>
      <p:sp>
        <p:nvSpPr>
          <p:cNvPr id="6" name="Google Shape;63;p9">
            <a:extLst>
              <a:ext uri="{FF2B5EF4-FFF2-40B4-BE49-F238E27FC236}">
                <a16:creationId xmlns:a16="http://schemas.microsoft.com/office/drawing/2014/main" id="{EFDF3F62-6C4C-4295-8A39-F2625F15B7F3}"/>
              </a:ext>
            </a:extLst>
          </p:cNvPr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Coltivate</a:t>
            </a:r>
            <a:r>
              <a:rPr lang="en-US" sz="4600" b="1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46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AB 705</a:t>
            </a:r>
            <a:endParaRPr sz="4600" b="1" i="0" u="none" strike="noStrike" cap="none" dirty="0">
              <a:solidFill>
                <a:srgbClr val="36583A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2AD4-5B3E-4EE4-A305-150C5166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108" y="5690587"/>
            <a:ext cx="1770614" cy="1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0" y="1509204"/>
            <a:ext cx="11808840" cy="49627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All college operations involve Enrollment Services</a:t>
            </a:r>
          </a:p>
          <a:p>
            <a:pPr lvl="1"/>
            <a:r>
              <a:rPr lang="en-US" sz="3200" b="1" dirty="0"/>
              <a:t>Application, Registration, Certifications, Transfers, Degrees &amp; Cert.</a:t>
            </a:r>
          </a:p>
          <a:p>
            <a:pPr lvl="1"/>
            <a:r>
              <a:rPr lang="en-US" sz="3200" b="1" dirty="0"/>
              <a:t>Financial Aid, Financial Literacy, Pre-college &amp; Matriculation Support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Strategic Enrollment Management </a:t>
            </a:r>
          </a:p>
          <a:p>
            <a:pPr marL="0" indent="0">
              <a:buNone/>
            </a:pPr>
            <a:r>
              <a:rPr lang="en-US" sz="3600" b="1" dirty="0"/>
              <a:t>(increase FTES, align systems, etc.)</a:t>
            </a:r>
          </a:p>
          <a:p>
            <a:pPr lvl="1"/>
            <a:r>
              <a:rPr lang="en-US" sz="3200" b="1" dirty="0"/>
              <a:t> Statewide Strategic Planning</a:t>
            </a:r>
          </a:p>
          <a:p>
            <a:pPr lvl="1"/>
            <a:r>
              <a:rPr lang="en-US" sz="3200" b="1" dirty="0"/>
              <a:t> Districtwide Alignment &amp; Strategic Planning</a:t>
            </a:r>
          </a:p>
          <a:p>
            <a:pPr lvl="1"/>
            <a:r>
              <a:rPr lang="en-US" sz="3200" b="1" dirty="0"/>
              <a:t> Vision and direction for college redesign</a:t>
            </a:r>
          </a:p>
          <a:p>
            <a:pPr>
              <a:buFontTx/>
              <a:buChar char="-"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Google Shape;63;p9">
            <a:extLst>
              <a:ext uri="{FF2B5EF4-FFF2-40B4-BE49-F238E27FC236}">
                <a16:creationId xmlns:a16="http://schemas.microsoft.com/office/drawing/2014/main" id="{EFDF3F62-6C4C-4295-8A39-F2625F15B7F3}"/>
              </a:ext>
            </a:extLst>
          </p:cNvPr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Strengthening suppor</a:t>
            </a:r>
            <a:r>
              <a:rPr lang="en-US" sz="46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t for you.</a:t>
            </a:r>
            <a:endParaRPr sz="4600" b="1" i="0" u="none" strike="noStrike" cap="none" dirty="0">
              <a:solidFill>
                <a:srgbClr val="36583A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2AD4-5B3E-4EE4-A305-150C5166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108" y="5690587"/>
            <a:ext cx="1770614" cy="1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78" y="1404105"/>
            <a:ext cx="11644543" cy="48180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/>
              <a:t>ADA 504 Compliance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Guided Pathways (Year Three of 5-year Plan)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AB 705 (one year clock for transfer level placement)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Changes in local procedures, including State and Federal Legislation </a:t>
            </a:r>
          </a:p>
          <a:p>
            <a:pPr marL="0" indent="0">
              <a:buNone/>
            </a:pPr>
            <a:r>
              <a:rPr lang="en-US" sz="3600" b="1" dirty="0"/>
              <a:t>(e.g., Transcript Holds, Dream Liaisons, Food &amp; Housing Insecurity)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Expansion of services and support without expansion of leadership support </a:t>
            </a:r>
          </a:p>
          <a:p>
            <a:pPr marL="0" indent="0">
              <a:buNone/>
            </a:pPr>
            <a:r>
              <a:rPr lang="en-US" sz="3600" b="1" dirty="0"/>
              <a:t>in Student Services </a:t>
            </a:r>
          </a:p>
          <a:p>
            <a:pPr>
              <a:buFontTx/>
              <a:buChar char="-"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Google Shape;63;p9">
            <a:extLst>
              <a:ext uri="{FF2B5EF4-FFF2-40B4-BE49-F238E27FC236}">
                <a16:creationId xmlns:a16="http://schemas.microsoft.com/office/drawing/2014/main" id="{EFDF3F62-6C4C-4295-8A39-F2625F15B7F3}"/>
              </a:ext>
            </a:extLst>
          </p:cNvPr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What happens if we do not support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this position </a:t>
            </a:r>
            <a:r>
              <a:rPr lang="en-US" sz="4000" b="1" i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right now</a:t>
            </a:r>
            <a:r>
              <a:rPr lang="en-US" sz="40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? </a:t>
            </a:r>
            <a:endParaRPr sz="4000" b="1" i="0" u="none" strike="noStrike" cap="none" dirty="0">
              <a:solidFill>
                <a:srgbClr val="36583A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2AD4-5B3E-4EE4-A305-150C5166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108" y="5690587"/>
            <a:ext cx="1770614" cy="1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1BDC-2DFD-4CDA-9CF8-8921A862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6583A"/>
                </a:solidFill>
              </a:rPr>
              <a:t>Questions?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F0F2C8-3B5D-401D-9A09-B0FF8005DBFC}"/>
              </a:ext>
            </a:extLst>
          </p:cNvPr>
          <p:cNvSpPr txBox="1">
            <a:spLocks/>
          </p:cNvSpPr>
          <p:nvPr/>
        </p:nvSpPr>
        <p:spPr>
          <a:xfrm>
            <a:off x="1052745" y="50816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36583A"/>
                </a:solidFill>
              </a:rPr>
              <a:t>…your friendly, neighborhood College Redesign</a:t>
            </a:r>
            <a:endParaRPr lang="en-US" sz="1100" dirty="0">
              <a:solidFill>
                <a:srgbClr val="36583A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CD5FC1-7101-4656-A323-AC3CEADD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2" y="1823856"/>
            <a:ext cx="5484535" cy="3532878"/>
          </a:xfrm>
        </p:spPr>
      </p:pic>
    </p:spTree>
    <p:extLst>
      <p:ext uri="{BB962C8B-B14F-4D97-AF65-F5344CB8AC3E}">
        <p14:creationId xmlns:p14="http://schemas.microsoft.com/office/powerpoint/2010/main" val="278320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17F223-BA21-43CB-95D1-3EA6C2937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57" y="555980"/>
            <a:ext cx="11017469" cy="5746039"/>
          </a:xfrm>
        </p:spPr>
        <p:txBody>
          <a:bodyPr/>
          <a:lstStyle/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>
                <a:solidFill>
                  <a:srgbClr val="36583A"/>
                </a:solidFill>
                <a:highlight>
                  <a:srgbClr val="FFCB05"/>
                </a:highlight>
              </a:rPr>
              <a:t>Who</a:t>
            </a:r>
            <a:r>
              <a:rPr lang="en-US" sz="5400" dirty="0"/>
              <a:t> are we talking about here?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>
                <a:solidFill>
                  <a:srgbClr val="36583A"/>
                </a:solidFill>
                <a:highlight>
                  <a:srgbClr val="FFCB05"/>
                </a:highlight>
              </a:rPr>
              <a:t>Why</a:t>
            </a:r>
            <a:r>
              <a:rPr lang="en-US" sz="5400" dirty="0"/>
              <a:t> do we need this position?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 . . . Yeah, yeah, but why </a:t>
            </a:r>
            <a:r>
              <a:rPr lang="en-US" sz="5400" dirty="0">
                <a:solidFill>
                  <a:srgbClr val="36583A"/>
                </a:solidFill>
                <a:highlight>
                  <a:srgbClr val="FFCB05"/>
                </a:highlight>
              </a:rPr>
              <a:t>right now</a:t>
            </a:r>
            <a:r>
              <a:rPr lang="en-US" sz="5400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D014-92BF-4BA9-9419-84338E98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710" y="346840"/>
            <a:ext cx="8600090" cy="6511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Crafton Hills College (Yucaipa, CA) – 6,200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Student Services &amp; Student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Student Services, Counseling &amp; Matriculation</a:t>
            </a:r>
          </a:p>
          <a:p>
            <a:endParaRPr lang="en-US" dirty="0"/>
          </a:p>
          <a:p>
            <a:r>
              <a:rPr lang="en-US" dirty="0"/>
              <a:t>LA Southwest College (Los Angeles, CA) – 6,937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Special Programs (TRIO)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</a:t>
            </a:r>
            <a:r>
              <a:rPr lang="en-US" dirty="0" err="1"/>
              <a:t>CalWorks</a:t>
            </a:r>
            <a:r>
              <a:rPr lang="en-US" dirty="0"/>
              <a:t> &amp; EOPS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Student Services </a:t>
            </a:r>
          </a:p>
          <a:p>
            <a:endParaRPr lang="en-US" dirty="0"/>
          </a:p>
          <a:p>
            <a:r>
              <a:rPr lang="en-US" dirty="0"/>
              <a:t>Napa Valley College (Napa, CA) – 6,881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Enrollment &amp; Outreach Services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Dean of Disability Support Programs and Services/Testing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Associate Dean of MESA/STEM Services</a:t>
            </a:r>
          </a:p>
          <a:p>
            <a:pPr lvl="2"/>
            <a:r>
              <a:rPr lang="en-US" dirty="0"/>
              <a:t>Sr. Dean of Counseling Services &amp; Student Success</a:t>
            </a:r>
          </a:p>
          <a:p>
            <a:pPr lvl="2"/>
            <a:r>
              <a:rPr lang="en-US" dirty="0"/>
              <a:t>Sr. Dean of Financial Aid/EOPS/Vets/ETS</a:t>
            </a:r>
          </a:p>
          <a:p>
            <a:pPr lvl="2"/>
            <a:r>
              <a:rPr lang="en-US" dirty="0"/>
              <a:t>Sr. Dean of Student Affairs	</a:t>
            </a:r>
          </a:p>
        </p:txBody>
      </p:sp>
      <p:sp>
        <p:nvSpPr>
          <p:cNvPr id="4" name="Google Shape;63;p9">
            <a:extLst>
              <a:ext uri="{FF2B5EF4-FFF2-40B4-BE49-F238E27FC236}">
                <a16:creationId xmlns:a16="http://schemas.microsoft.com/office/drawing/2014/main" id="{D94ACE1F-5ABB-4606-BA86-2EF64D3E7952}"/>
              </a:ext>
            </a:extLst>
          </p:cNvPr>
          <p:cNvSpPr txBox="1"/>
          <p:nvPr/>
        </p:nvSpPr>
        <p:spPr>
          <a:xfrm rot="16200000">
            <a:off x="-1752863" y="2656875"/>
            <a:ext cx="7019259" cy="1561672"/>
          </a:xfrm>
          <a:prstGeom prst="rect">
            <a:avLst/>
          </a:prstGeom>
          <a:solidFill>
            <a:srgbClr val="36583A">
              <a:alpha val="25000"/>
            </a:srgbClr>
          </a:solidFill>
          <a:ln w="44450" cmpd="sng">
            <a:solidFill>
              <a:srgbClr val="36583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California Community Colleges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410993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D014-92BF-4BA9-9419-84338E98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710" y="346840"/>
            <a:ext cx="8600090" cy="6511159"/>
          </a:xfrm>
        </p:spPr>
        <p:txBody>
          <a:bodyPr>
            <a:normAutofit/>
          </a:bodyPr>
          <a:lstStyle/>
          <a:p>
            <a:r>
              <a:rPr lang="en-US" sz="3600" dirty="0"/>
              <a:t>College of San Mateo – 10,000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Dean of Counseling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Dean of Enrollment Services</a:t>
            </a:r>
          </a:p>
          <a:p>
            <a:endParaRPr lang="en-US" sz="3600" dirty="0"/>
          </a:p>
          <a:p>
            <a:r>
              <a:rPr lang="en-US" sz="3600" dirty="0"/>
              <a:t>Skyline College – 16,000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Dean of Counseling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Dean of Enrollment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Dean of Student Equity &amp; Support Programs</a:t>
            </a:r>
          </a:p>
          <a:p>
            <a:endParaRPr lang="en-US" sz="3600" dirty="0"/>
          </a:p>
          <a:p>
            <a:r>
              <a:rPr lang="en-US" sz="3600" dirty="0"/>
              <a:t>Cañada College – 6,400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Dean of Counseling	</a:t>
            </a:r>
          </a:p>
        </p:txBody>
      </p:sp>
      <p:sp>
        <p:nvSpPr>
          <p:cNvPr id="4" name="Google Shape;63;p9">
            <a:extLst>
              <a:ext uri="{FF2B5EF4-FFF2-40B4-BE49-F238E27FC236}">
                <a16:creationId xmlns:a16="http://schemas.microsoft.com/office/drawing/2014/main" id="{D94ACE1F-5ABB-4606-BA86-2EF64D3E7952}"/>
              </a:ext>
            </a:extLst>
          </p:cNvPr>
          <p:cNvSpPr txBox="1"/>
          <p:nvPr/>
        </p:nvSpPr>
        <p:spPr>
          <a:xfrm rot="16200000">
            <a:off x="-1752863" y="2656875"/>
            <a:ext cx="7019259" cy="1561672"/>
          </a:xfrm>
          <a:prstGeom prst="rect">
            <a:avLst/>
          </a:prstGeom>
          <a:solidFill>
            <a:srgbClr val="36583A">
              <a:alpha val="25000"/>
            </a:srgbClr>
          </a:solidFill>
          <a:ln w="44450" cmpd="sng">
            <a:solidFill>
              <a:srgbClr val="36583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San Mateo Community College District  </a:t>
            </a:r>
          </a:p>
        </p:txBody>
      </p:sp>
    </p:spTree>
    <p:extLst>
      <p:ext uri="{BB962C8B-B14F-4D97-AF65-F5344CB8AC3E}">
        <p14:creationId xmlns:p14="http://schemas.microsoft.com/office/powerpoint/2010/main" val="108650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9">
            <a:extLst>
              <a:ext uri="{FF2B5EF4-FFF2-40B4-BE49-F238E27FC236}">
                <a16:creationId xmlns:a16="http://schemas.microsoft.com/office/drawing/2014/main" id="{AC0C2981-8FE2-498A-B30C-C5819ABBA767}"/>
              </a:ext>
            </a:extLst>
          </p:cNvPr>
          <p:cNvSpPr txBox="1"/>
          <p:nvPr/>
        </p:nvSpPr>
        <p:spPr>
          <a:xfrm rot="16200000">
            <a:off x="-2372974" y="2656875"/>
            <a:ext cx="7019259" cy="1561672"/>
          </a:xfrm>
          <a:prstGeom prst="rect">
            <a:avLst/>
          </a:prstGeom>
          <a:solidFill>
            <a:srgbClr val="36583A">
              <a:alpha val="25000"/>
            </a:srgbClr>
          </a:solidFill>
          <a:ln w="44450" cmpd="sng">
            <a:solidFill>
              <a:srgbClr val="36583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Cañada College Cabinet </a:t>
            </a:r>
          </a:p>
        </p:txBody>
      </p:sp>
      <p:pic>
        <p:nvPicPr>
          <p:cNvPr id="2050" name="Picture 2" descr="https://canadacollege.edu/officeofthepresident/images/77893255_02_-_orgchart_cabinet_003.jpg">
            <a:extLst>
              <a:ext uri="{FF2B5EF4-FFF2-40B4-BE49-F238E27FC236}">
                <a16:creationId xmlns:a16="http://schemas.microsoft.com/office/drawing/2014/main" id="{52AA347D-32C9-4D63-805C-628659BD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92" y="-71920"/>
            <a:ext cx="10422430" cy="69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0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nadacollege.edu/studentservices/images/Student%20Services%20Org%20Chart%20Fall%202019.jpg">
            <a:extLst>
              <a:ext uri="{FF2B5EF4-FFF2-40B4-BE49-F238E27FC236}">
                <a16:creationId xmlns:a16="http://schemas.microsoft.com/office/drawing/2014/main" id="{DB8E0F02-0ED6-49B3-8FEA-20F56E89B2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92" y="0"/>
            <a:ext cx="6524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63;p9">
            <a:extLst>
              <a:ext uri="{FF2B5EF4-FFF2-40B4-BE49-F238E27FC236}">
                <a16:creationId xmlns:a16="http://schemas.microsoft.com/office/drawing/2014/main" id="{AC0C2981-8FE2-498A-B30C-C5819ABBA767}"/>
              </a:ext>
            </a:extLst>
          </p:cNvPr>
          <p:cNvSpPr txBox="1"/>
          <p:nvPr/>
        </p:nvSpPr>
        <p:spPr>
          <a:xfrm rot="16200000">
            <a:off x="-1752863" y="2656875"/>
            <a:ext cx="7019259" cy="1561672"/>
          </a:xfrm>
          <a:prstGeom prst="rect">
            <a:avLst/>
          </a:prstGeom>
          <a:solidFill>
            <a:srgbClr val="36583A">
              <a:alpha val="25000"/>
            </a:srgbClr>
          </a:solidFill>
          <a:ln w="44450" cmpd="sng">
            <a:solidFill>
              <a:srgbClr val="36583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Student Services </a:t>
            </a:r>
          </a:p>
        </p:txBody>
      </p:sp>
    </p:spTree>
    <p:extLst>
      <p:ext uri="{BB962C8B-B14F-4D97-AF65-F5344CB8AC3E}">
        <p14:creationId xmlns:p14="http://schemas.microsoft.com/office/powerpoint/2010/main" val="36346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nadacollege.edu/studentservices/images/Student%20Services%20Org%20Chart%20Fall%202019.jpg">
            <a:extLst>
              <a:ext uri="{FF2B5EF4-FFF2-40B4-BE49-F238E27FC236}">
                <a16:creationId xmlns:a16="http://schemas.microsoft.com/office/drawing/2014/main" id="{DB8E0F02-0ED6-49B3-8FEA-20F56E89B2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2942" b="-1"/>
          <a:stretch/>
        </p:blipFill>
        <p:spPr bwMode="auto">
          <a:xfrm>
            <a:off x="3737437" y="0"/>
            <a:ext cx="671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4A0DBD-FB50-4512-8F40-FB44196D63F4}"/>
              </a:ext>
            </a:extLst>
          </p:cNvPr>
          <p:cNvSpPr/>
          <p:nvPr/>
        </p:nvSpPr>
        <p:spPr>
          <a:xfrm>
            <a:off x="3666317" y="1635760"/>
            <a:ext cx="6716841" cy="701040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FF598-1EED-49B9-9218-5B786FE4D247}"/>
              </a:ext>
            </a:extLst>
          </p:cNvPr>
          <p:cNvSpPr/>
          <p:nvPr/>
        </p:nvSpPr>
        <p:spPr>
          <a:xfrm>
            <a:off x="3666317" y="2336800"/>
            <a:ext cx="5045921" cy="497840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50C93-D1FF-4ABA-A052-7A2D04823127}"/>
              </a:ext>
            </a:extLst>
          </p:cNvPr>
          <p:cNvSpPr/>
          <p:nvPr/>
        </p:nvSpPr>
        <p:spPr>
          <a:xfrm>
            <a:off x="5749117" y="1036320"/>
            <a:ext cx="2449641" cy="599440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C94C9-18A4-4E95-98F7-13F0E7F81B9C}"/>
              </a:ext>
            </a:extLst>
          </p:cNvPr>
          <p:cNvSpPr/>
          <p:nvPr/>
        </p:nvSpPr>
        <p:spPr>
          <a:xfrm>
            <a:off x="8594998" y="5090160"/>
            <a:ext cx="1148080" cy="701040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A428D-D63A-40E9-BECF-CD0DBF4055C0}"/>
              </a:ext>
            </a:extLst>
          </p:cNvPr>
          <p:cNvSpPr/>
          <p:nvPr/>
        </p:nvSpPr>
        <p:spPr>
          <a:xfrm>
            <a:off x="5515977" y="5588000"/>
            <a:ext cx="1249679" cy="701040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63;p9">
            <a:extLst>
              <a:ext uri="{FF2B5EF4-FFF2-40B4-BE49-F238E27FC236}">
                <a16:creationId xmlns:a16="http://schemas.microsoft.com/office/drawing/2014/main" id="{1CE4E9B8-6210-4DF4-A3F4-AB0B8C643939}"/>
              </a:ext>
            </a:extLst>
          </p:cNvPr>
          <p:cNvSpPr txBox="1"/>
          <p:nvPr/>
        </p:nvSpPr>
        <p:spPr>
          <a:xfrm rot="16200000">
            <a:off x="-1752863" y="2656875"/>
            <a:ext cx="7019259" cy="1561672"/>
          </a:xfrm>
          <a:prstGeom prst="rect">
            <a:avLst/>
          </a:prstGeom>
          <a:solidFill>
            <a:srgbClr val="36583A">
              <a:alpha val="25000"/>
            </a:srgbClr>
          </a:solidFill>
          <a:ln w="44450" cmpd="sng">
            <a:solidFill>
              <a:srgbClr val="36583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Student Services </a:t>
            </a:r>
          </a:p>
        </p:txBody>
      </p:sp>
      <p:sp>
        <p:nvSpPr>
          <p:cNvPr id="11" name="Google Shape;63;p9">
            <a:extLst>
              <a:ext uri="{FF2B5EF4-FFF2-40B4-BE49-F238E27FC236}">
                <a16:creationId xmlns:a16="http://schemas.microsoft.com/office/drawing/2014/main" id="{E416C265-EE7D-4E22-902E-DD730EA42432}"/>
              </a:ext>
            </a:extLst>
          </p:cNvPr>
          <p:cNvSpPr txBox="1"/>
          <p:nvPr/>
        </p:nvSpPr>
        <p:spPr>
          <a:xfrm>
            <a:off x="9743078" y="2336801"/>
            <a:ext cx="2411177" cy="4521200"/>
          </a:xfrm>
          <a:prstGeom prst="rect">
            <a:avLst/>
          </a:prstGeom>
          <a:solidFill>
            <a:srgbClr val="36583A">
              <a:alpha val="75000"/>
            </a:srgbClr>
          </a:solidFill>
          <a:ln w="44450" cmpd="sng">
            <a:solidFill>
              <a:srgbClr val="36583A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14 Direct Reports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2800" b="1" i="0" u="none" strike="noStrike" cap="none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Programs, Services)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FCB05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7 </a:t>
            </a:r>
            <a:r>
              <a:rPr lang="en-US" sz="2800" b="1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Areas, </a:t>
            </a:r>
            <a:r>
              <a:rPr lang="en-US" sz="2800" b="1" i="0" u="none" strike="noStrike" cap="none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Programs</a:t>
            </a:r>
            <a:r>
              <a:rPr lang="en-US" sz="2800" b="1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,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Services within Counseling</a:t>
            </a:r>
          </a:p>
        </p:txBody>
      </p:sp>
    </p:spTree>
    <p:extLst>
      <p:ext uri="{BB962C8B-B14F-4D97-AF65-F5344CB8AC3E}">
        <p14:creationId xmlns:p14="http://schemas.microsoft.com/office/powerpoint/2010/main" val="14135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1BDC-2DFD-4CDA-9CF8-8921A862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6583A"/>
                </a:solidFill>
              </a:rPr>
              <a:t>Brought to you by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F0F2C8-3B5D-401D-9A09-B0FF8005DBFC}"/>
              </a:ext>
            </a:extLst>
          </p:cNvPr>
          <p:cNvSpPr txBox="1">
            <a:spLocks/>
          </p:cNvSpPr>
          <p:nvPr/>
        </p:nvSpPr>
        <p:spPr>
          <a:xfrm>
            <a:off x="1052745" y="50816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36583A"/>
                </a:solidFill>
              </a:rPr>
              <a:t>…your friendly, neighborhood College Redesign</a:t>
            </a:r>
            <a:endParaRPr lang="en-US" sz="1100" dirty="0">
              <a:solidFill>
                <a:srgbClr val="36583A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CD5FC1-7101-4656-A323-AC3CEADD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2" y="1823856"/>
            <a:ext cx="5484535" cy="3532878"/>
          </a:xfrm>
        </p:spPr>
      </p:pic>
    </p:spTree>
    <p:extLst>
      <p:ext uri="{BB962C8B-B14F-4D97-AF65-F5344CB8AC3E}">
        <p14:creationId xmlns:p14="http://schemas.microsoft.com/office/powerpoint/2010/main" val="38566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0" y="1225434"/>
            <a:ext cx="11808840" cy="496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Redesign College Process: </a:t>
            </a:r>
          </a:p>
          <a:p>
            <a:pPr lvl="1"/>
            <a:r>
              <a:rPr lang="en-US" sz="3200" b="1" dirty="0"/>
              <a:t> </a:t>
            </a:r>
            <a:r>
              <a:rPr lang="en-US" sz="3200" b="1" u="sng" dirty="0"/>
              <a:t>C</a:t>
            </a:r>
            <a:r>
              <a:rPr lang="en-US" sz="3200" b="1" dirty="0"/>
              <a:t>ustomer </a:t>
            </a:r>
            <a:r>
              <a:rPr lang="en-US" sz="3200" b="1" u="sng" dirty="0"/>
              <a:t>R</a:t>
            </a:r>
            <a:r>
              <a:rPr lang="en-US" sz="3200" b="1" dirty="0"/>
              <a:t>elationship </a:t>
            </a:r>
            <a:r>
              <a:rPr lang="en-US" sz="3200" b="1" u="sng" dirty="0"/>
              <a:t>M</a:t>
            </a:r>
            <a:r>
              <a:rPr lang="en-US" sz="3200" b="1" dirty="0"/>
              <a:t>anagement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Interest Area &amp; Program Maps: </a:t>
            </a:r>
          </a:p>
          <a:p>
            <a:pPr lvl="1"/>
            <a:r>
              <a:rPr lang="en-US" sz="3200" b="1" dirty="0"/>
              <a:t> Changing the way students define academic pathways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Redesign Academic Support | First Year Experience: </a:t>
            </a:r>
          </a:p>
          <a:p>
            <a:pPr lvl="1"/>
            <a:r>
              <a:rPr lang="en-US" sz="3200" b="1" dirty="0"/>
              <a:t> Linking communities of support to courses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Google Shape;63;p9">
            <a:extLst>
              <a:ext uri="{FF2B5EF4-FFF2-40B4-BE49-F238E27FC236}">
                <a16:creationId xmlns:a16="http://schemas.microsoft.com/office/drawing/2014/main" id="{EFDF3F62-6C4C-4295-8A39-F2625F15B7F3}"/>
              </a:ext>
            </a:extLst>
          </p:cNvPr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Coltivate</a:t>
            </a:r>
            <a:r>
              <a:rPr lang="en-US" sz="4600" b="1" dirty="0">
                <a:solidFill>
                  <a:srgbClr val="FFCB05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4600" b="1" dirty="0">
                <a:solidFill>
                  <a:srgbClr val="36583A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Guided Pathways</a:t>
            </a:r>
            <a:endParaRPr sz="4600" b="1" i="0" u="none" strike="noStrike" cap="none" dirty="0">
              <a:solidFill>
                <a:srgbClr val="36583A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2AD4-5B3E-4EE4-A305-150C51662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108" y="5690587"/>
            <a:ext cx="1770614" cy="1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8CB92-275E-4449-849D-DAD94995AC9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b5bbb0b-6c89-44d7-be61-0adfe653f983"/>
    <ds:schemaRef ds:uri="2bc55ecc-363e-43e9-bfac-4ba2e86f45ee"/>
  </ds:schemaRefs>
</ds:datastoreItem>
</file>

<file path=customXml/itemProps2.xml><?xml version="1.0" encoding="utf-8"?>
<ds:datastoreItem xmlns:ds="http://schemas.openxmlformats.org/officeDocument/2006/customXml" ds:itemID="{7E72A817-F8D4-4B26-A9FB-4029516AD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A768F-934D-4CBC-BCBF-89400FD88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593</Words>
  <Application>Microsoft Office PowerPoint</Application>
  <PresentationFormat>Widescreen</PresentationFormat>
  <Paragraphs>110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Franklin Gothic Demi</vt:lpstr>
      <vt:lpstr>Source Sans Pro</vt:lpstr>
      <vt:lpstr>Office Theme</vt:lpstr>
      <vt:lpstr>Dean of Enrollment Services  and Support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Brought to you by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Quevedo, Marisol</dc:creator>
  <cp:lastModifiedBy>Pérez, Manuel Alejandro</cp:lastModifiedBy>
  <cp:revision>38</cp:revision>
  <dcterms:created xsi:type="dcterms:W3CDTF">2019-08-01T00:14:00Z</dcterms:created>
  <dcterms:modified xsi:type="dcterms:W3CDTF">2019-11-01T13:38:18Z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