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8"/>
  </p:notesMasterIdLst>
  <p:sldIdLst>
    <p:sldId id="256" r:id="rId2"/>
    <p:sldId id="274" r:id="rId3"/>
    <p:sldId id="259" r:id="rId4"/>
    <p:sldId id="258" r:id="rId5"/>
    <p:sldId id="257" r:id="rId6"/>
    <p:sldId id="272" r:id="rId7"/>
    <p:sldId id="268" r:id="rId8"/>
    <p:sldId id="263" r:id="rId9"/>
    <p:sldId id="273" r:id="rId10"/>
    <p:sldId id="269" r:id="rId11"/>
    <p:sldId id="264" r:id="rId12"/>
    <p:sldId id="266" r:id="rId13"/>
    <p:sldId id="270" r:id="rId14"/>
    <p:sldId id="271" r:id="rId15"/>
    <p:sldId id="265"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0" d="100"/>
          <a:sy n="100" d="100"/>
        </p:scale>
        <p:origin x="9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61AB6-836B-4706-9BA0-DF6DEAF78D05}" type="datetimeFigureOut">
              <a:rPr lang="en-US" smtClean="0"/>
              <a:t>10/31/2019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A475C-19CA-469A-9586-53AFABC08F4B}" type="slidenum">
              <a:rPr lang="en-US" smtClean="0"/>
              <a:t>‹#›</a:t>
            </a:fld>
            <a:endParaRPr lang="en-US"/>
          </a:p>
        </p:txBody>
      </p:sp>
    </p:spTree>
    <p:extLst>
      <p:ext uri="{BB962C8B-B14F-4D97-AF65-F5344CB8AC3E}">
        <p14:creationId xmlns:p14="http://schemas.microsoft.com/office/powerpoint/2010/main" val="108797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must be BOGW eligible and take 12 units (unless in DRC)</a:t>
            </a:r>
            <a:endParaRPr lang="en-US" dirty="0"/>
          </a:p>
        </p:txBody>
      </p:sp>
      <p:sp>
        <p:nvSpPr>
          <p:cNvPr id="4" name="Slide Number Placeholder 3"/>
          <p:cNvSpPr>
            <a:spLocks noGrp="1"/>
          </p:cNvSpPr>
          <p:nvPr>
            <p:ph type="sldNum" sz="quarter" idx="10"/>
          </p:nvPr>
        </p:nvSpPr>
        <p:spPr/>
        <p:txBody>
          <a:bodyPr/>
          <a:lstStyle/>
          <a:p>
            <a:fld id="{410A475C-19CA-469A-9586-53AFABC08F4B}" type="slidenum">
              <a:rPr lang="en-US" smtClean="0"/>
              <a:t>3</a:t>
            </a:fld>
            <a:endParaRPr lang="en-US"/>
          </a:p>
        </p:txBody>
      </p:sp>
    </p:spTree>
    <p:extLst>
      <p:ext uri="{BB962C8B-B14F-4D97-AF65-F5344CB8AC3E}">
        <p14:creationId xmlns:p14="http://schemas.microsoft.com/office/powerpoint/2010/main" val="6139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2101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34496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224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68465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632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45093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3786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06708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08286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6404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B555FB-61CC-4119-8C07-7FF52620A776}"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4078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B555FB-61CC-4119-8C07-7FF52620A776}"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41237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B555FB-61CC-4119-8C07-7FF52620A776}"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72589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555FB-61CC-4119-8C07-7FF52620A776}"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87833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555FB-61CC-4119-8C07-7FF52620A776}"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17817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555FB-61CC-4119-8C07-7FF52620A776}"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31055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B555FB-61CC-4119-8C07-7FF52620A776}" type="datetimeFigureOut">
              <a:rPr lang="en-US" smtClean="0"/>
              <a:t>10/31/2019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796756-0839-46C4-91FE-98BA808D37BB}" type="slidenum">
              <a:rPr lang="en-US" smtClean="0"/>
              <a:t>‹#›</a:t>
            </a:fld>
            <a:endParaRPr lang="en-US"/>
          </a:p>
        </p:txBody>
      </p:sp>
    </p:spTree>
    <p:extLst>
      <p:ext uri="{BB962C8B-B14F-4D97-AF65-F5344CB8AC3E}">
        <p14:creationId xmlns:p14="http://schemas.microsoft.com/office/powerpoint/2010/main" val="107340550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jp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629" y="1567542"/>
            <a:ext cx="6741885" cy="2323636"/>
          </a:xfrm>
        </p:spPr>
        <p:txBody>
          <a:bodyPr/>
          <a:lstStyle/>
          <a:p>
            <a:pPr algn="l"/>
            <a:r>
              <a:rPr lang="en-US" sz="8000" b="1" dirty="0" smtClean="0">
                <a:solidFill>
                  <a:schemeClr val="tx1"/>
                </a:solidFill>
                <a:latin typeface="Century Gothic" panose="020B0502020202020204" pitchFamily="34" charset="0"/>
              </a:rPr>
              <a:t>EOPS </a:t>
            </a:r>
            <a:br>
              <a:rPr lang="en-US" sz="8000" b="1" dirty="0" smtClean="0">
                <a:solidFill>
                  <a:schemeClr val="tx1"/>
                </a:solidFill>
                <a:latin typeface="Century Gothic" panose="020B0502020202020204" pitchFamily="34" charset="0"/>
              </a:rPr>
            </a:br>
            <a:r>
              <a:rPr lang="en-US" sz="8000" b="1" dirty="0" smtClean="0">
                <a:solidFill>
                  <a:schemeClr val="tx1"/>
                </a:solidFill>
                <a:latin typeface="Century Gothic" panose="020B0502020202020204" pitchFamily="34" charset="0"/>
              </a:rPr>
              <a:t>COUNSELOR</a:t>
            </a:r>
            <a:endParaRPr lang="en-US" sz="8000" b="1" dirty="0">
              <a:solidFill>
                <a:schemeClr val="tx1"/>
              </a:solidFill>
              <a:latin typeface="Century Gothic" panose="020B0502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lum bright="70000" contrast="-70000"/>
          </a:blip>
          <a:stretch>
            <a:fillRect/>
          </a:stretch>
        </p:blipFill>
        <p:spPr>
          <a:xfrm>
            <a:off x="2181451" y="3971007"/>
            <a:ext cx="3438525" cy="2543175"/>
          </a:xfrm>
          <a:prstGeom prst="rect">
            <a:avLst/>
          </a:prstGeom>
        </p:spPr>
      </p:pic>
      <p:pic>
        <p:nvPicPr>
          <p:cNvPr id="3" name="Picture 2"/>
          <p:cNvPicPr>
            <a:picLocks noChangeAspect="1"/>
          </p:cNvPicPr>
          <p:nvPr/>
        </p:nvPicPr>
        <p:blipFill>
          <a:blip r:embed="rId3"/>
          <a:stretch>
            <a:fillRect/>
          </a:stretch>
        </p:blipFill>
        <p:spPr>
          <a:xfrm>
            <a:off x="7452360" y="300503"/>
            <a:ext cx="1325880" cy="877274"/>
          </a:xfrm>
          <a:prstGeom prst="rect">
            <a:avLst/>
          </a:prstGeom>
        </p:spPr>
      </p:pic>
    </p:spTree>
    <p:extLst>
      <p:ext uri="{BB962C8B-B14F-4D97-AF65-F5344CB8AC3E}">
        <p14:creationId xmlns:p14="http://schemas.microsoft.com/office/powerpoint/2010/main" val="217967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390571"/>
            <a:ext cx="6415314" cy="18288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5400" b="1" dirty="0" smtClean="0">
                <a:solidFill>
                  <a:schemeClr val="tx1"/>
                </a:solidFill>
                <a:latin typeface="Century Gothic" panose="020B0502020202020204" pitchFamily="34" charset="0"/>
              </a:rPr>
              <a:t>Expand </a:t>
            </a:r>
            <a:r>
              <a:rPr lang="en-US" sz="5400" b="1" dirty="0">
                <a:solidFill>
                  <a:schemeClr val="tx1"/>
                </a:solidFill>
                <a:latin typeface="Century Gothic" panose="020B0502020202020204" pitchFamily="34" charset="0"/>
              </a:rPr>
              <a:t>programming </a:t>
            </a:r>
            <a:endParaRPr lang="en-US" sz="5400" b="1" dirty="0" smtClean="0">
              <a:solidFill>
                <a:schemeClr val="tx1"/>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47485" y="387789"/>
            <a:ext cx="5503066" cy="3667627"/>
          </a:xfrm>
          <a:prstGeom prst="rect">
            <a:avLst/>
          </a:prstGeom>
        </p:spPr>
      </p:pic>
      <p:pic>
        <p:nvPicPr>
          <p:cNvPr id="2" name="Picture 1"/>
          <p:cNvPicPr>
            <a:picLocks noChangeAspect="1"/>
          </p:cNvPicPr>
          <p:nvPr/>
        </p:nvPicPr>
        <p:blipFill>
          <a:blip r:embed="rId3"/>
          <a:stretch>
            <a:fillRect/>
          </a:stretch>
        </p:blipFill>
        <p:spPr>
          <a:xfrm>
            <a:off x="7568126" y="254470"/>
            <a:ext cx="1322947" cy="877900"/>
          </a:xfrm>
          <a:prstGeom prst="rect">
            <a:avLst/>
          </a:prstGeom>
        </p:spPr>
      </p:pic>
    </p:spTree>
    <p:extLst>
      <p:ext uri="{BB962C8B-B14F-4D97-AF65-F5344CB8AC3E}">
        <p14:creationId xmlns:p14="http://schemas.microsoft.com/office/powerpoint/2010/main" val="282319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1176"/>
            <a:ext cx="8139447" cy="2772229"/>
          </a:xfrm>
        </p:spPr>
        <p:txBody>
          <a:bodyPr>
            <a:noAutofit/>
          </a:bodyPr>
          <a:lstStyle/>
          <a:p>
            <a:pPr algn="ctr"/>
            <a:r>
              <a:rPr lang="en-US" sz="8100" b="1" dirty="0" smtClean="0">
                <a:solidFill>
                  <a:schemeClr val="tx1"/>
                </a:solidFill>
                <a:latin typeface="Century Gothic" panose="020B0502020202020204" pitchFamily="34" charset="0"/>
              </a:rPr>
              <a:t>Comprehensive Counseling</a:t>
            </a:r>
            <a:endParaRPr lang="en-US" sz="8100" b="1" dirty="0">
              <a:solidFill>
                <a:schemeClr val="tx1"/>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7477973" y="262090"/>
            <a:ext cx="1322947" cy="877900"/>
          </a:xfrm>
          <a:prstGeom prst="rect">
            <a:avLst/>
          </a:prstGeom>
        </p:spPr>
      </p:pic>
    </p:spTree>
    <p:extLst>
      <p:ext uri="{BB962C8B-B14F-4D97-AF65-F5344CB8AC3E}">
        <p14:creationId xmlns:p14="http://schemas.microsoft.com/office/powerpoint/2010/main" val="327543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096382" y="4806818"/>
            <a:ext cx="1981200" cy="1828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Dreamers</a:t>
            </a:r>
            <a:endParaRPr lang="en-US" b="1" dirty="0">
              <a:effectLst>
                <a:outerShdw blurRad="38100" dist="38100" dir="2700000" algn="tl">
                  <a:srgbClr val="000000">
                    <a:alpha val="43137"/>
                  </a:srgbClr>
                </a:outerShdw>
              </a:effectLst>
              <a:latin typeface="Century Gothic" pitchFamily="34" charset="0"/>
            </a:endParaRPr>
          </a:p>
        </p:txBody>
      </p:sp>
      <p:sp>
        <p:nvSpPr>
          <p:cNvPr id="12" name="Oval 11"/>
          <p:cNvSpPr/>
          <p:nvPr/>
        </p:nvSpPr>
        <p:spPr>
          <a:xfrm>
            <a:off x="5629282" y="4865295"/>
            <a:ext cx="1981469" cy="18123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Personal</a:t>
            </a:r>
            <a:endParaRPr lang="en-US" b="1" dirty="0">
              <a:effectLst>
                <a:outerShdw blurRad="38100" dist="38100" dir="2700000" algn="tl">
                  <a:srgbClr val="000000">
                    <a:alpha val="43137"/>
                  </a:srgbClr>
                </a:outerShdw>
              </a:effectLst>
              <a:latin typeface="Century Gothic" pitchFamily="34" charset="0"/>
            </a:endParaRPr>
          </a:p>
        </p:txBody>
      </p:sp>
      <p:sp>
        <p:nvSpPr>
          <p:cNvPr id="13" name="Oval 12"/>
          <p:cNvSpPr/>
          <p:nvPr/>
        </p:nvSpPr>
        <p:spPr>
          <a:xfrm>
            <a:off x="3342889" y="4957429"/>
            <a:ext cx="1943100" cy="1828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Goal setting</a:t>
            </a:r>
            <a:endParaRPr lang="en-US" b="1" dirty="0">
              <a:effectLst>
                <a:outerShdw blurRad="38100" dist="38100" dir="2700000" algn="tl">
                  <a:srgbClr val="000000">
                    <a:alpha val="43137"/>
                  </a:srgbClr>
                </a:outerShdw>
              </a:effectLst>
              <a:latin typeface="Century Gothic" pitchFamily="34" charset="0"/>
            </a:endParaRPr>
          </a:p>
        </p:txBody>
      </p:sp>
      <p:sp>
        <p:nvSpPr>
          <p:cNvPr id="14" name="Oval 13"/>
          <p:cNvSpPr/>
          <p:nvPr/>
        </p:nvSpPr>
        <p:spPr>
          <a:xfrm>
            <a:off x="6620017" y="2835208"/>
            <a:ext cx="1905000" cy="182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Century Gothic" pitchFamily="34" charset="0"/>
              </a:rPr>
              <a:t>Career</a:t>
            </a:r>
            <a:endParaRPr lang="en-US" b="1" dirty="0">
              <a:effectLst>
                <a:outerShdw blurRad="38100" dist="38100" dir="2700000" algn="tl">
                  <a:srgbClr val="000000">
                    <a:alpha val="43137"/>
                  </a:srgbClr>
                </a:outerShdw>
              </a:effectLst>
              <a:latin typeface="Century Gothic" pitchFamily="34" charset="0"/>
            </a:endParaRPr>
          </a:p>
        </p:txBody>
      </p:sp>
      <p:sp>
        <p:nvSpPr>
          <p:cNvPr id="15" name="Oval 14"/>
          <p:cNvSpPr/>
          <p:nvPr/>
        </p:nvSpPr>
        <p:spPr>
          <a:xfrm>
            <a:off x="181982" y="3015305"/>
            <a:ext cx="1828800" cy="1828800"/>
          </a:xfrm>
          <a:prstGeom prst="ellipse">
            <a:avLst/>
          </a:prstGeom>
          <a:solidFill>
            <a:srgbClr val="F622F6"/>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Foster Youth</a:t>
            </a:r>
            <a:endParaRPr lang="en-US" b="1" dirty="0">
              <a:effectLst>
                <a:outerShdw blurRad="38100" dist="38100" dir="2700000" algn="tl">
                  <a:srgbClr val="000000">
                    <a:alpha val="43137"/>
                  </a:srgbClr>
                </a:outerShdw>
              </a:effectLst>
              <a:latin typeface="Century Gothic" pitchFamily="34" charset="0"/>
            </a:endParaRPr>
          </a:p>
        </p:txBody>
      </p:sp>
      <p:sp>
        <p:nvSpPr>
          <p:cNvPr id="17" name="Oval 16"/>
          <p:cNvSpPr/>
          <p:nvPr/>
        </p:nvSpPr>
        <p:spPr>
          <a:xfrm>
            <a:off x="409937" y="1082976"/>
            <a:ext cx="1828800" cy="1828800"/>
          </a:xfrm>
          <a:prstGeom prst="ellipse">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Financial</a:t>
            </a:r>
            <a:endParaRPr lang="en-US" b="1" dirty="0">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908695" y="2432601"/>
            <a:ext cx="4811487" cy="1938992"/>
          </a:xfrm>
          <a:prstGeom prst="rect">
            <a:avLst/>
          </a:prstGeom>
          <a:noFill/>
        </p:spPr>
        <p:txBody>
          <a:bodyPr wrap="square" rtlCol="0">
            <a:spAutoFit/>
          </a:bodyPr>
          <a:lstStyle/>
          <a:p>
            <a:pPr algn="ctr"/>
            <a:r>
              <a:rPr lang="en-US" sz="6000" b="1" dirty="0" smtClean="0">
                <a:latin typeface="Century Gothic" panose="020B0502020202020204" pitchFamily="34" charset="0"/>
              </a:rPr>
              <a:t>EOPS COUNSELOR</a:t>
            </a:r>
            <a:endParaRPr lang="en-US" sz="6000" b="1" dirty="0">
              <a:latin typeface="Century Gothic" panose="020B0502020202020204" pitchFamily="34" charset="0"/>
            </a:endParaRPr>
          </a:p>
        </p:txBody>
      </p:sp>
      <p:sp>
        <p:nvSpPr>
          <p:cNvPr id="18" name="Oval 17"/>
          <p:cNvSpPr/>
          <p:nvPr/>
        </p:nvSpPr>
        <p:spPr>
          <a:xfrm>
            <a:off x="6199822" y="791156"/>
            <a:ext cx="1828800" cy="1828800"/>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Academic</a:t>
            </a:r>
            <a:endParaRPr lang="en-US" b="1" dirty="0">
              <a:effectLst>
                <a:outerShdw blurRad="38100" dist="38100" dir="2700000" algn="tl">
                  <a:srgbClr val="000000">
                    <a:alpha val="43137"/>
                  </a:srgbClr>
                </a:outerShdw>
              </a:effectLst>
              <a:latin typeface="Century Gothic" pitchFamily="34" charset="0"/>
            </a:endParaRPr>
          </a:p>
        </p:txBody>
      </p:sp>
      <p:sp>
        <p:nvSpPr>
          <p:cNvPr id="20" name="Oval 19"/>
          <p:cNvSpPr/>
          <p:nvPr/>
        </p:nvSpPr>
        <p:spPr>
          <a:xfrm>
            <a:off x="4193405" y="270190"/>
            <a:ext cx="1828800" cy="1828800"/>
          </a:xfrm>
          <a:prstGeom prst="ellipse">
            <a:avLst/>
          </a:prstGeom>
          <a:solidFill>
            <a:schemeClr val="bg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effectLst>
                  <a:outerShdw blurRad="38100" dist="38100" dir="2700000" algn="tl">
                    <a:srgbClr val="000000">
                      <a:alpha val="43137"/>
                    </a:srgbClr>
                  </a:outerShdw>
                </a:effectLst>
                <a:latin typeface="Century Gothic" pitchFamily="34" charset="0"/>
              </a:rPr>
              <a:t>Follow up</a:t>
            </a:r>
            <a:endParaRPr lang="en-US" b="1" dirty="0">
              <a:effectLst>
                <a:outerShdw blurRad="38100" dist="38100" dir="2700000" algn="tl">
                  <a:srgbClr val="000000">
                    <a:alpha val="43137"/>
                  </a:srgbClr>
                </a:outerShdw>
              </a:effectLst>
              <a:latin typeface="Century Gothic" pitchFamily="34" charset="0"/>
            </a:endParaRPr>
          </a:p>
        </p:txBody>
      </p:sp>
      <p:sp>
        <p:nvSpPr>
          <p:cNvPr id="21" name="Oval 20"/>
          <p:cNvSpPr/>
          <p:nvPr/>
        </p:nvSpPr>
        <p:spPr>
          <a:xfrm>
            <a:off x="2187693" y="270190"/>
            <a:ext cx="1828800" cy="182880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smtClean="0">
                <a:effectLst>
                  <a:outerShdw blurRad="38100" dist="38100" dir="2700000" algn="tl">
                    <a:srgbClr val="000000">
                      <a:alpha val="43137"/>
                    </a:srgbClr>
                  </a:outerShdw>
                </a:effectLst>
                <a:latin typeface="Century Gothic" pitchFamily="34" charset="0"/>
              </a:rPr>
              <a:t>Crisis intervention</a:t>
            </a:r>
            <a:endParaRPr lang="en-US" sz="1700" b="1" dirty="0">
              <a:effectLst>
                <a:outerShdw blurRad="38100" dist="38100" dir="2700000" algn="tl">
                  <a:srgbClr val="000000">
                    <a:alpha val="43137"/>
                  </a:srgbClr>
                </a:outerShdw>
              </a:effectLst>
              <a:latin typeface="Century Gothic" pitchFamily="34" charset="0"/>
            </a:endParaRPr>
          </a:p>
        </p:txBody>
      </p:sp>
      <p:pic>
        <p:nvPicPr>
          <p:cNvPr id="3" name="Picture 2"/>
          <p:cNvPicPr>
            <a:picLocks noChangeAspect="1"/>
          </p:cNvPicPr>
          <p:nvPr/>
        </p:nvPicPr>
        <p:blipFill>
          <a:blip r:embed="rId2"/>
          <a:stretch>
            <a:fillRect/>
          </a:stretch>
        </p:blipFill>
        <p:spPr>
          <a:xfrm>
            <a:off x="7977578" y="178870"/>
            <a:ext cx="978100" cy="649062"/>
          </a:xfrm>
          <a:prstGeom prst="rect">
            <a:avLst/>
          </a:prstGeom>
        </p:spPr>
      </p:pic>
    </p:spTree>
    <p:extLst>
      <p:ext uri="{BB962C8B-B14F-4D97-AF65-F5344CB8AC3E}">
        <p14:creationId xmlns:p14="http://schemas.microsoft.com/office/powerpoint/2010/main" val="2369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0571" y="3962400"/>
            <a:ext cx="7402287" cy="2569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5400" b="1" dirty="0" smtClean="0">
                <a:solidFill>
                  <a:schemeClr val="tx1"/>
                </a:solidFill>
                <a:latin typeface="Century Gothic" panose="020B0502020202020204" pitchFamily="34" charset="0"/>
              </a:rPr>
              <a:t>Provide </a:t>
            </a:r>
            <a:r>
              <a:rPr lang="en-US" sz="5400" b="1" dirty="0">
                <a:solidFill>
                  <a:schemeClr val="tx1"/>
                </a:solidFill>
                <a:latin typeface="Century Gothic" panose="020B0502020202020204" pitchFamily="34" charset="0"/>
              </a:rPr>
              <a:t>more stability to the program and students</a:t>
            </a:r>
          </a:p>
        </p:txBody>
      </p:sp>
      <p:pic>
        <p:nvPicPr>
          <p:cNvPr id="5" name="Picture 4"/>
          <p:cNvPicPr>
            <a:picLocks noChangeAspect="1"/>
          </p:cNvPicPr>
          <p:nvPr/>
        </p:nvPicPr>
        <p:blipFill>
          <a:blip r:embed="rId2"/>
          <a:stretch>
            <a:fillRect/>
          </a:stretch>
        </p:blipFill>
        <p:spPr>
          <a:xfrm>
            <a:off x="374791" y="427395"/>
            <a:ext cx="3491800" cy="27584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641" y="391179"/>
            <a:ext cx="4246308" cy="2830872"/>
          </a:xfrm>
          <a:prstGeom prst="rect">
            <a:avLst/>
          </a:prstGeom>
        </p:spPr>
      </p:pic>
      <p:pic>
        <p:nvPicPr>
          <p:cNvPr id="3" name="Picture 2"/>
          <p:cNvPicPr>
            <a:picLocks noChangeAspect="1"/>
          </p:cNvPicPr>
          <p:nvPr/>
        </p:nvPicPr>
        <p:blipFill>
          <a:blip r:embed="rId4"/>
          <a:stretch>
            <a:fillRect/>
          </a:stretch>
        </p:blipFill>
        <p:spPr>
          <a:xfrm>
            <a:off x="7598606" y="5763730"/>
            <a:ext cx="1322947" cy="877900"/>
          </a:xfrm>
          <a:prstGeom prst="rect">
            <a:avLst/>
          </a:prstGeom>
        </p:spPr>
      </p:pic>
    </p:spTree>
    <p:extLst>
      <p:ext uri="{BB962C8B-B14F-4D97-AF65-F5344CB8AC3E}">
        <p14:creationId xmlns:p14="http://schemas.microsoft.com/office/powerpoint/2010/main" val="256803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4779" y="373380"/>
            <a:ext cx="8557282" cy="6096000"/>
          </a:xfrm>
          <a:prstGeom prst="rect">
            <a:avLst/>
          </a:prstGeom>
        </p:spPr>
      </p:pic>
    </p:spTree>
    <p:extLst>
      <p:ext uri="{BB962C8B-B14F-4D97-AF65-F5344CB8AC3E}">
        <p14:creationId xmlns:p14="http://schemas.microsoft.com/office/powerpoint/2010/main" val="9194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9343" y="1382787"/>
            <a:ext cx="6347713" cy="22859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4800" b="1" dirty="0">
                <a:solidFill>
                  <a:schemeClr val="tx1"/>
                </a:solidFill>
                <a:latin typeface="Century Gothic" panose="020B0502020202020204" pitchFamily="34" charset="0"/>
              </a:rPr>
              <a:t>EOPS – </a:t>
            </a:r>
            <a:r>
              <a:rPr lang="en-US" sz="4800" b="1" dirty="0" smtClean="0">
                <a:solidFill>
                  <a:schemeClr val="tx1"/>
                </a:solidFill>
                <a:latin typeface="Century Gothic" panose="020B0502020202020204" pitchFamily="34" charset="0"/>
              </a:rPr>
              <a:t>20%</a:t>
            </a:r>
            <a:endParaRPr lang="en-US" sz="4800" b="1" dirty="0">
              <a:solidFill>
                <a:schemeClr val="tx1"/>
              </a:solidFill>
              <a:latin typeface="Century Gothic" panose="020B0502020202020204" pitchFamily="34" charset="0"/>
            </a:endParaRPr>
          </a:p>
          <a:p>
            <a:pPr lvl="0" algn="ctr"/>
            <a:r>
              <a:rPr lang="en-US" sz="4800" b="1" dirty="0">
                <a:solidFill>
                  <a:schemeClr val="tx1"/>
                </a:solidFill>
                <a:latin typeface="Century Gothic" panose="020B0502020202020204" pitchFamily="34" charset="0"/>
              </a:rPr>
              <a:t>SSSP – </a:t>
            </a:r>
            <a:r>
              <a:rPr lang="en-US" sz="4800" b="1" dirty="0" smtClean="0">
                <a:solidFill>
                  <a:schemeClr val="tx1"/>
                </a:solidFill>
                <a:latin typeface="Century Gothic" panose="020B0502020202020204" pitchFamily="34" charset="0"/>
              </a:rPr>
              <a:t>55</a:t>
            </a:r>
            <a:r>
              <a:rPr lang="en-US" sz="4800" b="1" dirty="0">
                <a:solidFill>
                  <a:schemeClr val="tx1"/>
                </a:solidFill>
                <a:latin typeface="Century Gothic" panose="020B0502020202020204" pitchFamily="34" charset="0"/>
              </a:rPr>
              <a:t>%</a:t>
            </a:r>
          </a:p>
          <a:p>
            <a:pPr lvl="0" algn="ctr"/>
            <a:r>
              <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rPr>
              <a:t>Fund 1 – </a:t>
            </a:r>
            <a:r>
              <a:rPr lang="en-US" sz="48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25%</a:t>
            </a:r>
            <a:endPar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9" name="Title 1"/>
          <p:cNvSpPr>
            <a:spLocks noGrp="1"/>
          </p:cNvSpPr>
          <p:nvPr>
            <p:ph type="title"/>
          </p:nvPr>
        </p:nvSpPr>
        <p:spPr>
          <a:xfrm>
            <a:off x="280800" y="197516"/>
            <a:ext cx="7624800" cy="1185271"/>
          </a:xfrm>
        </p:spPr>
        <p:txBody>
          <a:bodyPr>
            <a:noAutofit/>
          </a:bodyPr>
          <a:lstStyle/>
          <a:p>
            <a:pPr algn="ctr"/>
            <a:r>
              <a:rPr lang="en-US" sz="7200" b="1" dirty="0" smtClean="0">
                <a:solidFill>
                  <a:srgbClr val="FFFF00"/>
                </a:solidFill>
                <a:latin typeface="Century Gothic" panose="020B0502020202020204" pitchFamily="34" charset="0"/>
              </a:rPr>
              <a:t>Funding Request</a:t>
            </a:r>
            <a:endParaRPr lang="en-US" sz="7200" b="1" dirty="0">
              <a:solidFill>
                <a:srgbClr val="FFFF00"/>
              </a:solidFill>
              <a:latin typeface="Century Gothic" panose="020B0502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01" y="4018181"/>
            <a:ext cx="8066318" cy="1447802"/>
          </a:xfrm>
          <a:prstGeom prst="rect">
            <a:avLst/>
          </a:prstGeom>
        </p:spPr>
      </p:pic>
      <p:sp>
        <p:nvSpPr>
          <p:cNvPr id="2" name="Left Arrow 1"/>
          <p:cNvSpPr/>
          <p:nvPr/>
        </p:nvSpPr>
        <p:spPr>
          <a:xfrm rot="1392848">
            <a:off x="4477871" y="5157274"/>
            <a:ext cx="1644950" cy="517547"/>
          </a:xfrm>
          <a:prstGeom prst="leftArrow">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674806" y="5870410"/>
            <a:ext cx="1322947" cy="877900"/>
          </a:xfrm>
          <a:prstGeom prst="rect">
            <a:avLst/>
          </a:prstGeom>
        </p:spPr>
      </p:pic>
    </p:spTree>
    <p:extLst>
      <p:ext uri="{BB962C8B-B14F-4D97-AF65-F5344CB8AC3E}">
        <p14:creationId xmlns:p14="http://schemas.microsoft.com/office/powerpoint/2010/main" val="2181972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992"/>
          <a:stretch/>
        </p:blipFill>
        <p:spPr>
          <a:xfrm>
            <a:off x="4841465" y="187214"/>
            <a:ext cx="3415757" cy="2414812"/>
          </a:xfrm>
          <a:prstGeom prst="rect">
            <a:avLst/>
          </a:prstGeom>
        </p:spPr>
      </p:pic>
      <p:pic>
        <p:nvPicPr>
          <p:cNvPr id="7" name="Picture 6"/>
          <p:cNvPicPr>
            <a:picLocks noChangeAspect="1"/>
          </p:cNvPicPr>
          <p:nvPr/>
        </p:nvPicPr>
        <p:blipFill rotWithShape="1">
          <a:blip r:embed="rId3"/>
          <a:srcRect t="5427"/>
          <a:stretch/>
        </p:blipFill>
        <p:spPr>
          <a:xfrm>
            <a:off x="5512829" y="3127829"/>
            <a:ext cx="2744393" cy="3541419"/>
          </a:xfrm>
          <a:prstGeom prst="rect">
            <a:avLst/>
          </a:prstGeom>
        </p:spPr>
      </p:pic>
      <p:pic>
        <p:nvPicPr>
          <p:cNvPr id="8" name="Picture 7"/>
          <p:cNvPicPr>
            <a:picLocks noChangeAspect="1"/>
          </p:cNvPicPr>
          <p:nvPr/>
        </p:nvPicPr>
        <p:blipFill>
          <a:blip r:embed="rId4"/>
          <a:stretch>
            <a:fillRect/>
          </a:stretch>
        </p:blipFill>
        <p:spPr>
          <a:xfrm>
            <a:off x="3556859" y="2699658"/>
            <a:ext cx="1850675" cy="137159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520" y="3919622"/>
            <a:ext cx="3790348" cy="2526898"/>
          </a:xfrm>
          <a:prstGeom prst="rect">
            <a:avLst/>
          </a:prstGeom>
        </p:spPr>
      </p:pic>
      <p:pic>
        <p:nvPicPr>
          <p:cNvPr id="3" name="Picture 2"/>
          <p:cNvPicPr>
            <a:picLocks noChangeAspect="1"/>
          </p:cNvPicPr>
          <p:nvPr/>
        </p:nvPicPr>
        <p:blipFill>
          <a:blip r:embed="rId6"/>
          <a:stretch>
            <a:fillRect/>
          </a:stretch>
        </p:blipFill>
        <p:spPr>
          <a:xfrm>
            <a:off x="3232659" y="1048808"/>
            <a:ext cx="1315454" cy="87292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20" y="187214"/>
            <a:ext cx="2482340" cy="3469045"/>
          </a:xfrm>
          <a:prstGeom prst="rect">
            <a:avLst/>
          </a:prstGeom>
        </p:spPr>
      </p:pic>
    </p:spTree>
    <p:extLst>
      <p:ext uri="{BB962C8B-B14F-4D97-AF65-F5344CB8AC3E}">
        <p14:creationId xmlns:p14="http://schemas.microsoft.com/office/powerpoint/2010/main" val="17372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9343" y="2144787"/>
            <a:ext cx="6347713" cy="41645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4800" b="1" dirty="0">
                <a:solidFill>
                  <a:schemeClr val="tx1"/>
                </a:solidFill>
                <a:latin typeface="Century Gothic" panose="020B0502020202020204" pitchFamily="34" charset="0"/>
              </a:rPr>
              <a:t>EOPS – </a:t>
            </a:r>
            <a:r>
              <a:rPr lang="en-US" sz="4800" b="1" dirty="0" smtClean="0">
                <a:solidFill>
                  <a:schemeClr val="tx1"/>
                </a:solidFill>
                <a:latin typeface="Century Gothic" panose="020B0502020202020204" pitchFamily="34" charset="0"/>
              </a:rPr>
              <a:t>20%</a:t>
            </a:r>
          </a:p>
          <a:p>
            <a:pPr lvl="0" algn="ctr"/>
            <a:endParaRPr lang="en-US" sz="4800" b="1" dirty="0">
              <a:solidFill>
                <a:schemeClr val="tx1"/>
              </a:solidFill>
              <a:latin typeface="Century Gothic" panose="020B0502020202020204" pitchFamily="34" charset="0"/>
            </a:endParaRPr>
          </a:p>
          <a:p>
            <a:pPr lvl="0" algn="ctr"/>
            <a:r>
              <a:rPr lang="en-US" sz="4800" b="1" dirty="0" smtClean="0">
                <a:solidFill>
                  <a:schemeClr val="tx1"/>
                </a:solidFill>
                <a:latin typeface="Century Gothic" panose="020B0502020202020204" pitchFamily="34" charset="0"/>
              </a:rPr>
              <a:t>SEAP </a:t>
            </a:r>
            <a:r>
              <a:rPr lang="en-US" sz="4800" b="1" dirty="0">
                <a:solidFill>
                  <a:schemeClr val="tx1"/>
                </a:solidFill>
                <a:latin typeface="Century Gothic" panose="020B0502020202020204" pitchFamily="34" charset="0"/>
              </a:rPr>
              <a:t>– </a:t>
            </a:r>
            <a:r>
              <a:rPr lang="en-US" sz="4800" b="1" dirty="0" smtClean="0">
                <a:solidFill>
                  <a:schemeClr val="tx1"/>
                </a:solidFill>
                <a:latin typeface="Century Gothic" panose="020B0502020202020204" pitchFamily="34" charset="0"/>
              </a:rPr>
              <a:t>55%</a:t>
            </a:r>
          </a:p>
          <a:p>
            <a:pPr lvl="0" algn="ctr"/>
            <a:endParaRPr lang="en-US" sz="4800" b="1" dirty="0">
              <a:solidFill>
                <a:schemeClr val="tx1"/>
              </a:solidFill>
              <a:latin typeface="Century Gothic" panose="020B0502020202020204" pitchFamily="34" charset="0"/>
            </a:endParaRPr>
          </a:p>
          <a:p>
            <a:pPr lvl="0" algn="ctr"/>
            <a:r>
              <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rPr>
              <a:t>Fund 1 – </a:t>
            </a:r>
            <a:r>
              <a:rPr lang="en-US" sz="48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25%</a:t>
            </a:r>
            <a:endPar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9" name="Title 1"/>
          <p:cNvSpPr>
            <a:spLocks noGrp="1"/>
          </p:cNvSpPr>
          <p:nvPr>
            <p:ph type="title"/>
          </p:nvPr>
        </p:nvSpPr>
        <p:spPr>
          <a:xfrm>
            <a:off x="280800" y="197516"/>
            <a:ext cx="7624800" cy="1185271"/>
          </a:xfrm>
        </p:spPr>
        <p:txBody>
          <a:bodyPr>
            <a:noAutofit/>
          </a:bodyPr>
          <a:lstStyle/>
          <a:p>
            <a:pPr algn="ctr"/>
            <a:r>
              <a:rPr lang="en-US" sz="7200" b="1" dirty="0" smtClean="0">
                <a:solidFill>
                  <a:srgbClr val="FFFF00"/>
                </a:solidFill>
                <a:latin typeface="Century Gothic" panose="020B0502020202020204" pitchFamily="34" charset="0"/>
              </a:rPr>
              <a:t>Funding Request</a:t>
            </a:r>
            <a:endParaRPr lang="en-US" sz="7200" b="1" dirty="0">
              <a:solidFill>
                <a:srgbClr val="FFFF00"/>
              </a:solidFill>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7659566" y="5870410"/>
            <a:ext cx="1322947" cy="877900"/>
          </a:xfrm>
          <a:prstGeom prst="rect">
            <a:avLst/>
          </a:prstGeom>
        </p:spPr>
      </p:pic>
    </p:spTree>
    <p:extLst>
      <p:ext uri="{BB962C8B-B14F-4D97-AF65-F5344CB8AC3E}">
        <p14:creationId xmlns:p14="http://schemas.microsoft.com/office/powerpoint/2010/main" val="373551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2" y="1699200"/>
            <a:ext cx="7970742" cy="5158800"/>
          </a:xfrm>
        </p:spPr>
        <p:txBody>
          <a:bodyPr anchor="ctr">
            <a:noAutofit/>
          </a:bodyPr>
          <a:lstStyle/>
          <a:p>
            <a:r>
              <a:rPr lang="en-US" sz="4500" b="1" dirty="0" smtClean="0">
                <a:solidFill>
                  <a:schemeClr val="tx1"/>
                </a:solidFill>
                <a:latin typeface="Century Gothic" panose="020B0502020202020204" pitchFamily="34" charset="0"/>
              </a:rPr>
              <a:t>EOPS helps educationally disadvantaged </a:t>
            </a:r>
            <a:r>
              <a:rPr lang="en-US" sz="4500" b="1" dirty="0">
                <a:solidFill>
                  <a:schemeClr val="tx1"/>
                </a:solidFill>
                <a:latin typeface="Century Gothic" panose="020B0502020202020204" pitchFamily="34" charset="0"/>
              </a:rPr>
              <a:t>Cañada students acquire the academic, social and cultural capital needed to succeed </a:t>
            </a:r>
            <a:r>
              <a:rPr lang="en-US" sz="4500" b="1" dirty="0" smtClean="0">
                <a:solidFill>
                  <a:schemeClr val="tx1"/>
                </a:solidFill>
                <a:latin typeface="Century Gothic" panose="020B0502020202020204" pitchFamily="34" charset="0"/>
              </a:rPr>
              <a:t>in college</a:t>
            </a:r>
            <a:endParaRPr lang="en-US" sz="4500" b="1" dirty="0">
              <a:solidFill>
                <a:schemeClr val="tx1"/>
              </a:solidFill>
              <a:latin typeface="Century Gothic" panose="020B0502020202020204" pitchFamily="34" charset="0"/>
            </a:endParaRPr>
          </a:p>
        </p:txBody>
      </p:sp>
      <p:sp>
        <p:nvSpPr>
          <p:cNvPr id="3" name="Title 1"/>
          <p:cNvSpPr txBox="1">
            <a:spLocks/>
          </p:cNvSpPr>
          <p:nvPr/>
        </p:nvSpPr>
        <p:spPr>
          <a:xfrm>
            <a:off x="302401" y="0"/>
            <a:ext cx="4773600" cy="15820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0000" b="1" dirty="0" smtClean="0">
                <a:solidFill>
                  <a:schemeClr val="tx1"/>
                </a:solidFill>
                <a:latin typeface="Century Gothic" panose="020B0502020202020204" pitchFamily="34" charset="0"/>
              </a:rPr>
              <a:t>Mission</a:t>
            </a:r>
            <a:endParaRPr lang="en-US" sz="10000" b="1" dirty="0">
              <a:solidFill>
                <a:schemeClr val="tx1"/>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7611670" y="352079"/>
            <a:ext cx="1322947" cy="877900"/>
          </a:xfrm>
          <a:prstGeom prst="rect">
            <a:avLst/>
          </a:prstGeom>
        </p:spPr>
      </p:pic>
    </p:spTree>
    <p:extLst>
      <p:ext uri="{BB962C8B-B14F-4D97-AF65-F5344CB8AC3E}">
        <p14:creationId xmlns:p14="http://schemas.microsoft.com/office/powerpoint/2010/main" val="417198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1600"/>
            <a:ext cx="7982857" cy="1582058"/>
          </a:xfrm>
        </p:spPr>
        <p:txBody>
          <a:bodyPr>
            <a:noAutofit/>
          </a:bodyPr>
          <a:lstStyle/>
          <a:p>
            <a:pPr algn="ctr"/>
            <a:r>
              <a:rPr lang="en-US" sz="10000" b="1" dirty="0" smtClean="0">
                <a:solidFill>
                  <a:schemeClr val="tx1"/>
                </a:solidFill>
                <a:latin typeface="Century Gothic" panose="020B0502020202020204" pitchFamily="34" charset="0"/>
              </a:rPr>
              <a:t>Background</a:t>
            </a:r>
            <a:endParaRPr lang="en-US" sz="10000" b="1" dirty="0">
              <a:solidFill>
                <a:schemeClr val="tx1"/>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7476686" y="246850"/>
            <a:ext cx="1322947" cy="877900"/>
          </a:xfrm>
          <a:prstGeom prst="rect">
            <a:avLst/>
          </a:prstGeom>
        </p:spPr>
      </p:pic>
    </p:spTree>
    <p:extLst>
      <p:ext uri="{BB962C8B-B14F-4D97-AF65-F5344CB8AC3E}">
        <p14:creationId xmlns:p14="http://schemas.microsoft.com/office/powerpoint/2010/main" val="3053353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8647" y="1140098"/>
            <a:ext cx="8320263" cy="104684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000" b="1" dirty="0" smtClean="0">
              <a:solidFill>
                <a:schemeClr val="tx1"/>
              </a:solidFill>
              <a:latin typeface="Century Gothic" panose="020B0502020202020204" pitchFamily="34" charset="0"/>
            </a:endParaRPr>
          </a:p>
          <a:p>
            <a:r>
              <a:rPr lang="en-US" sz="2000" b="1" dirty="0" smtClean="0">
                <a:solidFill>
                  <a:schemeClr val="tx1"/>
                </a:solidFill>
                <a:latin typeface="Century Gothic" panose="020B0502020202020204" pitchFamily="34" charset="0"/>
              </a:rPr>
              <a:t>1 - 50% EOPS Counseling, 50% EOPS &amp; CARE Coordination</a:t>
            </a:r>
          </a:p>
          <a:p>
            <a:endParaRPr lang="en-US" sz="2000" b="1" dirty="0">
              <a:solidFill>
                <a:schemeClr val="tx1"/>
              </a:solidFill>
              <a:latin typeface="Century Gothic" panose="020B0502020202020204" pitchFamily="34" charset="0"/>
            </a:endParaRPr>
          </a:p>
          <a:p>
            <a:endParaRPr lang="en-US" sz="1200" b="1" dirty="0">
              <a:solidFill>
                <a:schemeClr val="tx1"/>
              </a:solidFill>
              <a:latin typeface="Century Gothic" panose="020B0502020202020204" pitchFamily="34" charset="0"/>
            </a:endParaRPr>
          </a:p>
        </p:txBody>
      </p:sp>
      <p:sp>
        <p:nvSpPr>
          <p:cNvPr id="4" name="Title 1"/>
          <p:cNvSpPr txBox="1">
            <a:spLocks/>
          </p:cNvSpPr>
          <p:nvPr/>
        </p:nvSpPr>
        <p:spPr>
          <a:xfrm>
            <a:off x="398647" y="205740"/>
            <a:ext cx="7706219" cy="15820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solidFill>
                  <a:schemeClr val="tx1"/>
                </a:solidFill>
                <a:latin typeface="Century Gothic" panose="020B0502020202020204" pitchFamily="34" charset="0"/>
              </a:rPr>
              <a:t>Faculty Assignments</a:t>
            </a:r>
          </a:p>
        </p:txBody>
      </p:sp>
      <p:sp>
        <p:nvSpPr>
          <p:cNvPr id="3" name="TextBox 2"/>
          <p:cNvSpPr txBox="1"/>
          <p:nvPr/>
        </p:nvSpPr>
        <p:spPr>
          <a:xfrm>
            <a:off x="398647" y="2101669"/>
            <a:ext cx="7881480" cy="4662815"/>
          </a:xfrm>
          <a:prstGeom prst="rect">
            <a:avLst/>
          </a:prstGeom>
          <a:noFill/>
        </p:spPr>
        <p:txBody>
          <a:bodyPr wrap="square" rtlCol="0">
            <a:spAutoFit/>
          </a:bodyPr>
          <a:lstStyle/>
          <a:p>
            <a:pPr>
              <a:lnSpc>
                <a:spcPct val="150000"/>
              </a:lnSpc>
            </a:pPr>
            <a:r>
              <a:rPr lang="en-US" sz="1900" b="1" dirty="0" smtClean="0">
                <a:solidFill>
                  <a:srgbClr val="FFFF00"/>
                </a:solidFill>
                <a:latin typeface="Century Gothic" panose="020B0502020202020204" pitchFamily="34" charset="0"/>
              </a:rPr>
              <a:t>Since 2016 we have been approved for additional adjunct EOPS counseling hours.  These hours fluctuate from year to year, depending on funding and availability.  Since it is not consistent year to year, it becomes challenging to do program development.</a:t>
            </a:r>
          </a:p>
          <a:p>
            <a:pPr>
              <a:lnSpc>
                <a:spcPct val="150000"/>
              </a:lnSpc>
            </a:pPr>
            <a:endParaRPr lang="en-US" sz="800" b="1" dirty="0" smtClean="0">
              <a:solidFill>
                <a:srgbClr val="FFFF00"/>
              </a:solidFill>
              <a:latin typeface="Century Gothic" panose="020B0502020202020204" pitchFamily="34" charset="0"/>
            </a:endParaRPr>
          </a:p>
          <a:p>
            <a:pPr>
              <a:lnSpc>
                <a:spcPct val="150000"/>
              </a:lnSpc>
            </a:pPr>
            <a:r>
              <a:rPr lang="en-US" sz="1900" b="1" dirty="0" smtClean="0">
                <a:solidFill>
                  <a:srgbClr val="FFFF00"/>
                </a:solidFill>
                <a:latin typeface="Century Gothic" panose="020B0502020202020204" pitchFamily="34" charset="0"/>
              </a:rPr>
              <a:t>For 2019-20:</a:t>
            </a:r>
          </a:p>
          <a:p>
            <a:pPr>
              <a:lnSpc>
                <a:spcPct val="150000"/>
              </a:lnSpc>
            </a:pPr>
            <a:r>
              <a:rPr lang="en-US" sz="1900" b="1" dirty="0" smtClean="0">
                <a:solidFill>
                  <a:srgbClr val="FFFF00"/>
                </a:solidFill>
                <a:latin typeface="Century Gothic" panose="020B0502020202020204" pitchFamily="34" charset="0"/>
              </a:rPr>
              <a:t>1 - reassigned time 8 – 14 hours a week </a:t>
            </a:r>
            <a:endParaRPr lang="en-US" sz="1900" b="1" dirty="0">
              <a:solidFill>
                <a:srgbClr val="FFFF00"/>
              </a:solidFill>
              <a:latin typeface="Century Gothic" panose="020B0502020202020204" pitchFamily="34" charset="0"/>
            </a:endParaRPr>
          </a:p>
          <a:p>
            <a:pPr>
              <a:lnSpc>
                <a:spcPct val="150000"/>
              </a:lnSpc>
            </a:pPr>
            <a:r>
              <a:rPr lang="en-US" sz="1900" b="1" dirty="0" smtClean="0">
                <a:solidFill>
                  <a:srgbClr val="FFFF00"/>
                </a:solidFill>
                <a:latin typeface="Century Gothic" panose="020B0502020202020204" pitchFamily="34" charset="0"/>
              </a:rPr>
              <a:t>1 - adjunct </a:t>
            </a:r>
            <a:r>
              <a:rPr lang="en-US" sz="1900" b="1" dirty="0">
                <a:solidFill>
                  <a:srgbClr val="FFFF00"/>
                </a:solidFill>
                <a:latin typeface="Century Gothic" panose="020B0502020202020204" pitchFamily="34" charset="0"/>
              </a:rPr>
              <a:t>6 hours a week</a:t>
            </a:r>
          </a:p>
          <a:p>
            <a:pPr>
              <a:lnSpc>
                <a:spcPct val="150000"/>
              </a:lnSpc>
            </a:pPr>
            <a:r>
              <a:rPr lang="en-US" sz="1900" b="1" dirty="0" smtClean="0">
                <a:solidFill>
                  <a:srgbClr val="FFFF00"/>
                </a:solidFill>
                <a:latin typeface="Century Gothic" panose="020B0502020202020204" pitchFamily="34" charset="0"/>
              </a:rPr>
              <a:t>1 - </a:t>
            </a:r>
            <a:r>
              <a:rPr lang="en-US" sz="1900" b="1" dirty="0">
                <a:solidFill>
                  <a:srgbClr val="FFFF00"/>
                </a:solidFill>
                <a:latin typeface="Century Gothic" panose="020B0502020202020204" pitchFamily="34" charset="0"/>
              </a:rPr>
              <a:t>adjunct 17.5 hours a week</a:t>
            </a:r>
          </a:p>
          <a:p>
            <a:pPr>
              <a:lnSpc>
                <a:spcPct val="150000"/>
              </a:lnSpc>
            </a:pPr>
            <a:r>
              <a:rPr lang="en-US" sz="1900" b="1" dirty="0" smtClean="0">
                <a:solidFill>
                  <a:srgbClr val="FFFF00"/>
                </a:solidFill>
                <a:latin typeface="Century Gothic" panose="020B0502020202020204" pitchFamily="34" charset="0"/>
              </a:rPr>
              <a:t>1 - </a:t>
            </a:r>
            <a:r>
              <a:rPr lang="en-US" sz="1900" b="1" dirty="0">
                <a:solidFill>
                  <a:srgbClr val="FFFF00"/>
                </a:solidFill>
                <a:latin typeface="Century Gothic" panose="020B0502020202020204" pitchFamily="34" charset="0"/>
              </a:rPr>
              <a:t>reassigned time 9 hours a </a:t>
            </a:r>
            <a:r>
              <a:rPr lang="en-US" sz="1900" b="1" dirty="0" smtClean="0">
                <a:solidFill>
                  <a:srgbClr val="FFFF00"/>
                </a:solidFill>
                <a:latin typeface="Century Gothic" panose="020B0502020202020204" pitchFamily="34" charset="0"/>
              </a:rPr>
              <a:t>week</a:t>
            </a:r>
          </a:p>
        </p:txBody>
      </p:sp>
      <p:pic>
        <p:nvPicPr>
          <p:cNvPr id="5" name="Picture 4"/>
          <p:cNvPicPr>
            <a:picLocks noChangeAspect="1"/>
          </p:cNvPicPr>
          <p:nvPr/>
        </p:nvPicPr>
        <p:blipFill>
          <a:blip r:embed="rId2"/>
          <a:stretch>
            <a:fillRect/>
          </a:stretch>
        </p:blipFill>
        <p:spPr>
          <a:xfrm>
            <a:off x="7618653" y="5795918"/>
            <a:ext cx="1322947" cy="877900"/>
          </a:xfrm>
          <a:prstGeom prst="rect">
            <a:avLst/>
          </a:prstGeom>
        </p:spPr>
      </p:pic>
    </p:spTree>
    <p:extLst>
      <p:ext uri="{BB962C8B-B14F-4D97-AF65-F5344CB8AC3E}">
        <p14:creationId xmlns:p14="http://schemas.microsoft.com/office/powerpoint/2010/main" val="2327622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4113"/>
            <a:ext cx="6901543" cy="3381829"/>
          </a:xfrm>
        </p:spPr>
        <p:txBody>
          <a:bodyPr>
            <a:noAutofit/>
          </a:bodyPr>
          <a:lstStyle/>
          <a:p>
            <a:pPr algn="ctr"/>
            <a:r>
              <a:rPr lang="en-US" sz="10000" b="1" dirty="0" smtClean="0">
                <a:solidFill>
                  <a:schemeClr val="tx1"/>
                </a:solidFill>
                <a:latin typeface="Century Gothic" panose="020B0502020202020204" pitchFamily="34" charset="0"/>
              </a:rPr>
              <a:t>Program </a:t>
            </a:r>
            <a:r>
              <a:rPr lang="en-US" sz="10000" b="1" dirty="0">
                <a:solidFill>
                  <a:schemeClr val="tx1"/>
                </a:solidFill>
                <a:latin typeface="Century Gothic" panose="020B0502020202020204" pitchFamily="34" charset="0"/>
              </a:rPr>
              <a:t>G</a:t>
            </a:r>
            <a:r>
              <a:rPr lang="en-US" sz="10000" b="1" dirty="0" smtClean="0">
                <a:solidFill>
                  <a:schemeClr val="tx1"/>
                </a:solidFill>
                <a:latin typeface="Century Gothic" panose="020B0502020202020204" pitchFamily="34" charset="0"/>
              </a:rPr>
              <a:t>oals</a:t>
            </a:r>
            <a:endParaRPr lang="en-US" sz="10000" b="1" dirty="0">
              <a:solidFill>
                <a:schemeClr val="tx1"/>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7530026" y="262090"/>
            <a:ext cx="1322947" cy="877900"/>
          </a:xfrm>
          <a:prstGeom prst="rect">
            <a:avLst/>
          </a:prstGeom>
        </p:spPr>
      </p:pic>
    </p:spTree>
    <p:extLst>
      <p:ext uri="{BB962C8B-B14F-4D97-AF65-F5344CB8AC3E}">
        <p14:creationId xmlns:p14="http://schemas.microsoft.com/office/powerpoint/2010/main" val="405287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525" y="4521201"/>
            <a:ext cx="5348514" cy="187960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5400" b="1" dirty="0">
                <a:solidFill>
                  <a:schemeClr val="tx1"/>
                </a:solidFill>
                <a:latin typeface="Century Gothic" panose="020B0502020202020204" pitchFamily="34" charset="0"/>
              </a:rPr>
              <a:t>Increase </a:t>
            </a:r>
            <a:endParaRPr lang="en-US" sz="5400" b="1" dirty="0" smtClean="0">
              <a:solidFill>
                <a:schemeClr val="tx1"/>
              </a:solidFill>
              <a:latin typeface="Century Gothic" panose="020B0502020202020204" pitchFamily="34" charset="0"/>
            </a:endParaRPr>
          </a:p>
          <a:p>
            <a:pPr lvl="0"/>
            <a:r>
              <a:rPr lang="en-US" sz="5400" b="1" dirty="0" smtClean="0">
                <a:solidFill>
                  <a:schemeClr val="tx1"/>
                </a:solidFill>
                <a:latin typeface="Century Gothic" panose="020B0502020202020204" pitchFamily="34" charset="0"/>
              </a:rPr>
              <a:t>EOPS enrollment</a:t>
            </a:r>
            <a:endParaRPr lang="en-US" sz="5400" b="1" dirty="0">
              <a:solidFill>
                <a:schemeClr val="tx1"/>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654992" y="425830"/>
            <a:ext cx="5005580" cy="3710812"/>
          </a:xfrm>
          <a:prstGeom prst="rect">
            <a:avLst/>
          </a:prstGeom>
        </p:spPr>
      </p:pic>
      <p:pic>
        <p:nvPicPr>
          <p:cNvPr id="2" name="Picture 1"/>
          <p:cNvPicPr>
            <a:picLocks noChangeAspect="1"/>
          </p:cNvPicPr>
          <p:nvPr/>
        </p:nvPicPr>
        <p:blipFill>
          <a:blip r:embed="rId3"/>
          <a:stretch>
            <a:fillRect/>
          </a:stretch>
        </p:blipFill>
        <p:spPr>
          <a:xfrm>
            <a:off x="7507166" y="425830"/>
            <a:ext cx="1322947" cy="877900"/>
          </a:xfrm>
          <a:prstGeom prst="rect">
            <a:avLst/>
          </a:prstGeom>
        </p:spPr>
      </p:pic>
    </p:spTree>
    <p:extLst>
      <p:ext uri="{BB962C8B-B14F-4D97-AF65-F5344CB8AC3E}">
        <p14:creationId xmlns:p14="http://schemas.microsoft.com/office/powerpoint/2010/main" val="131708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564" y="373380"/>
            <a:ext cx="8637355" cy="6217920"/>
          </a:xfrm>
          <a:prstGeom prst="rect">
            <a:avLst/>
          </a:prstGeom>
        </p:spPr>
      </p:pic>
    </p:spTree>
    <p:extLst>
      <p:ext uri="{BB962C8B-B14F-4D97-AF65-F5344CB8AC3E}">
        <p14:creationId xmlns:p14="http://schemas.microsoft.com/office/powerpoint/2010/main" val="207257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 y="2711300"/>
            <a:ext cx="3299746" cy="211092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700" y="2246439"/>
            <a:ext cx="3688400" cy="92972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700" y="3488607"/>
            <a:ext cx="3467400" cy="1333616"/>
          </a:xfrm>
          <a:prstGeom prst="rect">
            <a:avLst/>
          </a:prstGeom>
        </p:spPr>
      </p:pic>
      <p:sp>
        <p:nvSpPr>
          <p:cNvPr id="7" name="TextBox 6"/>
          <p:cNvSpPr txBox="1"/>
          <p:nvPr/>
        </p:nvSpPr>
        <p:spPr>
          <a:xfrm>
            <a:off x="373380" y="297180"/>
            <a:ext cx="7962900" cy="1754326"/>
          </a:xfrm>
          <a:prstGeom prst="rect">
            <a:avLst/>
          </a:prstGeom>
          <a:noFill/>
        </p:spPr>
        <p:txBody>
          <a:bodyPr wrap="square" rtlCol="0">
            <a:spAutoFit/>
          </a:bodyPr>
          <a:lstStyle/>
          <a:p>
            <a:r>
              <a:rPr lang="en-US" b="1" dirty="0"/>
              <a:t>Key Findings:</a:t>
            </a:r>
            <a:endParaRPr lang="en-US" dirty="0"/>
          </a:p>
          <a:p>
            <a:pPr marL="285750" lvl="0" indent="-285750">
              <a:buFont typeface="Arial" panose="020B0604020202020204" pitchFamily="34" charset="0"/>
              <a:buChar char="•"/>
            </a:pPr>
            <a:r>
              <a:rPr lang="en-US" dirty="0"/>
              <a:t>EOPS students tend to be slightly older than the comparison group</a:t>
            </a:r>
          </a:p>
          <a:p>
            <a:pPr marL="285750" lvl="0" indent="-285750">
              <a:buFont typeface="Arial" panose="020B0604020202020204" pitchFamily="34" charset="0"/>
              <a:buChar char="•"/>
            </a:pPr>
            <a:r>
              <a:rPr lang="en-US" dirty="0"/>
              <a:t>EOPS students perform better academically with higher course success, course retention, Fall to Spring persistence, and Dean’s List attainment</a:t>
            </a:r>
          </a:p>
          <a:p>
            <a:pPr marL="285750" lvl="0" indent="-285750">
              <a:buFont typeface="Arial" panose="020B0604020202020204" pitchFamily="34" charset="0"/>
              <a:buChar char="•"/>
            </a:pPr>
            <a:r>
              <a:rPr lang="en-US" dirty="0"/>
              <a:t>EOPS students are far more likely to attain a degree or certificate than the comparison group</a:t>
            </a:r>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722" y="5075913"/>
            <a:ext cx="4952998" cy="1409498"/>
          </a:xfrm>
          <a:prstGeom prst="rect">
            <a:avLst/>
          </a:prstGeom>
        </p:spPr>
      </p:pic>
      <p:pic>
        <p:nvPicPr>
          <p:cNvPr id="10" name="Picture 9"/>
          <p:cNvPicPr>
            <a:picLocks noChangeAspect="1"/>
          </p:cNvPicPr>
          <p:nvPr/>
        </p:nvPicPr>
        <p:blipFill>
          <a:blip r:embed="rId6"/>
          <a:stretch>
            <a:fillRect/>
          </a:stretch>
        </p:blipFill>
        <p:spPr>
          <a:xfrm>
            <a:off x="7674806" y="5771689"/>
            <a:ext cx="1322947" cy="877900"/>
          </a:xfrm>
          <a:prstGeom prst="rect">
            <a:avLst/>
          </a:prstGeom>
        </p:spPr>
      </p:pic>
    </p:spTree>
    <p:extLst>
      <p:ext uri="{BB962C8B-B14F-4D97-AF65-F5344CB8AC3E}">
        <p14:creationId xmlns:p14="http://schemas.microsoft.com/office/powerpoint/2010/main" val="40172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2282</TotalTime>
  <Words>245</Words>
  <Application>Microsoft Office PowerPoint</Application>
  <PresentationFormat>On-screen Show (4:3)</PresentationFormat>
  <Paragraphs>46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Trebuchet MS</vt:lpstr>
      <vt:lpstr>Wingdings 3</vt:lpstr>
      <vt:lpstr>Facet</vt:lpstr>
      <vt:lpstr>EOPS  COUNSELOR</vt:lpstr>
      <vt:lpstr>Funding Request</vt:lpstr>
      <vt:lpstr>EOPS helps educationally disadvantaged Cañada students acquire the academic, social and cultural capital needed to succeed in college</vt:lpstr>
      <vt:lpstr>Background</vt:lpstr>
      <vt:lpstr>PowerPoint Presentation</vt:lpstr>
      <vt:lpstr>Program Goals</vt:lpstr>
      <vt:lpstr>PowerPoint Presentation</vt:lpstr>
      <vt:lpstr>PowerPoint Presentation</vt:lpstr>
      <vt:lpstr>PowerPoint Presentation</vt:lpstr>
      <vt:lpstr>PowerPoint Presentation</vt:lpstr>
      <vt:lpstr>Comprehensive Counseling</vt:lpstr>
      <vt:lpstr>PowerPoint Presentation</vt:lpstr>
      <vt:lpstr>PowerPoint Presentation</vt:lpstr>
      <vt:lpstr>PowerPoint Presentation</vt:lpstr>
      <vt:lpstr>Funding Request</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EOPS  COUNSELOR</dc:title>
  <dc:creator>Mendez, Sandra</dc:creator>
  <cp:lastModifiedBy>Barrales-Ramirez, Lorraine</cp:lastModifiedBy>
  <cp:revision>95</cp:revision>
  <dcterms:created xsi:type="dcterms:W3CDTF">2016-10-31T19:10:53Z</dcterms:created>
  <dcterms:modified xsi:type="dcterms:W3CDTF">2019-10-31T22:57:30Z</dcterms:modified>
</cp:coreProperties>
</file>