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90" r:id="rId5"/>
    <p:sldId id="291" r:id="rId6"/>
    <p:sldId id="289" r:id="rId7"/>
    <p:sldId id="286" r:id="rId8"/>
    <p:sldId id="283" r:id="rId9"/>
    <p:sldId id="285" r:id="rId10"/>
    <p:sldId id="2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80" autoAdjust="0"/>
    <p:restoredTop sz="70154"/>
  </p:normalViewPr>
  <p:slideViewPr>
    <p:cSldViewPr snapToGrid="0">
      <p:cViewPr>
        <p:scale>
          <a:sx n="78" d="100"/>
          <a:sy n="78" d="100"/>
        </p:scale>
        <p:origin x="24" y="-40"/>
      </p:cViewPr>
      <p:guideLst/>
    </p:cSldViewPr>
  </p:slideViewPr>
  <p:outlineViewPr>
    <p:cViewPr>
      <p:scale>
        <a:sx n="33" d="100"/>
        <a:sy n="33" d="100"/>
      </p:scale>
      <p:origin x="0" y="-60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Tutored Students by Major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Sheet1!$A$2:$A$19</c:f>
              <c:strCache>
                <c:ptCount val="18"/>
                <c:pt idx="0">
                  <c:v>Engineering</c:v>
                </c:pt>
                <c:pt idx="1">
                  <c:v>CIS</c:v>
                </c:pt>
                <c:pt idx="2">
                  <c:v>Business</c:v>
                </c:pt>
                <c:pt idx="3">
                  <c:v>IGETC1/C2</c:v>
                </c:pt>
                <c:pt idx="4">
                  <c:v>Biology</c:v>
                </c:pt>
                <c:pt idx="5">
                  <c:v>CSU GE Certification</c:v>
                </c:pt>
                <c:pt idx="6">
                  <c:v>Psychology</c:v>
                </c:pt>
                <c:pt idx="7">
                  <c:v>Middle College Student</c:v>
                </c:pt>
                <c:pt idx="8">
                  <c:v>Mathematics</c:v>
                </c:pt>
                <c:pt idx="9">
                  <c:v>Allied Health</c:v>
                </c:pt>
                <c:pt idx="10">
                  <c:v>Kinestology</c:v>
                </c:pt>
                <c:pt idx="11">
                  <c:v>Life Sciences</c:v>
                </c:pt>
                <c:pt idx="12">
                  <c:v>Undeclared Major AA/AS Degree</c:v>
                </c:pt>
                <c:pt idx="13">
                  <c:v>Chemistry</c:v>
                </c:pt>
                <c:pt idx="14">
                  <c:v>Economics</c:v>
                </c:pt>
                <c:pt idx="15">
                  <c:v>Medical</c:v>
                </c:pt>
                <c:pt idx="16">
                  <c:v>Physics</c:v>
                </c:pt>
                <c:pt idx="17">
                  <c:v>English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8"/>
                <c:pt idx="0">
                  <c:v>0.138766519823789</c:v>
                </c:pt>
                <c:pt idx="1">
                  <c:v>0.121145374449339</c:v>
                </c:pt>
                <c:pt idx="2">
                  <c:v>0.0991189427312775</c:v>
                </c:pt>
                <c:pt idx="3">
                  <c:v>0.0726872246696035</c:v>
                </c:pt>
                <c:pt idx="4">
                  <c:v>0.0682819383259912</c:v>
                </c:pt>
                <c:pt idx="5">
                  <c:v>0.0572687224669603</c:v>
                </c:pt>
                <c:pt idx="6">
                  <c:v>0.0418502202643172</c:v>
                </c:pt>
                <c:pt idx="7">
                  <c:v>0.0330396475770925</c:v>
                </c:pt>
                <c:pt idx="8">
                  <c:v>0.0308370044052863</c:v>
                </c:pt>
                <c:pt idx="9">
                  <c:v>0.0286343612334802</c:v>
                </c:pt>
                <c:pt idx="10">
                  <c:v>0.0242290748898678</c:v>
                </c:pt>
                <c:pt idx="11">
                  <c:v>0.0198237885462555</c:v>
                </c:pt>
                <c:pt idx="12">
                  <c:v>0.0198237885462555</c:v>
                </c:pt>
                <c:pt idx="13">
                  <c:v>0.0176211453744493</c:v>
                </c:pt>
                <c:pt idx="14">
                  <c:v>0.0154185022026432</c:v>
                </c:pt>
                <c:pt idx="15">
                  <c:v>0.013215859030837</c:v>
                </c:pt>
                <c:pt idx="16">
                  <c:v>0.013215859030837</c:v>
                </c:pt>
                <c:pt idx="17">
                  <c:v>0.013215859030837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97-4E25-A4B7-4DCD06613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079656862745098"/>
          <c:y val="0.161733701220176"/>
          <c:w val="0.811274509803922"/>
          <c:h val="0.79911558237948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Grouped by Interest Area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Non-STEM Major</c:v>
                </c:pt>
                <c:pt idx="1">
                  <c:v>STEM Major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261.0</c:v>
                </c:pt>
                <c:pt idx="1">
                  <c:v>193.0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9-4CCF-9865-0CD3E32A06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694280923160477"/>
          <c:y val="0.117328260324903"/>
          <c:w val="0.861863744633077"/>
          <c:h val="0.7170610964295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Sheet1!$F$19</c:f>
              <c:strCache>
                <c:ptCount val="1"/>
                <c:pt idx="0">
                  <c:v>Control Group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Sheet1!$E$20:$E$22</c:f>
              <c:strCache>
                <c:ptCount val="3"/>
                <c:pt idx="0">
                  <c:v>Course Retention</c:v>
                </c:pt>
                <c:pt idx="2">
                  <c:v>Course Success</c:v>
                </c:pt>
              </c:strCache>
            </c:strRef>
          </c:cat>
          <c:val>
            <c:numRef>
              <c:f>Sheet1!$F$20:$F$22</c:f>
              <c:numCache>
                <c:formatCode>General</c:formatCode>
                <c:ptCount val="3"/>
                <c:pt idx="0" formatCode="0.00%">
                  <c:v>0.7875</c:v>
                </c:pt>
                <c:pt idx="2" formatCode="0.00%">
                  <c:v>0.6375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837-44E3-A876-E646F182470C}"/>
            </c:ext>
          </c:extLst>
        </c:ser>
        <c:ser>
          <c:idx val="1"/>
          <c:order val="1"/>
          <c:tx>
            <c:strRef>
              <c:f>Sheet1!$G$19</c:f>
              <c:strCache>
                <c:ptCount val="1"/>
                <c:pt idx="0">
                  <c:v>Treatment Group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Sheet1!$E$20:$E$22</c:f>
              <c:strCache>
                <c:ptCount val="3"/>
                <c:pt idx="0">
                  <c:v>Course Retention</c:v>
                </c:pt>
                <c:pt idx="2">
                  <c:v>Course Success</c:v>
                </c:pt>
              </c:strCache>
            </c:strRef>
          </c:cat>
          <c:val>
            <c:numRef>
              <c:f>Sheet1!$G$20:$G$22</c:f>
              <c:numCache>
                <c:formatCode>General</c:formatCode>
                <c:ptCount val="3"/>
                <c:pt idx="0" formatCode="0.00%">
                  <c:v>0.95</c:v>
                </c:pt>
                <c:pt idx="2" formatCode="0.00%">
                  <c:v>0.825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837-44E3-A876-E646F18247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15219680"/>
        <c:axId val="2089160704"/>
      </c:barChart>
      <c:catAx>
        <c:axId val="-211521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160704"/>
        <c:crosses val="autoZero"/>
        <c:auto val="1"/>
        <c:lblAlgn val="ctr"/>
        <c:lblOffset val="100"/>
        <c:noMultiLvlLbl val="0"/>
      </c:catAx>
      <c:valAx>
        <c:axId val="208916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521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56929790161036"/>
          <c:y val="0.905652115341276"/>
          <c:w val="0.480985761735535"/>
          <c:h val="0.08720991271439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smtClean="0"/>
              <a:t>Student Success Rates in MATH 225</a:t>
            </a:r>
            <a:endParaRPr lang="en-US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0438386777739739"/>
          <c:y val="0.12204508737752"/>
          <c:w val="0.940460839134239"/>
          <c:h val="0.6926259917369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Without EPIC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First-Generation Students</c:v>
                </c:pt>
                <c:pt idx="1">
                  <c:v>Minority Students</c:v>
                </c:pt>
                <c:pt idx="2">
                  <c:v>Female Students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40.6</c:v>
                </c:pt>
                <c:pt idx="1">
                  <c:v>50.0</c:v>
                </c:pt>
                <c:pt idx="2">
                  <c:v>43.8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09-4FAC-81AC-37CFACE94D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EPIC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First-Generation Students</c:v>
                </c:pt>
                <c:pt idx="1">
                  <c:v>Minority Students</c:v>
                </c:pt>
                <c:pt idx="2">
                  <c:v>Female Students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79.4</c:v>
                </c:pt>
                <c:pt idx="1">
                  <c:v>76.5</c:v>
                </c:pt>
                <c:pt idx="2">
                  <c:v>90.0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F09-4FAC-81AC-37CFACE94D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974463232"/>
        <c:axId val="1809917072"/>
      </c:barChart>
      <c:catAx>
        <c:axId val="-197446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9917072"/>
        <c:crosses val="autoZero"/>
        <c:auto val="1"/>
        <c:lblAlgn val="ctr"/>
        <c:lblOffset val="100"/>
        <c:noMultiLvlLbl val="0"/>
      </c:catAx>
      <c:valAx>
        <c:axId val="180991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97446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1014492753623"/>
          <c:y val="0.0361424863256345"/>
          <c:w val="0.268418920461029"/>
          <c:h val="0.08489771921904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583DC-B0AB-5D4C-ADD1-D0FA1A6B7B3B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7486A-D51F-344A-9EBD-78B55F867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0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6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2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are identified by instructors</a:t>
            </a:r>
            <a:r>
              <a:rPr lang="en-US" baseline="0" dirty="0" smtClean="0"/>
              <a:t> as good candidates for EPIC Leader positions.  Academically successful in the course and able to work well with other students.</a:t>
            </a:r>
          </a:p>
          <a:p>
            <a:r>
              <a:rPr lang="en-US" baseline="0" dirty="0" smtClean="0"/>
              <a:t>They attend class, modeling what a good student does, and can circulate to help groups problem-solving work.</a:t>
            </a:r>
          </a:p>
          <a:p>
            <a:r>
              <a:rPr lang="en-US" baseline="0" dirty="0" smtClean="0"/>
              <a:t>EPIC Leaders lead scheduled study groups outside of class, presenting background material provided by instructor, reviewing class topics for that week. Topic is developed in conjunction with instructor.</a:t>
            </a:r>
          </a:p>
          <a:p>
            <a:r>
              <a:rPr lang="en-US" baseline="0" dirty="0" smtClean="0"/>
              <a:t>Major portion of sessions are aimed at teaching study skills and problem-solving strategies for that discipline. NOT simply solving that week’s homework assignment. Part of training of EPIC Leaders; includes Reading Apprenticeship techniques.</a:t>
            </a:r>
          </a:p>
          <a:p>
            <a:r>
              <a:rPr lang="en-US" baseline="0" dirty="0" smtClean="0"/>
              <a:t>Could supplement a college success course or catch students who won’t take a dedicated Success course.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Very Importantly: builds a community of students. </a:t>
            </a:r>
            <a:r>
              <a:rPr lang="en-US" b="1" baseline="0" dirty="0" smtClean="0"/>
              <a:t>Cohorts </a:t>
            </a:r>
            <a:r>
              <a:rPr lang="en-US" b="0" baseline="0" dirty="0" smtClean="0"/>
              <a:t>that are a key part of FYE.</a:t>
            </a:r>
            <a:endParaRPr lang="en-US" b="1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80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tasks of Recruiting, hiring are constant, as the students transfer</a:t>
            </a:r>
            <a:r>
              <a:rPr lang="en-US" baseline="0" dirty="0" smtClean="0"/>
              <a:t> each year.</a:t>
            </a:r>
          </a:p>
          <a:p>
            <a:r>
              <a:rPr lang="en-US" baseline="0" dirty="0" smtClean="0"/>
              <a:t>Supervising and Evaluation requires close monitoring of EPIC sessions; make sure Leaders are following best practices for getting students to take ownership of their own learning. Currently, this position does this for both EPIC and drop-in tutors for STEM courses.</a:t>
            </a:r>
          </a:p>
          <a:p>
            <a:r>
              <a:rPr lang="en-US" baseline="0" dirty="0" smtClean="0"/>
              <a:t>Faculty need to understand how EPIC sessions differ from drop in tutoring, and how to best use the EPIC leader within the classroom and in study sessions.</a:t>
            </a:r>
          </a:p>
          <a:p>
            <a:r>
              <a:rPr lang="en-US" baseline="0" dirty="0" smtClean="0"/>
              <a:t>Of course, data is collected and analyzed to improve this program.</a:t>
            </a:r>
          </a:p>
          <a:p>
            <a:r>
              <a:rPr lang="en-US" baseline="0" dirty="0" smtClean="0"/>
              <a:t>This position would coordinate with Guided Pathway Success teams and other support programs at Canada.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20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Currently supports gateway math and science courses. Pre-</a:t>
            </a:r>
            <a:r>
              <a:rPr lang="en-US" sz="1200" dirty="0" err="1" smtClean="0"/>
              <a:t>calc</a:t>
            </a:r>
            <a:r>
              <a:rPr lang="en-US" sz="1200" dirty="0" smtClean="0"/>
              <a:t>, </a:t>
            </a:r>
            <a:r>
              <a:rPr lang="en-US" sz="1200" dirty="0" err="1" smtClean="0"/>
              <a:t>calc</a:t>
            </a:r>
            <a:r>
              <a:rPr lang="en-US" sz="1200" dirty="0" smtClean="0"/>
              <a:t> I, Physics 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Institutionalization will allow expansion into new areas, specifically gateway biology courses (human</a:t>
            </a:r>
            <a:r>
              <a:rPr lang="en-US" sz="1200" baseline="0" dirty="0" smtClean="0"/>
              <a:t> biology, taken by med </a:t>
            </a:r>
            <a:r>
              <a:rPr lang="en-US" sz="1200" baseline="0" dirty="0" err="1" smtClean="0"/>
              <a:t>asst</a:t>
            </a:r>
            <a:r>
              <a:rPr lang="en-US" sz="1200" baseline="0" dirty="0" smtClean="0"/>
              <a:t>, kinesiology, and pre-nursing).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7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 dirty="0" smtClean="0"/>
              <a:t>Comparison using QEM analysis in which students are paired for demographics and then outcomes compared.</a:t>
            </a:r>
          </a:p>
          <a:p>
            <a:pPr algn="l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 dirty="0" smtClean="0"/>
              <a:t>Retention p=.021, Success p=.035 (NT=40, NC=80)</a:t>
            </a:r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Consistently </a:t>
            </a:r>
            <a:r>
              <a:rPr lang="mr-IN" sz="1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–</a:t>
            </a:r>
            <a:r>
              <a:rPr lang="en-US" sz="12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across 4 semesters</a:t>
            </a:r>
            <a:r>
              <a:rPr lang="en-US" sz="1200" baseline="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of data.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94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Substantial gains in success rates for </a:t>
            </a:r>
            <a:r>
              <a:rPr lang="en-US" b="1" dirty="0" smtClean="0"/>
              <a:t>first gens</a:t>
            </a:r>
            <a:r>
              <a:rPr lang="en-US" dirty="0" smtClean="0"/>
              <a:t>, for </a:t>
            </a:r>
            <a:r>
              <a:rPr lang="en-US" b="1" dirty="0" smtClean="0"/>
              <a:t>minority</a:t>
            </a:r>
            <a:r>
              <a:rPr lang="en-US" dirty="0" smtClean="0"/>
              <a:t> students, for </a:t>
            </a:r>
            <a:r>
              <a:rPr lang="en-US" b="1" dirty="0" smtClean="0"/>
              <a:t>females</a:t>
            </a:r>
            <a:r>
              <a:rPr lang="en-US" dirty="0" smtClean="0"/>
              <a:t>.</a:t>
            </a:r>
            <a:r>
              <a:rPr lang="en-US" baseline="0" dirty="0" smtClean="0"/>
              <a:t>  All groups that traditionally have underperformed in math and often struggled with lower expectations (from themselves and from others).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9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students would lose tutoring support, cohort formation, lose out on learning and practicing study skills with their peers.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73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 cohort formation is key part</a:t>
            </a:r>
            <a:r>
              <a:rPr lang="en-US" baseline="0" dirty="0" smtClean="0"/>
              <a:t> of Guided Pathways </a:t>
            </a:r>
            <a:r>
              <a:rPr lang="en-US" baseline="0" dirty="0" err="1" smtClean="0"/>
              <a:t>intiative</a:t>
            </a:r>
            <a:r>
              <a:rPr lang="en-US" baseline="0" dirty="0" smtClean="0"/>
              <a:t>.  This offers another way of doing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06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position fits perfectly with Guided Pathways and getting our Promise Scholars off to a good start.</a:t>
            </a:r>
          </a:p>
          <a:p>
            <a:r>
              <a:rPr lang="en-US" dirty="0" smtClean="0"/>
              <a:t>  1. Logistics</a:t>
            </a:r>
            <a:r>
              <a:rPr lang="en-US" baseline="0" dirty="0" smtClean="0"/>
              <a:t> of setting up and running an EPIC program have been developed. </a:t>
            </a:r>
          </a:p>
          <a:p>
            <a:r>
              <a:rPr lang="en-US" baseline="0" dirty="0" smtClean="0"/>
              <a:t>Can now Serve as model for GP student support.</a:t>
            </a:r>
          </a:p>
          <a:p>
            <a:r>
              <a:rPr lang="en-US" baseline="0" dirty="0" smtClean="0"/>
              <a:t>2. Establish cohorts of students.  GP FYE team identified this step of </a:t>
            </a:r>
            <a:r>
              <a:rPr lang="en-US" baseline="0" dirty="0" err="1" smtClean="0"/>
              <a:t>cohorting</a:t>
            </a:r>
            <a:r>
              <a:rPr lang="en-US" baseline="0" dirty="0" smtClean="0"/>
              <a:t> as important, and this program supports that goal.</a:t>
            </a:r>
          </a:p>
          <a:p>
            <a:r>
              <a:rPr lang="en-US" baseline="0" dirty="0" smtClean="0"/>
              <a:t>3. Delivers college success strategies to students via EPIC sessions.  Avoids the struggle with getting students to enroll in a separate course that they don’t think they need.</a:t>
            </a:r>
          </a:p>
          <a:p>
            <a:r>
              <a:rPr lang="en-US" baseline="0" dirty="0" smtClean="0"/>
              <a:t>4. EPIC leaders could potentially serve as Peer Mentors, another vital piece of GP.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7486A-D51F-344A-9EBD-78B55F867D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5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7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9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8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4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4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4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5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6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C94A-04A7-4A6F-B56F-B7AC623D9133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E4E2F-DF79-492B-8AFF-7F05D31CC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1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jpeg"/><Relationship Id="rId8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/>
          <p:cNvSpPr/>
          <p:nvPr/>
        </p:nvSpPr>
        <p:spPr>
          <a:xfrm rot="13885380">
            <a:off x="2790214" y="1080125"/>
            <a:ext cx="4786120" cy="4163542"/>
          </a:xfrm>
          <a:prstGeom prst="rtTriangle">
            <a:avLst/>
          </a:prstGeom>
          <a:solidFill>
            <a:srgbClr val="205421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380605">
            <a:off x="2176351" y="213977"/>
            <a:ext cx="3979147" cy="7868047"/>
          </a:xfrm>
          <a:prstGeom prst="rect">
            <a:avLst/>
          </a:prstGeom>
        </p:spPr>
      </p:pic>
      <p:sp>
        <p:nvSpPr>
          <p:cNvPr id="15" name="Right Triangle 14"/>
          <p:cNvSpPr/>
          <p:nvPr/>
        </p:nvSpPr>
        <p:spPr>
          <a:xfrm rot="13661003" flipH="1" flipV="1">
            <a:off x="9703271" y="1017781"/>
            <a:ext cx="5064079" cy="4692751"/>
          </a:xfrm>
          <a:prstGeom prst="rtTriangle">
            <a:avLst/>
          </a:prstGeom>
          <a:solidFill>
            <a:srgbClr val="205421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208917" cy="5914661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18" name="Right Triangle 17"/>
          <p:cNvSpPr/>
          <p:nvPr/>
        </p:nvSpPr>
        <p:spPr>
          <a:xfrm rot="19058162" flipH="1" flipV="1">
            <a:off x="4755984" y="3040160"/>
            <a:ext cx="6318380" cy="5765675"/>
          </a:xfrm>
          <a:prstGeom prst="rtTriangle">
            <a:avLst/>
          </a:prstGeom>
          <a:solidFill>
            <a:srgbClr val="205421"/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 rot="18990601">
            <a:off x="4875089" y="-2922658"/>
            <a:ext cx="6157670" cy="5817686"/>
          </a:xfrm>
          <a:prstGeom prst="rtTriangle">
            <a:avLst/>
          </a:prstGeom>
          <a:solidFill>
            <a:srgbClr val="205421"/>
          </a:solidFill>
          <a:ln>
            <a:solidFill>
              <a:schemeClr val="accent1">
                <a:shade val="50000"/>
                <a:alpha val="2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2655" y="5119799"/>
            <a:ext cx="4188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Gothic720 Lt BT" panose="020C0403020203020204" pitchFamily="34" charset="0"/>
              </a:rPr>
              <a:t>October 31, 2019</a:t>
            </a:r>
            <a:endParaRPr lang="en-US" dirty="0">
              <a:solidFill>
                <a:schemeClr val="bg1"/>
              </a:solidFill>
              <a:latin typeface="Gothic720 Lt BT" panose="020C0403020203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2655" y="1865622"/>
            <a:ext cx="434901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4000" dirty="0" smtClean="0">
                <a:ln/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New Position</a:t>
            </a:r>
            <a:br>
              <a:rPr lang="en-US" sz="4000" dirty="0" smtClean="0">
                <a:ln/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</a:br>
            <a:r>
              <a:rPr lang="en-US" sz="4000" dirty="0" smtClean="0">
                <a:ln/>
                <a:solidFill>
                  <a:schemeClr val="bg1"/>
                </a:solidFill>
                <a:latin typeface="Arial Hebrew" charset="-79"/>
                <a:ea typeface="Arial Hebrew" charset="-79"/>
                <a:cs typeface="Arial Hebrew" charset="-79"/>
              </a:rPr>
              <a:t>Proposal:</a:t>
            </a:r>
          </a:p>
          <a:p>
            <a:r>
              <a:rPr lang="en-US" sz="4000" b="1" cap="none" spc="0" dirty="0" smtClean="0">
                <a:ln/>
                <a:solidFill>
                  <a:schemeClr val="bg1"/>
                </a:solidFill>
                <a:effectLst/>
                <a:latin typeface="Chalkboard" charset="0"/>
                <a:ea typeface="Chalkboard" charset="0"/>
                <a:cs typeface="Chalkboard" charset="0"/>
              </a:rPr>
              <a:t>EPIC Coordinator</a:t>
            </a:r>
            <a:endParaRPr lang="en-US" sz="4000" b="1" cap="none" spc="0" dirty="0">
              <a:ln/>
              <a:solidFill>
                <a:schemeClr val="bg1"/>
              </a:solidFill>
              <a:effectLst/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60" y="333960"/>
            <a:ext cx="3225118" cy="7540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9980">
            <a:off x="8288036" y="1779857"/>
            <a:ext cx="3672880" cy="2065995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6"/>
          <a:stretch/>
        </p:blipFill>
        <p:spPr>
          <a:xfrm rot="-720000">
            <a:off x="4988983" y="2041780"/>
            <a:ext cx="3880627" cy="1698977"/>
          </a:xfrm>
          <a:prstGeom prst="rect">
            <a:avLst/>
          </a:prstGeom>
          <a:solidFill>
            <a:srgbClr val="FFFFFF">
              <a:shade val="85000"/>
            </a:srgbClr>
          </a:solidFill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  <a:scene3d>
            <a:camera prst="orthographicFront"/>
            <a:lightRig rig="threePt" dir="t"/>
          </a:scene3d>
          <a:sp3d>
            <a:bevelT w="25400" h="19050"/>
          </a:sp3d>
        </p:spPr>
      </p:pic>
    </p:spTree>
    <p:extLst>
      <p:ext uri="{BB962C8B-B14F-4D97-AF65-F5344CB8AC3E}">
        <p14:creationId xmlns:p14="http://schemas.microsoft.com/office/powerpoint/2010/main" val="38099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Thank You for Your Time and Consideration</a:t>
            </a: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35952"/>
            <a:ext cx="10515600" cy="5452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Questions?</a:t>
            </a:r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025" y="2181225"/>
            <a:ext cx="6457950" cy="363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mbedded </a:t>
            </a:r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P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eer </a:t>
            </a:r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nstruction </a:t>
            </a:r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ohort 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 - EPIC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Student Leaders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37132"/>
            <a:ext cx="10515600" cy="4661076"/>
          </a:xfrm>
        </p:spPr>
        <p:txBody>
          <a:bodyPr>
            <a:normAutofit fontScale="70000" lnSpcReduction="20000"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600" dirty="0" smtClean="0"/>
              <a:t>Successful students that are re-integrated into a class</a:t>
            </a:r>
            <a:endParaRPr lang="en-US" sz="46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600" dirty="0" smtClean="0"/>
              <a:t>Serve as embedded tutors and assist instructor</a:t>
            </a:r>
            <a:endParaRPr lang="en-US" sz="46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600" dirty="0" smtClean="0"/>
              <a:t>Lead weekly sessions outside of class to support instruction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600" dirty="0" smtClean="0"/>
              <a:t>Discuss study strategies</a:t>
            </a:r>
            <a:r>
              <a:rPr lang="en-US" sz="4600" dirty="0"/>
              <a:t> </a:t>
            </a:r>
            <a:r>
              <a:rPr lang="en-US" sz="4600" dirty="0" smtClean="0"/>
              <a:t>and practice problem-solving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600" dirty="0" smtClean="0"/>
              <a:t>Build a community of students that work together</a:t>
            </a:r>
            <a:endParaRPr lang="en-US" sz="4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29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EPIC Coordinator</a:t>
            </a: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35952"/>
            <a:ext cx="10515600" cy="3380857"/>
          </a:xfrm>
        </p:spPr>
        <p:txBody>
          <a:bodyPr/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Recruits, screens and interviews tutors for specific courses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Trains, supervises and evaluates EPIC and drop-in tutors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/>
              <a:t> </a:t>
            </a:r>
            <a:r>
              <a:rPr lang="en-US" sz="3200" dirty="0" smtClean="0"/>
              <a:t>Coordinates with faculty to maximize program effectiveness</a:t>
            </a:r>
            <a:endParaRPr lang="en-US" sz="32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Coordinates with the Learning Center’s tutoring program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Collects and analyzes data for program improvement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Participates in college-wide academic support plan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4937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Campus Impact of the EPIC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Program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42960962"/>
              </p:ext>
            </p:extLst>
          </p:nvPr>
        </p:nvGraphicFramePr>
        <p:xfrm>
          <a:off x="342900" y="1825625"/>
          <a:ext cx="5676900" cy="4797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52370638"/>
              </p:ext>
            </p:extLst>
          </p:nvPr>
        </p:nvGraphicFramePr>
        <p:xfrm>
          <a:off x="6410325" y="2089453"/>
          <a:ext cx="5419725" cy="4533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90800" y="1304623"/>
            <a:ext cx="9410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>
              <a:buFont typeface="Wingdings" charset="2"/>
              <a:buChar char="§"/>
            </a:pPr>
            <a:r>
              <a:rPr lang="en-US" sz="3200" b="1" dirty="0"/>
              <a:t>57% </a:t>
            </a:r>
            <a:r>
              <a:rPr lang="en-US" sz="3200" dirty="0"/>
              <a:t>of supported students are </a:t>
            </a:r>
            <a:r>
              <a:rPr lang="en-US" sz="3200" b="1" dirty="0"/>
              <a:t>non-STEM </a:t>
            </a:r>
            <a:r>
              <a:rPr lang="en-US" sz="3200" b="1" dirty="0" smtClean="0"/>
              <a:t>majors</a:t>
            </a:r>
          </a:p>
          <a:p>
            <a:pPr algn="r"/>
            <a:r>
              <a:rPr lang="en-US" sz="3200" dirty="0" smtClean="0"/>
              <a:t> (EPIC </a:t>
            </a:r>
            <a:r>
              <a:rPr lang="en-US" sz="3200" dirty="0"/>
              <a:t>and/or drop-in tutoring)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803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88578"/>
            <a:ext cx="12020550" cy="154462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40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Impact: </a:t>
            </a:r>
            <a:br>
              <a:rPr lang="en-US" sz="40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n-US" sz="40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EPIC program improved retention and success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57844" y="1371595"/>
            <a:ext cx="84477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QEM matching of EPIC and </a:t>
            </a:r>
            <a:r>
              <a:rPr lang="en-US" sz="2800" smtClean="0"/>
              <a:t>Control students in MATH </a:t>
            </a:r>
            <a:r>
              <a:rPr lang="en-US" sz="2800" dirty="0" smtClean="0"/>
              <a:t>251</a:t>
            </a:r>
            <a:endParaRPr lang="en-US" sz="2800" dirty="0"/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84259211"/>
              </p:ext>
            </p:extLst>
          </p:nvPr>
        </p:nvGraphicFramePr>
        <p:xfrm>
          <a:off x="1957844" y="2007032"/>
          <a:ext cx="8447762" cy="3971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6425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Impact of EPIC – Equity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40303"/>
              </p:ext>
            </p:extLst>
          </p:nvPr>
        </p:nvGraphicFramePr>
        <p:xfrm>
          <a:off x="838200" y="1569590"/>
          <a:ext cx="10515600" cy="4549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996291"/>
            <a:ext cx="117157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charset="2"/>
              <a:buChar char="§"/>
            </a:pPr>
            <a:r>
              <a:rPr lang="en-US" sz="3200" dirty="0"/>
              <a:t>Greatest improvement in groups with traditional achievement gaps</a:t>
            </a:r>
          </a:p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9340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Consequences of Denial</a:t>
            </a: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35952"/>
            <a:ext cx="10515600" cy="3380857"/>
          </a:xfrm>
        </p:spPr>
        <p:txBody>
          <a:bodyPr>
            <a:normAutofit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Grant funding diminishes to 25% of FT next year, gone by 2020/21.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Unable to reapply for grant funding for this program.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Tutor Coordinator in Learning Center already has a full load of tutors, supporting non-STEM classes and writing.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EPIC Program would likely be cancelled, tutoring support would be lost for STEM and for MATH college-wide.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EPIC Program promotes equity</a:t>
            </a: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35952"/>
            <a:ext cx="10515600" cy="3380857"/>
          </a:xfrm>
        </p:spPr>
        <p:txBody>
          <a:bodyPr/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Consistently improved success rates in supported courses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Greatest improvement in groups with traditional achievement gaps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Promotes formation of student cohorts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86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Future Applications of EPIC</a:t>
            </a: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165520"/>
            <a:ext cx="10515600" cy="3380857"/>
          </a:xfrm>
        </p:spPr>
        <p:txBody>
          <a:bodyPr/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Expansion beyond current grant limitations (BIOL, statistics)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en-US" sz="3200" dirty="0" smtClean="0"/>
              <a:t>Compliance with AB705</a:t>
            </a:r>
          </a:p>
          <a:p>
            <a:pPr marL="228600" lvl="1" fontAlgn="base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Incorporate </a:t>
            </a:r>
            <a:r>
              <a:rPr lang="en-US" sz="3200" dirty="0"/>
              <a:t>college success </a:t>
            </a:r>
            <a:r>
              <a:rPr lang="en-US" sz="3200" dirty="0" smtClean="0"/>
              <a:t>topics in lieu of separate course</a:t>
            </a:r>
          </a:p>
          <a:p>
            <a:pPr marL="228600" lvl="1" fontAlgn="base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3200" dirty="0" smtClean="0"/>
              <a:t>EPIC Leaders serve as FYE Peer Mentors</a:t>
            </a:r>
            <a:endParaRPr lang="en-US" sz="32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55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7363</TotalTime>
  <Words>810</Words>
  <Application>Microsoft Macintosh PowerPoint</Application>
  <PresentationFormat>Widescreen</PresentationFormat>
  <Paragraphs>78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 Hebrew</vt:lpstr>
      <vt:lpstr>Arial Rounded MT Bold</vt:lpstr>
      <vt:lpstr>Calibri</vt:lpstr>
      <vt:lpstr>Calibri Light</vt:lpstr>
      <vt:lpstr>Chalkboard</vt:lpstr>
      <vt:lpstr>Gothic720 Lt BT</vt:lpstr>
      <vt:lpstr>Wingdings</vt:lpstr>
      <vt:lpstr>Arial</vt:lpstr>
      <vt:lpstr>Office Theme</vt:lpstr>
      <vt:lpstr>PowerPoint Presentation</vt:lpstr>
      <vt:lpstr>Embedded Peer Instruction Cohort   - EPIC Student Leaders</vt:lpstr>
      <vt:lpstr>EPIC Coordinator</vt:lpstr>
      <vt:lpstr>Campus Impact of the EPIC Program</vt:lpstr>
      <vt:lpstr>Impact:  EPIC program improved retention and success  </vt:lpstr>
      <vt:lpstr>Impact of EPIC – Equity</vt:lpstr>
      <vt:lpstr>Consequences of Denial</vt:lpstr>
      <vt:lpstr>EPIC Program promotes equity</vt:lpstr>
      <vt:lpstr>Future Applications of EPIC</vt:lpstr>
      <vt:lpstr>Thank You for Your Time and Consideration</vt:lpstr>
    </vt:vector>
  </TitlesOfParts>
  <Company>SMCCD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Morin, Georganne</dc:creator>
  <cp:lastModifiedBy>Rhodes, Carol</cp:lastModifiedBy>
  <cp:revision>92</cp:revision>
  <dcterms:created xsi:type="dcterms:W3CDTF">2018-09-24T14:21:19Z</dcterms:created>
  <dcterms:modified xsi:type="dcterms:W3CDTF">2019-10-31T23:12:07Z</dcterms:modified>
</cp:coreProperties>
</file>