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65" r:id="rId4"/>
    <p:sldId id="263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1958-71DA-4F07-B1D1-57D0E459FEC9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D3E90-C840-4CAB-92DE-FFC324D8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7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Public</a:t>
            </a:r>
            <a:r>
              <a:rPr lang="en-US" baseline="0" dirty="0" smtClean="0"/>
              <a:t> charge instilling fear and causing students to refuse to accept grant aid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3E90-C840-4CAB-92DE-FFC324D83B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7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3E90-C840-4CAB-92DE-FFC324D83B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4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Aid Assistant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Improving student access, success and completion….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3" y="476250"/>
            <a:ext cx="914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188" y="2336801"/>
            <a:ext cx="5659811" cy="354036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sz="2000" b="1" dirty="0" smtClean="0"/>
              <a:t>STUDENT EXPERIENCE: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  <a:p>
            <a:pPr>
              <a:lnSpc>
                <a:spcPct val="120000"/>
              </a:lnSpc>
            </a:pPr>
            <a:r>
              <a:rPr lang="en-US" dirty="0" smtClean="0"/>
              <a:t>Inconsistent information being received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“Why didn’t someone tell me before, I’ve been here three times”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Students advised incorrectly on completing FA applications and forms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Complex forms and procedures without clear communication/support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Money left on the table - # of incomplete/closed files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 one to greet students consistently at the front counter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Student’s insecure with the confidentiality/security of their information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“I don't feel comfortable sharing my information with my classmate”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Unable to address the current economic and political issues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Homelessness; Residency status; Foster Youth; Formerly </a:t>
            </a:r>
            <a:r>
              <a:rPr lang="en-US" dirty="0" smtClean="0"/>
              <a:t>Incarcerated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8769" y="2336801"/>
            <a:ext cx="5465323" cy="410307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STAFF EXPERIENCE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Extra time correcting FA applications and forms delays awarding students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Wheelhouse Report –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2017-2018 40% of Pell files completed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2018-2019 50% of Pell files completed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2019-to date 30% of Pell files completed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Informing and expediting services/resources to increase student equity and completion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Prescribed services vs. Equitable student centered services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Emergency Loans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Bookstore authorization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Professional Judgment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Referrals – Food Pantry, </a:t>
            </a:r>
            <a:r>
              <a:rPr lang="en-US" dirty="0" err="1" smtClean="0"/>
              <a:t>SparkPoint</a:t>
            </a:r>
            <a:r>
              <a:rPr lang="en-US" dirty="0" smtClean="0"/>
              <a:t>, Wellness Center,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Upcoming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9677350" cy="3944051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Unable to sustain current level of service</a:t>
            </a:r>
          </a:p>
          <a:p>
            <a:pPr lvl="1"/>
            <a:r>
              <a:rPr lang="en-US" dirty="0" smtClean="0"/>
              <a:t>Increase in Cal Grant B and C independent students</a:t>
            </a:r>
          </a:p>
          <a:p>
            <a:pPr lvl="1"/>
            <a:r>
              <a:rPr lang="en-US" dirty="0" smtClean="0"/>
              <a:t>Competitive Cal Grant Eligibility for </a:t>
            </a:r>
            <a:r>
              <a:rPr lang="en-US" dirty="0" err="1" smtClean="0"/>
              <a:t>DREAMers</a:t>
            </a:r>
            <a:endParaRPr lang="en-US" dirty="0" smtClean="0"/>
          </a:p>
          <a:p>
            <a:pPr lvl="1"/>
            <a:r>
              <a:rPr lang="en-US" dirty="0" smtClean="0"/>
              <a:t>Awarding Cal Grant A </a:t>
            </a:r>
          </a:p>
          <a:p>
            <a:pPr lvl="1"/>
            <a:r>
              <a:rPr lang="en-US" dirty="0" smtClean="0"/>
              <a:t>Cal Grant extended timeframe for Foster Youth</a:t>
            </a:r>
          </a:p>
          <a:p>
            <a:pPr lvl="1"/>
            <a:r>
              <a:rPr lang="en-US" dirty="0" smtClean="0"/>
              <a:t>CRM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Detailed case management by FA </a:t>
            </a:r>
            <a:r>
              <a:rPr lang="en-US" dirty="0" smtClean="0"/>
              <a:t>Technicians</a:t>
            </a:r>
            <a:endParaRPr lang="en-US" dirty="0" smtClean="0"/>
          </a:p>
          <a:p>
            <a:pPr lvl="1"/>
            <a:r>
              <a:rPr lang="en-US" dirty="0" smtClean="0"/>
              <a:t>Guided pathways</a:t>
            </a:r>
          </a:p>
          <a:p>
            <a:pPr lvl="1"/>
            <a:r>
              <a:rPr lang="en-US" dirty="0" err="1" smtClean="0"/>
              <a:t>Formstack</a:t>
            </a:r>
            <a:endParaRPr lang="en-US" dirty="0" smtClean="0"/>
          </a:p>
          <a:p>
            <a:pPr lvl="1"/>
            <a:r>
              <a:rPr lang="en-US" dirty="0" err="1" smtClean="0"/>
              <a:t>WebXtender</a:t>
            </a:r>
            <a:r>
              <a:rPr lang="en-US" dirty="0" smtClean="0"/>
              <a:t> (Docume</a:t>
            </a:r>
            <a:r>
              <a:rPr lang="en-US" dirty="0" smtClean="0"/>
              <a:t>nt </a:t>
            </a:r>
            <a:r>
              <a:rPr lang="en-US" dirty="0" err="1" smtClean="0"/>
              <a:t>imging</a:t>
            </a:r>
            <a:r>
              <a:rPr lang="en-US" dirty="0" smtClean="0"/>
              <a:t>/indexing as part of business model)</a:t>
            </a:r>
            <a:endParaRPr lang="en-US" dirty="0" smtClean="0"/>
          </a:p>
          <a:p>
            <a:pPr lvl="1"/>
            <a:r>
              <a:rPr lang="en-US" dirty="0" smtClean="0"/>
              <a:t>Outreach initiatives to address current issues (verification, Federal work study &amp; SSCG)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Keeping up with college initiatives (Promise Scholars Programs, Proactive Reg., Colts-Con, STEM, EOPS, Committees &amp; Task Forces, etc.) </a:t>
            </a:r>
          </a:p>
        </p:txBody>
      </p:sp>
    </p:spTree>
    <p:extLst>
      <p:ext uri="{BB962C8B-B14F-4D97-AF65-F5344CB8AC3E}">
        <p14:creationId xmlns:p14="http://schemas.microsoft.com/office/powerpoint/2010/main" val="1870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Complicated Processes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4284" y="2271398"/>
            <a:ext cx="2233940" cy="1563776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5880" y="2001225"/>
            <a:ext cx="6398812" cy="462342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Need professional staff as first point of contact</a:t>
            </a:r>
          </a:p>
          <a:p>
            <a:pPr marL="74295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Average over 7,500 visits </a:t>
            </a:r>
            <a:r>
              <a:rPr lang="en-US" sz="1800" dirty="0"/>
              <a:t>to </a:t>
            </a:r>
            <a:r>
              <a:rPr lang="en-US" sz="1800" dirty="0" smtClean="0"/>
              <a:t>office</a:t>
            </a:r>
            <a:endParaRPr lang="en-US" sz="1800" dirty="0"/>
          </a:p>
          <a:p>
            <a:pPr marL="74295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Manage email and phone </a:t>
            </a:r>
            <a:r>
              <a:rPr lang="en-US" sz="1800" dirty="0" smtClean="0"/>
              <a:t>inquiries</a:t>
            </a:r>
          </a:p>
          <a:p>
            <a:pPr marL="1200150" lvl="3" indent="-34290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Average 500 – 560 student initiated email per technician within an academic year</a:t>
            </a:r>
          </a:p>
          <a:p>
            <a:pPr marL="74295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Overreliance </a:t>
            </a:r>
            <a:r>
              <a:rPr lang="en-US" sz="1800" dirty="0"/>
              <a:t>on students to fill </a:t>
            </a:r>
            <a:r>
              <a:rPr lang="en-US" sz="1800" dirty="0" smtClean="0"/>
              <a:t>gap</a:t>
            </a:r>
          </a:p>
          <a:p>
            <a:pPr marL="342900" lvl="1" indent="-342900"/>
            <a:r>
              <a:rPr lang="en-US" sz="2000" dirty="0" smtClean="0"/>
              <a:t>Requires training, expertise, ethics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IRS Regulations, Promise, Foster &amp; Homeless Youth. SAP, Loss of CCPG, DACA/AB 540, Appeals…</a:t>
            </a:r>
          </a:p>
          <a:p>
            <a:r>
              <a:rPr lang="en-US" sz="2000" dirty="0" smtClean="0"/>
              <a:t>Ability to de-escalate stressful situations, debunk myths, and clarify procedures</a:t>
            </a:r>
          </a:p>
          <a:p>
            <a:r>
              <a:rPr lang="en-US" sz="2000" dirty="0" smtClean="0"/>
              <a:t>Provides more targeted student follow-up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1822">
            <a:off x="3524592" y="2667019"/>
            <a:ext cx="1411263" cy="3947635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2423">
            <a:off x="326301" y="4282167"/>
            <a:ext cx="2814450" cy="2087186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90914">
            <a:off x="2028759" y="1720842"/>
            <a:ext cx="1868256" cy="225073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64657">
            <a:off x="2442323" y="5584225"/>
            <a:ext cx="2649479" cy="675157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2679" t="2699" r="6053" b="22058"/>
          <a:stretch/>
        </p:blipFill>
        <p:spPr>
          <a:xfrm>
            <a:off x="2506261" y="3616489"/>
            <a:ext cx="1656630" cy="1477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1680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764" y="519260"/>
            <a:ext cx="2734303" cy="230706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(aka FA Assistant!)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6182">
            <a:off x="7983443" y="1467310"/>
            <a:ext cx="2037889" cy="2718036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31548" y="1920371"/>
            <a:ext cx="7258405" cy="510036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/>
              <a:t>Permanent fulltime Financial Aid Assistant who….</a:t>
            </a:r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Professionalizes equitable services with a knowledgeable first point of contact</a:t>
            </a:r>
          </a:p>
          <a:p>
            <a:pPr lvl="2" indent="-457200">
              <a:spcBef>
                <a:spcPts val="600"/>
              </a:spcBef>
            </a:pPr>
            <a:r>
              <a:rPr lang="en-US" sz="1600" dirty="0" smtClean="0"/>
              <a:t>Translates </a:t>
            </a:r>
            <a:r>
              <a:rPr lang="en-US" sz="1600" dirty="0"/>
              <a:t>complex eligibility and regulatory requirements for </a:t>
            </a:r>
            <a:r>
              <a:rPr lang="en-US" sz="1600" dirty="0" smtClean="0"/>
              <a:t>families</a:t>
            </a:r>
          </a:p>
          <a:p>
            <a:pPr lvl="2" indent="-457200">
              <a:spcBef>
                <a:spcPts val="600"/>
              </a:spcBef>
            </a:pPr>
            <a:r>
              <a:rPr lang="en-US" sz="1600" dirty="0"/>
              <a:t>Able to address student/parent’s economic situations that are unique to living in this high cost </a:t>
            </a:r>
            <a:r>
              <a:rPr lang="en-US" sz="1600" dirty="0" smtClean="0"/>
              <a:t>area</a:t>
            </a:r>
          </a:p>
          <a:p>
            <a:pPr lvl="2" indent="-457200">
              <a:spcBef>
                <a:spcPts val="600"/>
              </a:spcBef>
            </a:pPr>
            <a:r>
              <a:rPr lang="en-US" sz="1600" dirty="0" smtClean="0"/>
              <a:t>Address students unique needs</a:t>
            </a:r>
            <a:endParaRPr lang="en-US" sz="1600" dirty="0"/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Staffs high volume-high stress service area</a:t>
            </a:r>
          </a:p>
          <a:p>
            <a:pPr lvl="1" indent="-457200">
              <a:spcBef>
                <a:spcPts val="600"/>
              </a:spcBef>
            </a:pPr>
            <a:r>
              <a:rPr lang="en-US" sz="1800" dirty="0" smtClean="0"/>
              <a:t>Provides much needed staffing for the increase in number of outreach events</a:t>
            </a:r>
          </a:p>
          <a:p>
            <a:pPr lvl="2" indent="-457200">
              <a:spcBef>
                <a:spcPts val="600"/>
              </a:spcBef>
            </a:pPr>
            <a:r>
              <a:rPr lang="en-US" sz="1600" dirty="0" smtClean="0"/>
              <a:t>Example: MA Cash4College – 45 families from marginalized population. Unable to provide equitable services with only 2 financial aid staff available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08036">
            <a:off x="7956229" y="4046305"/>
            <a:ext cx="3700359" cy="244032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7755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53975">
            <a:off x="372079" y="5100507"/>
            <a:ext cx="2495472" cy="130730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Provides Excellent Customer Service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88315">
            <a:off x="657156" y="1895331"/>
            <a:ext cx="4621084" cy="3399224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576522" y="2192867"/>
            <a:ext cx="5434664" cy="4436533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en-US" sz="2000" dirty="0" smtClean="0"/>
              <a:t>Elevates expectations</a:t>
            </a:r>
          </a:p>
          <a:p>
            <a:pPr marL="342900" lvl="1" indent="-342900"/>
            <a:r>
              <a:rPr lang="en-US" sz="2000" dirty="0" smtClean="0"/>
              <a:t>Excellent interpersonal skills</a:t>
            </a:r>
          </a:p>
          <a:p>
            <a:pPr marL="342900" lvl="1" indent="-342900"/>
            <a:r>
              <a:rPr lang="en-US" sz="2000" dirty="0" smtClean="0"/>
              <a:t>Culturally competent &amp; social justice frame of reference</a:t>
            </a:r>
          </a:p>
          <a:p>
            <a:pPr marL="342900" lvl="1" indent="-342900"/>
            <a:r>
              <a:rPr lang="en-US" sz="2000" dirty="0" smtClean="0"/>
              <a:t>Consistent, accurate and complete information</a:t>
            </a:r>
          </a:p>
          <a:p>
            <a:r>
              <a:rPr lang="en-US" sz="2000" dirty="0" smtClean="0"/>
              <a:t>Timely response to student inquiries</a:t>
            </a:r>
          </a:p>
          <a:p>
            <a:r>
              <a:rPr lang="en-US" sz="2000" dirty="0" smtClean="0"/>
              <a:t>Builds trust, removes barriers and expedites processing</a:t>
            </a:r>
          </a:p>
          <a:p>
            <a:r>
              <a:rPr lang="en-US" sz="2000" dirty="0" smtClean="0"/>
              <a:t>Supports retention and completion efforts</a:t>
            </a:r>
          </a:p>
          <a:p>
            <a:r>
              <a:rPr lang="en-US" sz="2000" dirty="0" smtClean="0"/>
              <a:t>Align with Skyline and CSM Staffing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79" r="-303" b="379"/>
          <a:stretch/>
        </p:blipFill>
        <p:spPr>
          <a:xfrm rot="1540100">
            <a:off x="3781141" y="4993720"/>
            <a:ext cx="1674973" cy="1338979"/>
          </a:xfrm>
          <a:prstGeom prst="rect">
            <a:avLst/>
          </a:prstGeom>
          <a:ln w="571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7220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Questions?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55999" y="2286000"/>
            <a:ext cx="5777695" cy="2295525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Financial Aid Mission:</a:t>
            </a:r>
          </a:p>
          <a:p>
            <a:r>
              <a:rPr lang="en-US" sz="2000" dirty="0" smtClean="0"/>
              <a:t>To aid </a:t>
            </a:r>
            <a:r>
              <a:rPr lang="en-US" sz="2000" dirty="0"/>
              <a:t>students and prospective students in their understanding, application, and timely receipt of all eligible financial aid resources they need to reduce the significant barriers the costs of higher education present. 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523</TotalTime>
  <Words>396</Words>
  <Application>Microsoft Office PowerPoint</Application>
  <PresentationFormat>Widescreen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2</vt:lpstr>
      <vt:lpstr>Quotable</vt:lpstr>
      <vt:lpstr>Financial Aid Assistant</vt:lpstr>
      <vt:lpstr>Current Challenges</vt:lpstr>
      <vt:lpstr>Additional Upcoming Challenges</vt:lpstr>
      <vt:lpstr>Complicated Processes</vt:lpstr>
      <vt:lpstr>Solution (aka FA Assistant!)</vt:lpstr>
      <vt:lpstr>Provides Excellent Customer Service</vt:lpstr>
      <vt:lpstr> Questions?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Assistant</dc:title>
  <dc:creator>Carrington, Margie</dc:creator>
  <cp:lastModifiedBy>Carrington, Margie</cp:lastModifiedBy>
  <cp:revision>71</cp:revision>
  <dcterms:created xsi:type="dcterms:W3CDTF">2016-11-08T00:19:43Z</dcterms:created>
  <dcterms:modified xsi:type="dcterms:W3CDTF">2019-10-30T22:23:32Z</dcterms:modified>
</cp:coreProperties>
</file>