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32" r:id="rId1"/>
  </p:sldMasterIdLst>
  <p:sldIdLst>
    <p:sldId id="256" r:id="rId2"/>
    <p:sldId id="258" r:id="rId3"/>
    <p:sldId id="260" r:id="rId4"/>
    <p:sldId id="259" r:id="rId5"/>
    <p:sldId id="265" r:id="rId6"/>
    <p:sldId id="264" r:id="rId7"/>
    <p:sldId id="261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22" d="100"/>
          <a:sy n="122" d="100"/>
        </p:scale>
        <p:origin x="96" y="2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9EBBA-996F-894A-B54A-D6246ED52CEA}" type="datetimeFigureOut">
              <a:rPr lang="en-US" smtClean="0"/>
              <a:pPr/>
              <a:t>10/30/2019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11288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482E8-6E0E-1B4F-B1FD-C69DB9E858D9}" type="datetimeFigureOut">
              <a:rPr lang="en-US" smtClean="0"/>
              <a:pPr/>
              <a:t>10/30/2019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5790372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482E8-6E0E-1B4F-B1FD-C69DB9E858D9}" type="datetimeFigureOut">
              <a:rPr lang="en-US" smtClean="0"/>
              <a:pPr/>
              <a:t>10/30/2019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28180251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482E8-6E0E-1B4F-B1FD-C69DB9E858D9}" type="datetimeFigureOut">
              <a:rPr lang="en-US" smtClean="0"/>
              <a:pPr/>
              <a:t>10/30/2019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0801607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482E8-6E0E-1B4F-B1FD-C69DB9E858D9}" type="datetimeFigureOut">
              <a:rPr lang="en-US" smtClean="0"/>
              <a:pPr/>
              <a:t>10/30/2019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62074538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482E8-6E0E-1B4F-B1FD-C69DB9E858D9}" type="datetimeFigureOut">
              <a:rPr lang="en-US" smtClean="0"/>
              <a:pPr/>
              <a:t>10/30/2019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2684540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52C72-DE31-F449-A4ED-4C594FD91407}" type="datetimeFigureOut">
              <a:rPr lang="en-US" smtClean="0"/>
              <a:pPr/>
              <a:t>10/30/2019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456972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2726E-379B-B349-9EED-81ED093FA806}" type="datetimeFigureOut">
              <a:rPr lang="en-US" smtClean="0"/>
              <a:pPr/>
              <a:t>10/30/2019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79134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A1323-8D79-1946-B0D7-40001CF92E9D}" type="datetimeFigureOut">
              <a:rPr lang="en-US" smtClean="0"/>
              <a:pPr/>
              <a:t>10/30/2019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3159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smtClean="0"/>
              <a:pPr/>
              <a:t>10/30/2019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91736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02355-E14B-8545-A8F8-0FE83CC9D524}" type="datetimeFigureOut">
              <a:rPr lang="en-US" smtClean="0"/>
              <a:pPr/>
              <a:t>10/30/2019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940868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40F58-564D-2B4F-AE67-E407BA4FCF45}" type="datetimeFigureOut">
              <a:rPr lang="en-US" smtClean="0"/>
              <a:pPr/>
              <a:t>10/30/2019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540456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A34C8-038E-2045-AF43-DF7DBB8E0E9E}" type="datetimeFigureOut">
              <a:rPr lang="en-US" smtClean="0"/>
              <a:pPr/>
              <a:t>10/30/2019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26128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8C68F-D26B-8F47-958C-23B49CF8A634}" type="datetimeFigureOut">
              <a:rPr lang="en-US" smtClean="0"/>
              <a:pPr/>
              <a:t>10/30/2019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95208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F5E60-9974-AC48-9591-99C2BB44B7CF}" type="datetimeFigureOut">
              <a:rPr lang="en-US" smtClean="0"/>
              <a:pPr/>
              <a:t>10/30/2019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14394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482E8-6E0E-1B4F-B1FD-C69DB9E858D9}" type="datetimeFigureOut">
              <a:rPr lang="en-US" smtClean="0"/>
              <a:pPr/>
              <a:t>10/30/2019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0678011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B482E8-6E0E-1B4F-B1FD-C69DB9E858D9}" type="datetimeFigureOut">
              <a:rPr lang="en-US" smtClean="0"/>
              <a:pPr/>
              <a:t>10/30/2019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09365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3" r:id="rId1"/>
    <p:sldLayoutId id="2147483834" r:id="rId2"/>
    <p:sldLayoutId id="2147483835" r:id="rId3"/>
    <p:sldLayoutId id="2147483836" r:id="rId4"/>
    <p:sldLayoutId id="2147483837" r:id="rId5"/>
    <p:sldLayoutId id="2147483838" r:id="rId6"/>
    <p:sldLayoutId id="2147483839" r:id="rId7"/>
    <p:sldLayoutId id="2147483840" r:id="rId8"/>
    <p:sldLayoutId id="2147483841" r:id="rId9"/>
    <p:sldLayoutId id="2147483842" r:id="rId10"/>
    <p:sldLayoutId id="2147483843" r:id="rId11"/>
    <p:sldLayoutId id="2147483844" r:id="rId12"/>
    <p:sldLayoutId id="2147483845" r:id="rId13"/>
    <p:sldLayoutId id="2147483846" r:id="rId14"/>
    <p:sldLayoutId id="2147483847" r:id="rId15"/>
    <p:sldLayoutId id="2147483848" r:id="rId16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Financial Aid Program Services Coordinator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Fall 2019 Position Justification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5155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3817" y="2809068"/>
            <a:ext cx="9829207" cy="1189495"/>
          </a:xfrm>
        </p:spPr>
        <p:txBody>
          <a:bodyPr/>
          <a:lstStyle/>
          <a:p>
            <a:pPr algn="l"/>
            <a:r>
              <a:rPr lang="en-US" dirty="0" smtClean="0"/>
              <a:t>Need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half" idx="2"/>
          </p:nvPr>
        </p:nvSpPr>
        <p:spPr>
          <a:xfrm>
            <a:off x="4362809" y="1689315"/>
            <a:ext cx="9360976" cy="4618495"/>
          </a:xfrm>
        </p:spPr>
        <p:txBody>
          <a:bodyPr>
            <a:noAutofit/>
          </a:bodyPr>
          <a:lstStyle/>
          <a:p>
            <a:pPr marL="0" indent="0">
              <a:spcBef>
                <a:spcPts val="600"/>
              </a:spcBef>
              <a:buNone/>
            </a:pPr>
            <a:r>
              <a:rPr lang="en-US" sz="2400" dirty="0" smtClean="0"/>
              <a:t>Permanent Fulltime Financial Aid PSC will…</a:t>
            </a:r>
          </a:p>
          <a:p>
            <a:pPr lvl="1" indent="-457200">
              <a:spcBef>
                <a:spcPts val="600"/>
              </a:spcBef>
            </a:pPr>
            <a:r>
              <a:rPr lang="en-US" sz="2400" dirty="0" smtClean="0"/>
              <a:t>Realign and balance complex work</a:t>
            </a:r>
          </a:p>
          <a:p>
            <a:pPr lvl="1" indent="-457200">
              <a:spcBef>
                <a:spcPts val="600"/>
              </a:spcBef>
            </a:pPr>
            <a:r>
              <a:rPr lang="en-US" sz="2400" dirty="0" smtClean="0"/>
              <a:t>Align staffing with Skyline and CSM</a:t>
            </a:r>
          </a:p>
          <a:p>
            <a:pPr lvl="1" indent="-457200">
              <a:spcBef>
                <a:spcPts val="600"/>
              </a:spcBef>
            </a:pPr>
            <a:r>
              <a:rPr lang="en-US" sz="2400" dirty="0" smtClean="0"/>
              <a:t>Provide program oversite</a:t>
            </a:r>
          </a:p>
          <a:p>
            <a:pPr lvl="1" indent="-457200">
              <a:spcBef>
                <a:spcPts val="600"/>
              </a:spcBef>
            </a:pPr>
            <a:r>
              <a:rPr lang="en-US" sz="2400" dirty="0" smtClean="0"/>
              <a:t>Coordinate Financial Aid Outreach</a:t>
            </a:r>
          </a:p>
          <a:p>
            <a:pPr lvl="1" indent="-457200">
              <a:spcBef>
                <a:spcPts val="600"/>
              </a:spcBef>
            </a:pPr>
            <a:r>
              <a:rPr lang="en-US" sz="2400" dirty="0" smtClean="0"/>
              <a:t>Maintain website, social media and forms</a:t>
            </a:r>
          </a:p>
          <a:p>
            <a:pPr lvl="1" indent="-457200">
              <a:spcBef>
                <a:spcPts val="600"/>
              </a:spcBef>
            </a:pPr>
            <a:r>
              <a:rPr lang="en-US" sz="2400" dirty="0" smtClean="0"/>
              <a:t>Develop FA marketing and outreach materials</a:t>
            </a:r>
          </a:p>
          <a:p>
            <a:pPr lvl="1" indent="-457200">
              <a:spcBef>
                <a:spcPts val="600"/>
              </a:spcBef>
            </a:pPr>
            <a:r>
              <a:rPr lang="en-US" sz="2400" dirty="0" smtClean="0"/>
              <a:t>Support special populations/case manage</a:t>
            </a:r>
          </a:p>
          <a:p>
            <a:pPr lvl="1" indent="-457200">
              <a:spcBef>
                <a:spcPts val="600"/>
              </a:spcBef>
            </a:pPr>
            <a:r>
              <a:rPr lang="en-US" sz="2400" dirty="0" smtClean="0"/>
              <a:t>Partner with Outreach, Promise and others</a:t>
            </a:r>
          </a:p>
        </p:txBody>
      </p:sp>
    </p:spTree>
    <p:extLst>
      <p:ext uri="{BB962C8B-B14F-4D97-AF65-F5344CB8AC3E}">
        <p14:creationId xmlns:p14="http://schemas.microsoft.com/office/powerpoint/2010/main" val="14775515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59797" y="2933054"/>
            <a:ext cx="9798210" cy="1315425"/>
          </a:xfrm>
        </p:spPr>
        <p:txBody>
          <a:bodyPr/>
          <a:lstStyle/>
          <a:p>
            <a:pPr algn="l"/>
            <a:r>
              <a:rPr lang="en-US" dirty="0" smtClean="0"/>
              <a:t>Liaison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06463" y="1733665"/>
            <a:ext cx="6398812" cy="4623429"/>
          </a:xfrm>
        </p:spPr>
        <p:txBody>
          <a:bodyPr>
            <a:normAutofit/>
          </a:bodyPr>
          <a:lstStyle/>
          <a:p>
            <a:r>
              <a:rPr lang="en-US" sz="2400" dirty="0" smtClean="0"/>
              <a:t>Promise</a:t>
            </a:r>
          </a:p>
          <a:p>
            <a:r>
              <a:rPr lang="en-US" sz="2400" dirty="0" smtClean="0"/>
              <a:t>Homeless Students</a:t>
            </a:r>
          </a:p>
          <a:p>
            <a:r>
              <a:rPr lang="en-US" sz="2400" dirty="0" smtClean="0"/>
              <a:t>Foster Youth</a:t>
            </a:r>
          </a:p>
          <a:p>
            <a:r>
              <a:rPr lang="en-US" sz="2400" dirty="0" smtClean="0"/>
              <a:t>Outreach</a:t>
            </a:r>
          </a:p>
          <a:p>
            <a:r>
              <a:rPr lang="en-US" sz="2400" dirty="0" smtClean="0"/>
              <a:t>Dream Center</a:t>
            </a:r>
          </a:p>
          <a:p>
            <a:r>
              <a:rPr lang="en-US" sz="2400" dirty="0" smtClean="0"/>
              <a:t>Marketing/Website/Communications</a:t>
            </a:r>
          </a:p>
          <a:p>
            <a:r>
              <a:rPr lang="en-US" sz="2400" dirty="0" smtClean="0"/>
              <a:t>SMCCC Foundation</a:t>
            </a:r>
          </a:p>
        </p:txBody>
      </p:sp>
    </p:spTree>
    <p:extLst>
      <p:ext uri="{BB962C8B-B14F-4D97-AF65-F5344CB8AC3E}">
        <p14:creationId xmlns:p14="http://schemas.microsoft.com/office/powerpoint/2010/main" val="36892844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363851" y="2902058"/>
            <a:ext cx="9875702" cy="1235990"/>
          </a:xfrm>
        </p:spPr>
        <p:txBody>
          <a:bodyPr/>
          <a:lstStyle/>
          <a:p>
            <a:pPr algn="l"/>
            <a:r>
              <a:rPr lang="en-US" dirty="0" smtClean="0"/>
              <a:t>Coordination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4"/>
          </p:nvPr>
        </p:nvSpPr>
        <p:spPr>
          <a:xfrm>
            <a:off x="4719433" y="1046395"/>
            <a:ext cx="9075837" cy="4947315"/>
          </a:xfrm>
        </p:spPr>
        <p:txBody>
          <a:bodyPr>
            <a:normAutofit fontScale="62500" lnSpcReduction="20000"/>
          </a:bodyPr>
          <a:lstStyle/>
          <a:p>
            <a:pPr marL="342900" lvl="1" indent="-342900"/>
            <a:r>
              <a:rPr lang="en-US" sz="2400" dirty="0" smtClean="0"/>
              <a:t>Scholarship Program</a:t>
            </a:r>
          </a:p>
          <a:p>
            <a:pPr marL="800100" lvl="2" indent="-342900"/>
            <a:r>
              <a:rPr lang="en-US" sz="1800" dirty="0" smtClean="0"/>
              <a:t>Application system maintenance</a:t>
            </a:r>
          </a:p>
          <a:p>
            <a:pPr marL="800100" lvl="2" indent="-342900"/>
            <a:r>
              <a:rPr lang="en-US" sz="1800" dirty="0" smtClean="0"/>
              <a:t>Schedules and conducts workshops</a:t>
            </a:r>
          </a:p>
          <a:p>
            <a:pPr marL="800100" lvl="2" indent="-342900"/>
            <a:r>
              <a:rPr lang="en-US" sz="1800" dirty="0" smtClean="0"/>
              <a:t>Trains other users and resolves access issues</a:t>
            </a:r>
          </a:p>
          <a:p>
            <a:pPr marL="800100" lvl="2" indent="-342900"/>
            <a:r>
              <a:rPr lang="en-US" sz="1800" dirty="0" smtClean="0"/>
              <a:t>Promotes opportunities</a:t>
            </a:r>
          </a:p>
          <a:p>
            <a:pPr marL="800100" lvl="2" indent="-342900"/>
            <a:r>
              <a:rPr lang="en-US" sz="1800" dirty="0" smtClean="0"/>
              <a:t>Year-end Student Recognition awards </a:t>
            </a:r>
            <a:endParaRPr lang="en-US" sz="1800" dirty="0" smtClean="0"/>
          </a:p>
          <a:p>
            <a:pPr marL="800100" lvl="2" indent="-342900"/>
            <a:r>
              <a:rPr lang="en-US" sz="1800" dirty="0" smtClean="0"/>
              <a:t>National Science Foundation</a:t>
            </a:r>
            <a:endParaRPr lang="en-US" sz="1800" dirty="0" smtClean="0"/>
          </a:p>
          <a:p>
            <a:pPr marL="800100" lvl="2" indent="-342900"/>
            <a:r>
              <a:rPr lang="en-US" sz="1800" dirty="0" smtClean="0"/>
              <a:t>Additional Outside Scholarships (High </a:t>
            </a:r>
            <a:r>
              <a:rPr lang="en-US" sz="1800" dirty="0" smtClean="0"/>
              <a:t>School, PIVOTAL</a:t>
            </a:r>
            <a:r>
              <a:rPr lang="en-US" sz="1800" dirty="0" smtClean="0"/>
              <a:t>, etc.) </a:t>
            </a:r>
            <a:endParaRPr lang="en-US" sz="2400" dirty="0" smtClean="0"/>
          </a:p>
          <a:p>
            <a:pPr marL="342900" lvl="1" indent="-342900"/>
            <a:r>
              <a:rPr lang="en-US" sz="2400" dirty="0" smtClean="0"/>
              <a:t>Financial Aid Presentations and Workshops</a:t>
            </a:r>
          </a:p>
          <a:p>
            <a:pPr marL="800100" lvl="2" indent="-342900"/>
            <a:r>
              <a:rPr lang="en-US" sz="1800" dirty="0" smtClean="0"/>
              <a:t>Point of contact and coordination for all internal &amp; external requests</a:t>
            </a:r>
          </a:p>
          <a:p>
            <a:pPr marL="800100" lvl="2" indent="-342900"/>
            <a:r>
              <a:rPr lang="en-US" sz="1800" dirty="0" smtClean="0"/>
              <a:t>Planning</a:t>
            </a:r>
          </a:p>
          <a:p>
            <a:pPr marL="800100" lvl="2" indent="-342900"/>
            <a:r>
              <a:rPr lang="en-US" sz="1800" dirty="0" smtClean="0"/>
              <a:t>Staffing</a:t>
            </a:r>
          </a:p>
          <a:p>
            <a:pPr marL="800100" lvl="2" indent="-342900"/>
            <a:r>
              <a:rPr lang="en-US" sz="1800" dirty="0" smtClean="0"/>
              <a:t>Scheduling (20-30 workshops/presentations</a:t>
            </a:r>
            <a:r>
              <a:rPr lang="en-US" sz="1800" dirty="0" smtClean="0"/>
              <a:t>)</a:t>
            </a:r>
          </a:p>
          <a:p>
            <a:pPr marL="800100" lvl="2" indent="-342900"/>
            <a:r>
              <a:rPr lang="en-US" sz="1800" dirty="0" smtClean="0"/>
              <a:t>Outreach</a:t>
            </a:r>
            <a:endParaRPr lang="en-US" sz="1800" dirty="0" smtClean="0"/>
          </a:p>
          <a:p>
            <a:pPr marL="400050" lvl="1" indent="-342900"/>
            <a:r>
              <a:rPr lang="en-US" sz="2000" dirty="0" smtClean="0"/>
              <a:t>Other</a:t>
            </a:r>
          </a:p>
          <a:p>
            <a:pPr marL="800100" lvl="2" indent="-342900"/>
            <a:r>
              <a:rPr lang="en-US" sz="1800" dirty="0" smtClean="0"/>
              <a:t>CHAFEE Grant</a:t>
            </a:r>
          </a:p>
          <a:p>
            <a:pPr marL="800100" lvl="2" indent="-342900"/>
            <a:r>
              <a:rPr lang="en-US" sz="1800" dirty="0" smtClean="0"/>
              <a:t>CA National </a:t>
            </a:r>
            <a:r>
              <a:rPr lang="en-US" sz="1800" dirty="0" smtClean="0"/>
              <a:t>guard</a:t>
            </a:r>
          </a:p>
          <a:p>
            <a:pPr marL="800100" lvl="2" indent="-342900"/>
            <a:r>
              <a:rPr lang="en-US" sz="1800" dirty="0" err="1" smtClean="0"/>
              <a:t>Americorp</a:t>
            </a:r>
            <a:endParaRPr lang="en-US" sz="1800" dirty="0" smtClean="0"/>
          </a:p>
          <a:p>
            <a:pPr marL="800100" lvl="2" indent="-342900"/>
            <a:endParaRPr lang="en-US" sz="1800" dirty="0" smtClean="0"/>
          </a:p>
          <a:p>
            <a:pPr marL="457200" lvl="2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20009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Student Recognition Event</a:t>
            </a:r>
            <a:endParaRPr lang="en-US" dirty="0"/>
          </a:p>
        </p:txBody>
      </p:sp>
      <p:pic>
        <p:nvPicPr>
          <p:cNvPr id="3" name="Content Placeholder 2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558710" y="2133600"/>
            <a:ext cx="6976405" cy="377825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1103192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SMCCCD</a:t>
            </a:r>
            <a:br>
              <a:rPr lang="en-US" dirty="0" smtClean="0"/>
            </a:br>
            <a:r>
              <a:rPr lang="en-US" dirty="0" smtClean="0"/>
              <a:t>Cash for College</a:t>
            </a:r>
            <a:endParaRPr lang="en-US" dirty="0"/>
          </a:p>
        </p:txBody>
      </p:sp>
      <p:pic>
        <p:nvPicPr>
          <p:cNvPr id="9" name="Content Placeholder 8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32837" y="2133600"/>
            <a:ext cx="7428151" cy="377825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1078905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9686" y="2328620"/>
            <a:ext cx="9937695" cy="2351868"/>
          </a:xfrm>
        </p:spPr>
        <p:txBody>
          <a:bodyPr>
            <a:normAutofit/>
          </a:bodyPr>
          <a:lstStyle/>
          <a:p>
            <a:pPr algn="l"/>
            <a:r>
              <a:rPr lang="en-US" dirty="0" smtClean="0"/>
              <a:t>Expands Access &amp; </a:t>
            </a:r>
            <a:br>
              <a:rPr lang="en-US" dirty="0" smtClean="0"/>
            </a:br>
            <a:r>
              <a:rPr lang="en-US" dirty="0" smtClean="0"/>
              <a:t>Completion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5109514" y="992900"/>
            <a:ext cx="6675514" cy="5177346"/>
          </a:xfrm>
        </p:spPr>
        <p:txBody>
          <a:bodyPr>
            <a:normAutofit/>
          </a:bodyPr>
          <a:lstStyle/>
          <a:p>
            <a:r>
              <a:rPr lang="en-US" sz="2400" dirty="0" smtClean="0"/>
              <a:t>Off Campus</a:t>
            </a:r>
          </a:p>
          <a:p>
            <a:pPr lvl="1"/>
            <a:r>
              <a:rPr lang="en-US" sz="1800" dirty="0" smtClean="0"/>
              <a:t>Trained staffing for Cash for College Workshops</a:t>
            </a:r>
          </a:p>
          <a:p>
            <a:pPr lvl="1"/>
            <a:r>
              <a:rPr lang="en-US" sz="1800" dirty="0" smtClean="0"/>
              <a:t>Participation in </a:t>
            </a:r>
            <a:r>
              <a:rPr lang="en-US" sz="1800" dirty="0" smtClean="0"/>
              <a:t>Student Success </a:t>
            </a:r>
            <a:r>
              <a:rPr lang="en-US" sz="1800" dirty="0" smtClean="0"/>
              <a:t>“</a:t>
            </a:r>
            <a:r>
              <a:rPr lang="en-US" sz="1800" dirty="0" smtClean="0"/>
              <a:t>Enrollment Teams” (Guided Pathways)</a:t>
            </a:r>
            <a:endParaRPr lang="en-US" sz="1800" dirty="0" smtClean="0"/>
          </a:p>
          <a:p>
            <a:r>
              <a:rPr lang="en-US" sz="2400" dirty="0" smtClean="0"/>
              <a:t>On Campus</a:t>
            </a:r>
          </a:p>
          <a:p>
            <a:pPr lvl="1"/>
            <a:r>
              <a:rPr lang="en-US" sz="1800" dirty="0" smtClean="0"/>
              <a:t>Supports Retention efforts</a:t>
            </a:r>
            <a:br>
              <a:rPr lang="en-US" sz="1800" dirty="0" smtClean="0"/>
            </a:br>
            <a:r>
              <a:rPr lang="en-US" sz="1800" i="1" dirty="0" smtClean="0"/>
              <a:t>Promise</a:t>
            </a:r>
            <a:r>
              <a:rPr lang="en-US" sz="1800" i="1" dirty="0"/>
              <a:t>, EOPS, CARE, CalWORKs &amp; FFYSI, </a:t>
            </a:r>
            <a:r>
              <a:rPr lang="en-US" sz="1800" i="1" dirty="0" err="1" smtClean="0"/>
              <a:t>TRiO</a:t>
            </a:r>
            <a:r>
              <a:rPr lang="en-US" sz="1800" i="1" dirty="0"/>
              <a:t>, </a:t>
            </a:r>
            <a:r>
              <a:rPr lang="en-US" sz="1800" i="1" dirty="0" smtClean="0"/>
              <a:t>DRC, etc.</a:t>
            </a:r>
            <a:endParaRPr lang="en-US" sz="1800" i="1" dirty="0"/>
          </a:p>
          <a:p>
            <a:pPr lvl="1"/>
            <a:r>
              <a:rPr lang="en-US" sz="1800" dirty="0" smtClean="0"/>
              <a:t>Follows up with incomplete/not awarded students</a:t>
            </a:r>
          </a:p>
          <a:p>
            <a:pPr lvl="1"/>
            <a:r>
              <a:rPr lang="en-US" sz="1800" dirty="0" smtClean="0"/>
              <a:t>Case manages high need, SAP, other at risk groups</a:t>
            </a:r>
          </a:p>
          <a:p>
            <a:pPr lvl="1"/>
            <a:r>
              <a:rPr lang="en-US" sz="1800" dirty="0" smtClean="0"/>
              <a:t>Schedules and conducts multiple workshops</a:t>
            </a:r>
            <a:br>
              <a:rPr lang="en-US" sz="1800" dirty="0" smtClean="0"/>
            </a:br>
            <a:r>
              <a:rPr lang="en-US" sz="1800" i="1" dirty="0" smtClean="0"/>
              <a:t>FAFSA, CADAA, Scholarship and tailored content </a:t>
            </a:r>
            <a:br>
              <a:rPr lang="en-US" sz="1800" i="1" dirty="0" smtClean="0"/>
            </a:br>
            <a:r>
              <a:rPr lang="en-US" sz="1800" i="1" dirty="0" smtClean="0"/>
              <a:t>for special populations, tabling for student events, etc.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47289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2998" y="2622692"/>
            <a:ext cx="9860204" cy="1793928"/>
          </a:xfrm>
        </p:spPr>
        <p:txBody>
          <a:bodyPr>
            <a:normAutofit/>
          </a:bodyPr>
          <a:lstStyle/>
          <a:p>
            <a:pPr algn="l"/>
            <a:r>
              <a:rPr lang="en-US" dirty="0" smtClean="0"/>
              <a:t>Consequences </a:t>
            </a:r>
            <a:br>
              <a:rPr lang="en-US" dirty="0" smtClean="0"/>
            </a:br>
            <a:r>
              <a:rPr lang="en-US" dirty="0" smtClean="0"/>
              <a:t>if not filled…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4477023" y="1565461"/>
            <a:ext cx="9438405" cy="5160935"/>
          </a:xfrm>
        </p:spPr>
        <p:txBody>
          <a:bodyPr>
            <a:normAutofit/>
          </a:bodyPr>
          <a:lstStyle/>
          <a:p>
            <a:r>
              <a:rPr lang="en-US" sz="2400" dirty="0" smtClean="0"/>
              <a:t>Scholarship Program will suffer</a:t>
            </a:r>
          </a:p>
          <a:p>
            <a:r>
              <a:rPr lang="en-US" sz="2400" dirty="0" smtClean="0"/>
              <a:t>Reputation with donors will suffer</a:t>
            </a:r>
          </a:p>
          <a:p>
            <a:r>
              <a:rPr lang="en-US" sz="2400" dirty="0" smtClean="0"/>
              <a:t>Financial aid outreach will be limited</a:t>
            </a:r>
          </a:p>
          <a:p>
            <a:r>
              <a:rPr lang="en-US" sz="2400" dirty="0" smtClean="0"/>
              <a:t>Undermines department, director and college</a:t>
            </a:r>
          </a:p>
          <a:p>
            <a:r>
              <a:rPr lang="en-US" sz="2400" dirty="0" smtClean="0"/>
              <a:t>Lead to student complaints</a:t>
            </a:r>
          </a:p>
          <a:p>
            <a:r>
              <a:rPr lang="en-US" sz="2400" dirty="0" smtClean="0"/>
              <a:t>Inability to effectively support high need students</a:t>
            </a:r>
          </a:p>
          <a:p>
            <a:r>
              <a:rPr lang="en-US" sz="2400" dirty="0" smtClean="0"/>
              <a:t>Inability to expedite processing for Promise</a:t>
            </a:r>
          </a:p>
          <a:p>
            <a:r>
              <a:rPr lang="en-US" sz="2400" dirty="0" smtClean="0"/>
              <a:t>FA limited in helping YOU/YOUR program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773568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642</TotalTime>
  <Words>217</Words>
  <Application>Microsoft Office PowerPoint</Application>
  <PresentationFormat>Widescreen</PresentationFormat>
  <Paragraphs>59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Century Gothic</vt:lpstr>
      <vt:lpstr>Wingdings 3</vt:lpstr>
      <vt:lpstr>Wisp</vt:lpstr>
      <vt:lpstr>Financial Aid Program Services Coordinator</vt:lpstr>
      <vt:lpstr>Need</vt:lpstr>
      <vt:lpstr>Liaison</vt:lpstr>
      <vt:lpstr>Coordination</vt:lpstr>
      <vt:lpstr>Student Recognition Event</vt:lpstr>
      <vt:lpstr>SMCCCD Cash for College</vt:lpstr>
      <vt:lpstr>Expands Access &amp;  Completion</vt:lpstr>
      <vt:lpstr>Consequences  if not filled…</vt:lpstr>
    </vt:vector>
  </TitlesOfParts>
  <Company>SMCCD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Financial Aid Assistant</dc:title>
  <dc:creator>Carrington, Margie</dc:creator>
  <cp:lastModifiedBy>Carrington, Margie</cp:lastModifiedBy>
  <cp:revision>78</cp:revision>
  <dcterms:created xsi:type="dcterms:W3CDTF">2016-11-08T00:19:43Z</dcterms:created>
  <dcterms:modified xsi:type="dcterms:W3CDTF">2019-10-30T22:30:25Z</dcterms:modified>
</cp:coreProperties>
</file>