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4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7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4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3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6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37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0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6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9F66D-4AF6-403A-BEEE-2C253652330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211F8-59BB-4E9F-BA05-C77C8B8D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2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Guided Pathways Steering Committee Proposal to PBC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15,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84936" y="618331"/>
            <a:ext cx="3160616" cy="334963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BDW Division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91171" y="608615"/>
            <a:ext cx="3338513" cy="334963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HSS Division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147304" y="623728"/>
            <a:ext cx="2761488" cy="334963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STEM Division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18036" y="1184149"/>
            <a:ext cx="1866900" cy="483202"/>
          </a:xfrm>
          <a:prstGeom prst="rect">
            <a:avLst/>
          </a:prstGeom>
          <a:solidFill>
            <a:srgbClr val="BF8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Behavior &amp; Culture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566222" y="1976470"/>
            <a:ext cx="1866900" cy="483202"/>
          </a:xfrm>
          <a:prstGeom prst="rect">
            <a:avLst/>
          </a:prstGeom>
          <a:solidFill>
            <a:srgbClr val="C45911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Art, Design &amp; Performance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021960" y="1221376"/>
            <a:ext cx="1866900" cy="483202"/>
          </a:xfrm>
          <a:prstGeom prst="rect">
            <a:avLst/>
          </a:prstGeom>
          <a:solidFill>
            <a:srgbClr val="53813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733665" y="1976470"/>
            <a:ext cx="1866900" cy="483202"/>
          </a:xfrm>
          <a:prstGeom prst="rect">
            <a:avLst/>
          </a:prstGeom>
          <a:solidFill>
            <a:srgbClr val="323E4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&amp; Health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Flowchart: Process 9"/>
          <p:cNvSpPr>
            <a:spLocks noChangeArrowheads="1"/>
          </p:cNvSpPr>
          <p:nvPr/>
        </p:nvSpPr>
        <p:spPr bwMode="auto">
          <a:xfrm>
            <a:off x="3230245" y="2880678"/>
            <a:ext cx="1044575" cy="808037"/>
          </a:xfrm>
          <a:prstGeom prst="flowChartProcess">
            <a:avLst/>
          </a:prstGeom>
          <a:solidFill>
            <a:srgbClr val="FFD966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 Area Work Group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Flowchart: Process 10"/>
          <p:cNvSpPr>
            <a:spLocks noChangeArrowheads="1"/>
          </p:cNvSpPr>
          <p:nvPr/>
        </p:nvSpPr>
        <p:spPr bwMode="auto">
          <a:xfrm>
            <a:off x="3006852" y="4059873"/>
            <a:ext cx="1508125" cy="1684338"/>
          </a:xfrm>
          <a:prstGeom prst="flowChartProcess">
            <a:avLst/>
          </a:prstGeom>
          <a:solidFill>
            <a:srgbClr val="FFD966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 Success Team may include: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Counselor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Retention Specialist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Services Coordinator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 Mentors (students)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Flowchart: Process 11"/>
          <p:cNvSpPr>
            <a:spLocks noChangeArrowheads="1"/>
          </p:cNvSpPr>
          <p:nvPr/>
        </p:nvSpPr>
        <p:spPr bwMode="auto">
          <a:xfrm>
            <a:off x="4986529" y="2891790"/>
            <a:ext cx="1044575" cy="808038"/>
          </a:xfrm>
          <a:prstGeom prst="flowChartProcess">
            <a:avLst/>
          </a:prstGeom>
          <a:solidFill>
            <a:srgbClr val="F4B083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 Area Work Group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Flowchart: Process 12"/>
          <p:cNvSpPr>
            <a:spLocks noChangeArrowheads="1"/>
          </p:cNvSpPr>
          <p:nvPr/>
        </p:nvSpPr>
        <p:spPr bwMode="auto">
          <a:xfrm>
            <a:off x="4758817" y="4059873"/>
            <a:ext cx="1508125" cy="1684337"/>
          </a:xfrm>
          <a:prstGeom prst="flowChartProcess">
            <a:avLst/>
          </a:prstGeom>
          <a:solidFill>
            <a:srgbClr val="F4B083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 Success Team may include: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Counselor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Retention Specialist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Services Coordinator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 Mentors (students)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Flowchart: Process 13"/>
          <p:cNvSpPr>
            <a:spLocks noChangeArrowheads="1"/>
          </p:cNvSpPr>
          <p:nvPr/>
        </p:nvSpPr>
        <p:spPr bwMode="auto">
          <a:xfrm>
            <a:off x="6689090" y="2880678"/>
            <a:ext cx="1044575" cy="808037"/>
          </a:xfrm>
          <a:prstGeom prst="flowChartProcess">
            <a:avLst/>
          </a:prstGeom>
          <a:solidFill>
            <a:srgbClr val="A8D08D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 Area Work Group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Flowchart: Process 14"/>
          <p:cNvSpPr>
            <a:spLocks noChangeArrowheads="1"/>
          </p:cNvSpPr>
          <p:nvPr/>
        </p:nvSpPr>
        <p:spPr bwMode="auto">
          <a:xfrm>
            <a:off x="6464173" y="4059872"/>
            <a:ext cx="1508125" cy="1684338"/>
          </a:xfrm>
          <a:prstGeom prst="flowChartProcess">
            <a:avLst/>
          </a:prstGeom>
          <a:solidFill>
            <a:srgbClr val="A8D08D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 Success Team may include: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Counselor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Retention Specialist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Services Coordinator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 Mentors (students)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Flowchart: Process 15"/>
          <p:cNvSpPr>
            <a:spLocks noChangeArrowheads="1"/>
          </p:cNvSpPr>
          <p:nvPr/>
        </p:nvSpPr>
        <p:spPr bwMode="auto">
          <a:xfrm>
            <a:off x="8402701" y="2888298"/>
            <a:ext cx="1044575" cy="808037"/>
          </a:xfrm>
          <a:prstGeom prst="flowChartProcess">
            <a:avLst/>
          </a:prstGeom>
          <a:solidFill>
            <a:srgbClr val="8496B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 Area Work Group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Flowchart: Process 16"/>
          <p:cNvSpPr>
            <a:spLocks noChangeArrowheads="1"/>
          </p:cNvSpPr>
          <p:nvPr/>
        </p:nvSpPr>
        <p:spPr bwMode="auto">
          <a:xfrm>
            <a:off x="8169529" y="4059872"/>
            <a:ext cx="1508125" cy="1684338"/>
          </a:xfrm>
          <a:prstGeom prst="flowChartProcess">
            <a:avLst/>
          </a:prstGeom>
          <a:solidFill>
            <a:srgbClr val="8496B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 Success Team may include: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Counselor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Retention Specialist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Services Coordinator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 Mentors (students)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Straight Connector 18"/>
          <p:cNvCxnSpPr>
            <a:stCxn id="7" idx="2"/>
            <a:endCxn id="11" idx="0"/>
          </p:cNvCxnSpPr>
          <p:nvPr/>
        </p:nvCxnSpPr>
        <p:spPr>
          <a:xfrm>
            <a:off x="3751486" y="1667351"/>
            <a:ext cx="1047" cy="1213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2"/>
            <a:endCxn id="14" idx="0"/>
          </p:cNvCxnSpPr>
          <p:nvPr/>
        </p:nvCxnSpPr>
        <p:spPr>
          <a:xfrm>
            <a:off x="5508817" y="3699828"/>
            <a:ext cx="4063" cy="360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8" idx="2"/>
            <a:endCxn id="13" idx="0"/>
          </p:cNvCxnSpPr>
          <p:nvPr/>
        </p:nvCxnSpPr>
        <p:spPr>
          <a:xfrm>
            <a:off x="5499672" y="2459672"/>
            <a:ext cx="9145" cy="432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5" idx="2"/>
            <a:endCxn id="16" idx="0"/>
          </p:cNvCxnSpPr>
          <p:nvPr/>
        </p:nvCxnSpPr>
        <p:spPr>
          <a:xfrm>
            <a:off x="7211378" y="3688715"/>
            <a:ext cx="6858" cy="371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5" idx="0"/>
          </p:cNvCxnSpPr>
          <p:nvPr/>
        </p:nvCxnSpPr>
        <p:spPr>
          <a:xfrm flipH="1">
            <a:off x="7211378" y="1761331"/>
            <a:ext cx="6857" cy="1119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2"/>
            <a:endCxn id="18" idx="0"/>
          </p:cNvCxnSpPr>
          <p:nvPr/>
        </p:nvCxnSpPr>
        <p:spPr>
          <a:xfrm flipH="1">
            <a:off x="8923592" y="3696335"/>
            <a:ext cx="1397" cy="363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923592" y="2459672"/>
            <a:ext cx="0" cy="42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1" idx="2"/>
            <a:endCxn id="12" idx="0"/>
          </p:cNvCxnSpPr>
          <p:nvPr/>
        </p:nvCxnSpPr>
        <p:spPr>
          <a:xfrm>
            <a:off x="3752533" y="3688715"/>
            <a:ext cx="8382" cy="371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05178" y="2888298"/>
            <a:ext cx="251983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 </a:t>
            </a:r>
            <a:r>
              <a:rPr lang="en-US" sz="1400" b="1" dirty="0"/>
              <a:t>Success Team</a:t>
            </a:r>
            <a:r>
              <a:rPr lang="en-US" sz="1400" dirty="0"/>
              <a:t> is a small group of college faculty, staff and administrators who monitor student-level data in the Interest Area (and build and manage relationships with each student in the Interest Area) to help each student with:</a:t>
            </a:r>
          </a:p>
          <a:p>
            <a:pPr lvl="0"/>
            <a:r>
              <a:rPr lang="en-US" sz="1400" dirty="0"/>
              <a:t>Onboarding and matriculation</a:t>
            </a:r>
          </a:p>
          <a:p>
            <a:pPr lvl="0"/>
            <a:r>
              <a:rPr lang="en-US" sz="1400" dirty="0"/>
              <a:t>Retention and persistence</a:t>
            </a:r>
          </a:p>
          <a:p>
            <a:pPr lvl="0"/>
            <a:r>
              <a:rPr lang="en-US" sz="1400" dirty="0"/>
              <a:t>Completion of education goals</a:t>
            </a:r>
          </a:p>
          <a:p>
            <a:r>
              <a:rPr lang="en-US" sz="1400" dirty="0"/>
              <a:t> 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4422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05EF42-2A5B-4E55-AE38-60628BC175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FD20E9-C3C5-4A19-A7F3-E98E734490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bb5bbb0b-6c89-44d7-be61-0adfe653f983"/>
    <ds:schemaRef ds:uri="2bc55ecc-363e-43e9-bfac-4ba2e86f45e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FC96B78-4162-48F7-A518-99D675D451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167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Guided Pathways Steering Committee Proposal to PBC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2</cp:revision>
  <dcterms:created xsi:type="dcterms:W3CDTF">2020-04-14T22:27:30Z</dcterms:created>
  <dcterms:modified xsi:type="dcterms:W3CDTF">2020-04-15T23:19:08Z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