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178" autoAdjust="0"/>
  </p:normalViewPr>
  <p:slideViewPr>
    <p:cSldViewPr snapToGrid="0">
      <p:cViewPr varScale="1">
        <p:scale>
          <a:sx n="82" d="100"/>
          <a:sy n="82" d="100"/>
        </p:scale>
        <p:origin x="4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a:defRPr sz="1400" b="0" i="0" u="none" strike="noStrike">
                <a:solidFill>
                  <a:srgbClr val="808080"/>
                </a:solidFill>
                <a:latin typeface="Calibri"/>
              </a:defRPr>
            </a:pPr>
            <a:r>
              <a:rPr lang="en-US" sz="1400" b="0" i="0" u="none" strike="noStrike">
                <a:solidFill>
                  <a:srgbClr val="808080"/>
                </a:solidFill>
                <a:latin typeface="Calibri"/>
              </a:rPr>
              <a:t>DE Percentage of Total FTES by College</a:t>
            </a:r>
          </a:p>
        </c:rich>
      </c:tx>
      <c:layout>
        <c:manualLayout>
          <c:xMode val="edge"/>
          <c:yMode val="edge"/>
          <c:x val="0.192219"/>
          <c:y val="0"/>
          <c:w val="0.61556200000000005"/>
          <c:h val="8.2370899999999997E-2"/>
        </c:manualLayout>
      </c:layout>
      <c:overlay val="1"/>
      <c:spPr>
        <a:noFill/>
        <a:effectLst/>
      </c:spPr>
    </c:title>
    <c:autoTitleDeleted val="0"/>
    <c:plotArea>
      <c:layout>
        <c:manualLayout>
          <c:layoutTarget val="inner"/>
          <c:xMode val="edge"/>
          <c:yMode val="edge"/>
          <c:x val="9.4295599999999993E-2"/>
          <c:y val="8.2370899999999997E-2"/>
          <c:w val="0.90070399999999995"/>
          <c:h val="0.8004"/>
        </c:manualLayout>
      </c:layout>
      <c:barChart>
        <c:barDir val="col"/>
        <c:grouping val="clustered"/>
        <c:varyColors val="0"/>
        <c:ser>
          <c:idx val="0"/>
          <c:order val="0"/>
          <c:tx>
            <c:v>Percentage DE</c:v>
          </c:tx>
          <c:spPr>
            <a:solidFill>
              <a:srgbClr val="7C7C7C"/>
            </a:solidFill>
            <a:ln w="12700" cap="flat">
              <a:noFill/>
              <a:miter lim="400000"/>
            </a:ln>
            <a:effectLst>
              <a:outerShdw blurRad="38100" dist="20000" dir="5400000" algn="tl">
                <a:srgbClr val="000000">
                  <a:alpha val="38000"/>
                </a:srgbClr>
              </a:outerShdw>
            </a:effectLst>
          </c:spPr>
          <c:invertIfNegative val="0"/>
          <c:dPt>
            <c:idx val="0"/>
            <c:invertIfNegative val="1"/>
            <c:bubble3D val="0"/>
            <c:extLst>
              <c:ext xmlns:c16="http://schemas.microsoft.com/office/drawing/2014/chart" uri="{C3380CC4-5D6E-409C-BE32-E72D297353CC}">
                <c16:uniqueId val="{00000001-869D-4807-8477-CD16827D0B16}"/>
              </c:ext>
            </c:extLst>
          </c:dPt>
          <c:dPt>
            <c:idx val="1"/>
            <c:invertIfNegative val="1"/>
            <c:bubble3D val="0"/>
            <c:spPr>
              <a:solidFill>
                <a:srgbClr val="2E75B6"/>
              </a:solidFill>
              <a:ln w="12700" cap="flat">
                <a:noFill/>
                <a:miter lim="400000"/>
              </a:ln>
              <a:effectLst>
                <a:outerShdw blurRad="38100" dist="20000" dir="5400000" algn="tl">
                  <a:srgbClr val="000000">
                    <a:alpha val="38000"/>
                  </a:srgbClr>
                </a:outerShdw>
              </a:effectLst>
            </c:spPr>
            <c:extLst>
              <c:ext xmlns:c16="http://schemas.microsoft.com/office/drawing/2014/chart" uri="{C3380CC4-5D6E-409C-BE32-E72D297353CC}">
                <c16:uniqueId val="{00000003-869D-4807-8477-CD16827D0B16}"/>
              </c:ext>
            </c:extLst>
          </c:dPt>
          <c:dPt>
            <c:idx val="2"/>
            <c:invertIfNegative val="1"/>
            <c:bubble3D val="0"/>
            <c:spPr>
              <a:solidFill>
                <a:srgbClr val="C55A11"/>
              </a:solidFill>
              <a:ln w="12700" cap="flat">
                <a:noFill/>
                <a:miter lim="400000"/>
              </a:ln>
              <a:effectLst>
                <a:outerShdw blurRad="38100" dist="20000" dir="5400000" algn="tl">
                  <a:srgbClr val="000000">
                    <a:alpha val="38000"/>
                  </a:srgbClr>
                </a:outerShdw>
              </a:effectLst>
            </c:spPr>
            <c:extLst>
              <c:ext xmlns:c16="http://schemas.microsoft.com/office/drawing/2014/chart" uri="{C3380CC4-5D6E-409C-BE32-E72D297353CC}">
                <c16:uniqueId val="{00000005-869D-4807-8477-CD16827D0B16}"/>
              </c:ext>
            </c:extLst>
          </c:dPt>
          <c:dLbls>
            <c:dLbl>
              <c:idx val="0"/>
              <c:numFmt formatCode="0.00%" sourceLinked="0"/>
              <c:spPr/>
              <c:txPr>
                <a:bodyPr/>
                <a:lstStyle/>
                <a:p>
                  <a:pPr>
                    <a:defRPr sz="900" b="0" i="0" u="none" strike="noStrike">
                      <a:solidFill>
                        <a:srgbClr val="808080"/>
                      </a:solidFill>
                      <a:latin typeface="Calibri"/>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869D-4807-8477-CD16827D0B16}"/>
                </c:ext>
              </c:extLst>
            </c:dLbl>
            <c:dLbl>
              <c:idx val="1"/>
              <c:numFmt formatCode="0.00%" sourceLinked="0"/>
              <c:spPr/>
              <c:txPr>
                <a:bodyPr/>
                <a:lstStyle/>
                <a:p>
                  <a:pPr>
                    <a:defRPr sz="900" b="0" i="0" u="none" strike="noStrike">
                      <a:solidFill>
                        <a:srgbClr val="808080"/>
                      </a:solidFill>
                      <a:latin typeface="Calibri"/>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869D-4807-8477-CD16827D0B16}"/>
                </c:ext>
              </c:extLst>
            </c:dLbl>
            <c:dLbl>
              <c:idx val="2"/>
              <c:numFmt formatCode="0.00%" sourceLinked="0"/>
              <c:spPr/>
              <c:txPr>
                <a:bodyPr/>
                <a:lstStyle/>
                <a:p>
                  <a:pPr>
                    <a:defRPr sz="900" b="0" i="0" u="none" strike="noStrike">
                      <a:solidFill>
                        <a:srgbClr val="808080"/>
                      </a:solidFill>
                      <a:latin typeface="Calibri"/>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5-869D-4807-8477-CD16827D0B16}"/>
                </c:ext>
              </c:extLst>
            </c:dLbl>
            <c:numFmt formatCode="0.00%" sourceLinked="0"/>
            <c:spPr>
              <a:noFill/>
              <a:ln>
                <a:noFill/>
              </a:ln>
              <a:effectLst/>
            </c:spPr>
            <c:txPr>
              <a:bodyPr/>
              <a:lstStyle/>
              <a:p>
                <a:pPr>
                  <a:defRPr sz="900" b="0" i="0" u="none" strike="noStrike">
                    <a:solidFill>
                      <a:srgbClr val="808080"/>
                    </a:solidFill>
                    <a:latin typeface="Calibri"/>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3"/>
              <c:pt idx="0">
                <c:v>Cañada</c:v>
              </c:pt>
              <c:pt idx="1">
                <c:v>CSM</c:v>
              </c:pt>
              <c:pt idx="2">
                <c:v>Skyline</c:v>
              </c:pt>
            </c:strLit>
          </c:cat>
          <c:val>
            <c:numLit>
              <c:formatCode>General</c:formatCode>
              <c:ptCount val="3"/>
              <c:pt idx="0">
                <c:v>5.9315E-2</c:v>
              </c:pt>
              <c:pt idx="1">
                <c:v>1.1115E-2</c:v>
              </c:pt>
              <c:pt idx="2">
                <c:v>2.4746000000000001E-2</c:v>
              </c:pt>
            </c:numLit>
          </c:val>
          <c:extLst>
            <c:ext xmlns:c16="http://schemas.microsoft.com/office/drawing/2014/chart" uri="{C3380CC4-5D6E-409C-BE32-E72D297353CC}">
              <c16:uniqueId val="{00000006-869D-4807-8477-CD16827D0B16}"/>
            </c:ext>
          </c:extLst>
        </c:ser>
        <c:dLbls>
          <c:showLegendKey val="0"/>
          <c:showVal val="0"/>
          <c:showCatName val="0"/>
          <c:showSerName val="0"/>
          <c:showPercent val="0"/>
          <c:showBubbleSize val="0"/>
        </c:dLbls>
        <c:gapWidth val="100"/>
        <c:overlap val="-24"/>
        <c:axId val="2094734552"/>
        <c:axId val="2094734553"/>
      </c:barChart>
      <c:catAx>
        <c:axId val="2094734552"/>
        <c:scaling>
          <c:orientation val="minMax"/>
        </c:scaling>
        <c:delete val="0"/>
        <c:axPos val="b"/>
        <c:numFmt formatCode="General" sourceLinked="0"/>
        <c:majorTickMark val="none"/>
        <c:minorTickMark val="none"/>
        <c:tickLblPos val="low"/>
        <c:spPr>
          <a:ln w="12700" cap="flat">
            <a:solidFill>
              <a:srgbClr val="D9D9D9"/>
            </a:solidFill>
            <a:prstDash val="solid"/>
            <a:round/>
          </a:ln>
        </c:spPr>
        <c:txPr>
          <a:bodyPr rot="0"/>
          <a:lstStyle/>
          <a:p>
            <a:pPr>
              <a:defRPr sz="900" b="0" i="0" u="none" strike="noStrike">
                <a:solidFill>
                  <a:srgbClr val="808080"/>
                </a:solidFill>
                <a:latin typeface="Calibri"/>
              </a:defRPr>
            </a:pPr>
            <a:endParaRPr lang="en-US"/>
          </a:p>
        </c:txPr>
        <c:crossAx val="2094734553"/>
        <c:crosses val="autoZero"/>
        <c:auto val="1"/>
        <c:lblAlgn val="ctr"/>
        <c:lblOffset val="100"/>
        <c:noMultiLvlLbl val="1"/>
      </c:catAx>
      <c:valAx>
        <c:axId val="2094734553"/>
        <c:scaling>
          <c:orientation val="minMax"/>
        </c:scaling>
        <c:delete val="0"/>
        <c:axPos val="l"/>
        <c:majorGridlines>
          <c:spPr>
            <a:ln w="12700" cap="flat">
              <a:solidFill>
                <a:srgbClr val="D9D9D9"/>
              </a:solidFill>
              <a:prstDash val="solid"/>
              <a:round/>
            </a:ln>
          </c:spPr>
        </c:majorGridlines>
        <c:numFmt formatCode="0.00%" sourceLinked="0"/>
        <c:majorTickMark val="none"/>
        <c:minorTickMark val="none"/>
        <c:tickLblPos val="nextTo"/>
        <c:spPr>
          <a:ln w="12700" cap="flat">
            <a:noFill/>
            <a:prstDash val="solid"/>
            <a:round/>
          </a:ln>
        </c:spPr>
        <c:txPr>
          <a:bodyPr rot="0"/>
          <a:lstStyle/>
          <a:p>
            <a:pPr>
              <a:defRPr sz="900" b="0" i="0" u="none" strike="noStrike">
                <a:solidFill>
                  <a:srgbClr val="808080"/>
                </a:solidFill>
                <a:latin typeface="Calibri"/>
              </a:defRPr>
            </a:pPr>
            <a:endParaRPr lang="en-US"/>
          </a:p>
        </c:txPr>
        <c:crossAx val="2094734552"/>
        <c:crosses val="autoZero"/>
        <c:crossBetween val="between"/>
        <c:majorUnit val="1.4999999999999999E-2"/>
        <c:minorUnit val="7.4999999999999997E-3"/>
      </c:valAx>
      <c:spPr>
        <a:noFill/>
        <a:ln w="12700" cap="flat">
          <a:noFill/>
          <a:miter lim="400000"/>
        </a:ln>
        <a:effectLst/>
      </c:spPr>
    </c:plotArea>
    <c:legend>
      <c:legendPos val="b"/>
      <c:layout>
        <c:manualLayout>
          <c:xMode val="edge"/>
          <c:yMode val="edge"/>
          <c:x val="0.30949199999999999"/>
          <c:y val="0.95513999999999999"/>
          <c:w val="0.41240300000000002"/>
          <c:h val="4.4859999999999997E-2"/>
        </c:manualLayout>
      </c:layout>
      <c:overlay val="1"/>
      <c:spPr>
        <a:noFill/>
        <a:ln w="12700" cap="flat">
          <a:noFill/>
          <a:miter lim="400000"/>
        </a:ln>
        <a:effectLst/>
      </c:spPr>
      <c:txPr>
        <a:bodyPr rot="0"/>
        <a:lstStyle/>
        <a:p>
          <a:pPr>
            <a:defRPr sz="900" b="0" i="0" u="none" strike="noStrike">
              <a:solidFill>
                <a:srgbClr val="808080"/>
              </a:solidFill>
              <a:latin typeface="Calibri"/>
            </a:defRPr>
          </a:pPr>
          <a:endParaRPr lang="en-US"/>
        </a:p>
      </c:txPr>
    </c:legend>
    <c:plotVisOnly val="1"/>
    <c:dispBlanksAs val="gap"/>
    <c:showDLblsOverMax val="1"/>
  </c:chart>
  <c:spPr>
    <a:solidFill>
      <a:srgbClr val="F2F2F2"/>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a:defRPr sz="1400" b="0" i="0" u="none" strike="noStrike">
                <a:solidFill>
                  <a:srgbClr val="595959"/>
                </a:solidFill>
                <a:latin typeface="Calibri"/>
              </a:defRPr>
            </a:pPr>
            <a:r>
              <a:rPr lang="en-US" sz="1400" b="0" i="0" u="none" strike="noStrike">
                <a:solidFill>
                  <a:srgbClr val="595959"/>
                </a:solidFill>
                <a:latin typeface="Calibri"/>
              </a:rPr>
              <a:t>DE Credit FTES by Department</a:t>
            </a:r>
          </a:p>
        </c:rich>
      </c:tx>
      <c:layout>
        <c:manualLayout>
          <c:xMode val="edge"/>
          <c:yMode val="edge"/>
          <c:x val="0.38405400000000001"/>
          <c:y val="0"/>
          <c:w val="0.23189299999999999"/>
          <c:h val="0.134828"/>
        </c:manualLayout>
      </c:layout>
      <c:overlay val="1"/>
      <c:spPr>
        <a:noFill/>
        <a:effectLst/>
      </c:spPr>
    </c:title>
    <c:autoTitleDeleted val="0"/>
    <c:plotArea>
      <c:layout>
        <c:manualLayout>
          <c:layoutTarget val="inner"/>
          <c:xMode val="edge"/>
          <c:yMode val="edge"/>
          <c:x val="5.1200099999999998E-2"/>
          <c:y val="0.134828"/>
          <c:w val="0.93104050499491697"/>
          <c:h val="0.68124700000000005"/>
        </c:manualLayout>
      </c:layout>
      <c:barChart>
        <c:barDir val="col"/>
        <c:grouping val="clustered"/>
        <c:varyColors val="0"/>
        <c:ser>
          <c:idx val="0"/>
          <c:order val="0"/>
          <c:tx>
            <c:strRef>
              <c:f>Sheet1!$A$2</c:f>
              <c:strCache>
                <c:ptCount val="1"/>
                <c:pt idx="0">
                  <c:v>DE Credit FTES</c:v>
                </c:pt>
              </c:strCache>
            </c:strRef>
          </c:tx>
          <c:spPr>
            <a:solidFill>
              <a:srgbClr val="818181"/>
            </a:solidFill>
            <a:ln w="12700" cap="flat">
              <a:noFill/>
              <a:miter lim="400000"/>
            </a:ln>
            <a:effectLst/>
          </c:spPr>
          <c:invertIfNegative val="0"/>
          <c:dLbls>
            <c:numFmt formatCode="0.####" sourceLinked="0"/>
            <c:spPr>
              <a:noFill/>
              <a:ln>
                <a:noFill/>
              </a:ln>
              <a:effectLst/>
            </c:spPr>
            <c:txPr>
              <a:bodyPr/>
              <a:lstStyle/>
              <a:p>
                <a:pPr>
                  <a:defRPr sz="900" b="0" i="0" u="none" strike="noStrike">
                    <a:solidFill>
                      <a:srgbClr val="404040"/>
                    </a:solidFill>
                    <a:latin typeface="Calibri"/>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Sheet1!$B$1:$AA$1</c:f>
              <c:strCache>
                <c:ptCount val="26"/>
                <c:pt idx="0">
                  <c:v>Academic Guidance-493013</c:v>
                </c:pt>
                <c:pt idx="1">
                  <c:v>Accounting-050200</c:v>
                </c:pt>
                <c:pt idx="2">
                  <c:v>Animation-061440</c:v>
                </c:pt>
                <c:pt idx="3">
                  <c:v>Anthropology-220200</c:v>
                </c:pt>
                <c:pt idx="4">
                  <c:v>Archaeology-220220</c:v>
                </c:pt>
                <c:pt idx="5">
                  <c:v>Business and Commerce, General-050100</c:v>
                </c:pt>
                <c:pt idx="6">
                  <c:v>Career Guidance and Orientation-493010</c:v>
                </c:pt>
                <c:pt idx="7">
                  <c:v>Child Development/Early Care and Education-130500</c:v>
                </c:pt>
                <c:pt idx="8">
                  <c:v>Dramatic Arts-100700</c:v>
                </c:pt>
                <c:pt idx="9">
                  <c:v>Engineering, General (requires Calculus) (Transfer)-090100</c:v>
                </c:pt>
                <c:pt idx="10">
                  <c:v>English-150100</c:v>
                </c:pt>
                <c:pt idx="11">
                  <c:v>Environmental Science-030100</c:v>
                </c:pt>
                <c:pt idx="12">
                  <c:v>Geography-220600</c:v>
                </c:pt>
                <c:pt idx="13">
                  <c:v>History-220500</c:v>
                </c:pt>
                <c:pt idx="14">
                  <c:v>International Business and Trade-050800</c:v>
                </c:pt>
                <c:pt idx="15">
                  <c:v>Marketing and Distribution-050900</c:v>
                </c:pt>
                <c:pt idx="16">
                  <c:v>Mathematics, General-170100</c:v>
                </c:pt>
                <c:pt idx="17">
                  <c:v>Multimedia-061410</c:v>
                </c:pt>
                <c:pt idx="18">
                  <c:v>Music-100400</c:v>
                </c:pt>
                <c:pt idx="19">
                  <c:v>Office Technology/Office Computer Applications-051400</c:v>
                </c:pt>
                <c:pt idx="20">
                  <c:v>Physical Fitness and Body Movement-083510</c:v>
                </c:pt>
                <c:pt idx="21">
                  <c:v>Political Science-220700</c:v>
                </c:pt>
                <c:pt idx="22">
                  <c:v>Psychology, General-200100</c:v>
                </c:pt>
                <c:pt idx="23">
                  <c:v>Small Business and Entrepreneurship-050640</c:v>
                </c:pt>
                <c:pt idx="24">
                  <c:v>Spanish-110500</c:v>
                </c:pt>
                <c:pt idx="25">
                  <c:v>Speech Communication-150600</c:v>
                </c:pt>
              </c:strCache>
            </c:strRef>
          </c:cat>
          <c:val>
            <c:numRef>
              <c:f>Sheet1!$B$2:$AA$2</c:f>
              <c:numCache>
                <c:formatCode>General</c:formatCode>
                <c:ptCount val="26"/>
                <c:pt idx="0">
                  <c:v>2.1078100000000002</c:v>
                </c:pt>
                <c:pt idx="1">
                  <c:v>5.04</c:v>
                </c:pt>
                <c:pt idx="2">
                  <c:v>1.4811430000000001</c:v>
                </c:pt>
                <c:pt idx="3">
                  <c:v>21.456571</c:v>
                </c:pt>
                <c:pt idx="4">
                  <c:v>1.261333</c:v>
                </c:pt>
                <c:pt idx="5">
                  <c:v>26.971429000000001</c:v>
                </c:pt>
                <c:pt idx="6">
                  <c:v>1.474667</c:v>
                </c:pt>
                <c:pt idx="7">
                  <c:v>10.859429</c:v>
                </c:pt>
                <c:pt idx="8">
                  <c:v>6.0363810000000004</c:v>
                </c:pt>
                <c:pt idx="9">
                  <c:v>5.8887619999999998</c:v>
                </c:pt>
                <c:pt idx="10">
                  <c:v>20.721905</c:v>
                </c:pt>
                <c:pt idx="11">
                  <c:v>5.3156189999999999</c:v>
                </c:pt>
                <c:pt idx="12">
                  <c:v>2.7929520000000001</c:v>
                </c:pt>
                <c:pt idx="13">
                  <c:v>11.892571</c:v>
                </c:pt>
                <c:pt idx="14">
                  <c:v>2.8342860000000001</c:v>
                </c:pt>
                <c:pt idx="15">
                  <c:v>3.3333330000000001</c:v>
                </c:pt>
                <c:pt idx="16">
                  <c:v>57.138095</c:v>
                </c:pt>
                <c:pt idx="17">
                  <c:v>1.157143</c:v>
                </c:pt>
                <c:pt idx="18">
                  <c:v>2.7929520000000001</c:v>
                </c:pt>
                <c:pt idx="19">
                  <c:v>10.514286</c:v>
                </c:pt>
                <c:pt idx="20">
                  <c:v>27.238667</c:v>
                </c:pt>
                <c:pt idx="21">
                  <c:v>20.271429000000001</c:v>
                </c:pt>
                <c:pt idx="22">
                  <c:v>13.694476</c:v>
                </c:pt>
                <c:pt idx="23">
                  <c:v>3.3333330000000001</c:v>
                </c:pt>
                <c:pt idx="24">
                  <c:v>0.13142899999999999</c:v>
                </c:pt>
                <c:pt idx="25">
                  <c:v>11.352</c:v>
                </c:pt>
              </c:numCache>
            </c:numRef>
          </c:val>
          <c:extLst>
            <c:ext xmlns:c16="http://schemas.microsoft.com/office/drawing/2014/chart" uri="{C3380CC4-5D6E-409C-BE32-E72D297353CC}">
              <c16:uniqueId val="{00000000-94AD-478D-BE4E-A134025A1EAE}"/>
            </c:ext>
          </c:extLst>
        </c:ser>
        <c:dLbls>
          <c:showLegendKey val="0"/>
          <c:showVal val="0"/>
          <c:showCatName val="0"/>
          <c:showSerName val="0"/>
          <c:showPercent val="0"/>
          <c:showBubbleSize val="0"/>
        </c:dLbls>
        <c:gapWidth val="219"/>
        <c:overlap val="-27"/>
        <c:axId val="2094734552"/>
        <c:axId val="2094734553"/>
      </c:barChart>
      <c:catAx>
        <c:axId val="2094734552"/>
        <c:scaling>
          <c:orientation val="minMax"/>
        </c:scaling>
        <c:delete val="0"/>
        <c:axPos val="b"/>
        <c:numFmt formatCode="General" sourceLinked="0"/>
        <c:majorTickMark val="none"/>
        <c:minorTickMark val="none"/>
        <c:tickLblPos val="low"/>
        <c:spPr>
          <a:ln w="12700" cap="flat">
            <a:solidFill>
              <a:srgbClr val="D9D9D9"/>
            </a:solidFill>
            <a:prstDash val="solid"/>
            <a:round/>
          </a:ln>
        </c:spPr>
        <c:txPr>
          <a:bodyPr rot="0"/>
          <a:lstStyle/>
          <a:p>
            <a:pPr>
              <a:defRPr sz="900" b="0" i="0" u="none" strike="noStrike">
                <a:solidFill>
                  <a:srgbClr val="595959"/>
                </a:solidFill>
                <a:latin typeface="Calibri"/>
              </a:defRPr>
            </a:pPr>
            <a:endParaRPr lang="en-US"/>
          </a:p>
        </c:txPr>
        <c:crossAx val="2094734553"/>
        <c:crosses val="autoZero"/>
        <c:auto val="1"/>
        <c:lblAlgn val="ctr"/>
        <c:lblOffset val="100"/>
        <c:noMultiLvlLbl val="1"/>
      </c:catAx>
      <c:valAx>
        <c:axId val="2094734553"/>
        <c:scaling>
          <c:orientation val="minMax"/>
        </c:scaling>
        <c:delete val="0"/>
        <c:axPos val="l"/>
        <c:majorGridlines>
          <c:spPr>
            <a:ln w="12700" cap="flat">
              <a:solidFill>
                <a:srgbClr val="D9D9D9"/>
              </a:solidFill>
              <a:prstDash val="solid"/>
              <a:round/>
            </a:ln>
          </c:spPr>
        </c:majorGridlines>
        <c:numFmt formatCode="#,##0.00" sourceLinked="0"/>
        <c:majorTickMark val="none"/>
        <c:minorTickMark val="none"/>
        <c:tickLblPos val="nextTo"/>
        <c:spPr>
          <a:ln w="12700" cap="flat">
            <a:noFill/>
            <a:prstDash val="solid"/>
            <a:round/>
          </a:ln>
        </c:spPr>
        <c:txPr>
          <a:bodyPr rot="0"/>
          <a:lstStyle/>
          <a:p>
            <a:pPr>
              <a:defRPr sz="900" b="0" i="0" u="none" strike="noStrike">
                <a:solidFill>
                  <a:srgbClr val="595959"/>
                </a:solidFill>
                <a:latin typeface="Calibri"/>
              </a:defRPr>
            </a:pPr>
            <a:endParaRPr lang="en-US"/>
          </a:p>
        </c:txPr>
        <c:crossAx val="2094734552"/>
        <c:crosses val="autoZero"/>
        <c:crossBetween val="between"/>
        <c:majorUnit val="15"/>
        <c:minorUnit val="7.5"/>
      </c:valAx>
      <c:spPr>
        <a:noFill/>
        <a:ln w="12700" cap="flat">
          <a:noFill/>
          <a:miter lim="400000"/>
        </a:ln>
        <a:effectLst/>
      </c:spPr>
    </c:plotArea>
    <c:legend>
      <c:legendPos val="b"/>
      <c:layout>
        <c:manualLayout>
          <c:xMode val="edge"/>
          <c:yMode val="edge"/>
          <c:x val="0.45690900000000001"/>
          <c:y val="0.93453200000000003"/>
          <c:w val="0.102286"/>
          <c:h val="6.5468200000000004E-2"/>
        </c:manualLayout>
      </c:layout>
      <c:overlay val="1"/>
      <c:spPr>
        <a:noFill/>
        <a:ln w="12700" cap="flat">
          <a:noFill/>
          <a:miter lim="400000"/>
        </a:ln>
        <a:effectLst/>
      </c:spPr>
      <c:txPr>
        <a:bodyPr rot="0"/>
        <a:lstStyle/>
        <a:p>
          <a:pPr>
            <a:defRPr sz="900" b="0" i="0" u="none" strike="noStrike">
              <a:solidFill>
                <a:srgbClr val="595959"/>
              </a:solidFill>
              <a:latin typeface="Calibri"/>
            </a:defRPr>
          </a:pPr>
          <a:endParaRPr lang="en-US"/>
        </a:p>
      </c:txPr>
    </c:legend>
    <c:plotVisOnly val="1"/>
    <c:dispBlanksAs val="gap"/>
    <c:showDLblsOverMax val="1"/>
  </c:chart>
  <c:spPr>
    <a:solidFill>
      <a:srgbClr val="F2F2F2"/>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65680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Shape 107"/>
          <p:cNvSpPr>
            <a:spLocks noGrp="1" noRot="1" noChangeAspect="1"/>
          </p:cNvSpPr>
          <p:nvPr>
            <p:ph type="sldImg"/>
          </p:nvPr>
        </p:nvSpPr>
        <p:spPr>
          <a:xfrm>
            <a:off x="381000" y="685800"/>
            <a:ext cx="6096000" cy="3429000"/>
          </a:xfrm>
          <a:prstGeom prst="rect">
            <a:avLst/>
          </a:prstGeom>
        </p:spPr>
        <p:txBody>
          <a:bodyPr/>
          <a:lstStyle/>
          <a:p>
            <a:endParaRPr/>
          </a:p>
        </p:txBody>
      </p:sp>
      <p:sp>
        <p:nvSpPr>
          <p:cNvPr id="108" name="Shape 108"/>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Shape 115"/>
          <p:cNvSpPr>
            <a:spLocks noGrp="1" noRot="1" noChangeAspect="1"/>
          </p:cNvSpPr>
          <p:nvPr>
            <p:ph type="sldImg"/>
          </p:nvPr>
        </p:nvSpPr>
        <p:spPr>
          <a:xfrm>
            <a:off x="381000" y="685800"/>
            <a:ext cx="6096000" cy="3429000"/>
          </a:xfrm>
          <a:prstGeom prst="rect">
            <a:avLst/>
          </a:prstGeom>
        </p:spPr>
        <p:txBody>
          <a:bodyPr/>
          <a:lstStyle/>
          <a:p>
            <a:endParaRPr/>
          </a:p>
        </p:txBody>
      </p:sp>
      <p:sp>
        <p:nvSpPr>
          <p:cNvPr id="116" name="Shape 116"/>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Shape 122"/>
          <p:cNvSpPr>
            <a:spLocks noGrp="1" noRot="1" noChangeAspect="1"/>
          </p:cNvSpPr>
          <p:nvPr>
            <p:ph type="sldImg"/>
          </p:nvPr>
        </p:nvSpPr>
        <p:spPr>
          <a:xfrm>
            <a:off x="381000" y="685800"/>
            <a:ext cx="6096000" cy="3429000"/>
          </a:xfrm>
          <a:prstGeom prst="rect">
            <a:avLst/>
          </a:prstGeom>
        </p:spPr>
        <p:txBody>
          <a:bodyPr/>
          <a:lstStyle/>
          <a:p>
            <a:endParaRPr/>
          </a:p>
        </p:txBody>
      </p:sp>
      <p:sp>
        <p:nvSpPr>
          <p:cNvPr id="123" name="Shape 123"/>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Shape 129"/>
          <p:cNvSpPr>
            <a:spLocks noGrp="1" noRot="1" noChangeAspect="1"/>
          </p:cNvSpPr>
          <p:nvPr>
            <p:ph type="sldImg"/>
          </p:nvPr>
        </p:nvSpPr>
        <p:spPr>
          <a:xfrm>
            <a:off x="381000" y="685800"/>
            <a:ext cx="6096000" cy="3429000"/>
          </a:xfrm>
          <a:prstGeom prst="rect">
            <a:avLst/>
          </a:prstGeom>
        </p:spPr>
        <p:txBody>
          <a:bodyPr/>
          <a:lstStyle/>
          <a:p>
            <a:endParaRPr/>
          </a:p>
        </p:txBody>
      </p:sp>
      <p:sp>
        <p:nvSpPr>
          <p:cNvPr id="130" name="Shape 130"/>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Shape 136"/>
          <p:cNvSpPr>
            <a:spLocks noGrp="1" noRot="1" noChangeAspect="1"/>
          </p:cNvSpPr>
          <p:nvPr>
            <p:ph type="sldImg"/>
          </p:nvPr>
        </p:nvSpPr>
        <p:spPr>
          <a:xfrm>
            <a:off x="381000" y="685800"/>
            <a:ext cx="6096000" cy="3429000"/>
          </a:xfrm>
          <a:prstGeom prst="rect">
            <a:avLst/>
          </a:prstGeom>
        </p:spPr>
        <p:txBody>
          <a:bodyPr/>
          <a:lstStyle/>
          <a:p>
            <a:endParaRPr/>
          </a:p>
        </p:txBody>
      </p:sp>
      <p:sp>
        <p:nvSpPr>
          <p:cNvPr id="137" name="Shape 137"/>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a:spLocks noGrp="1" noRot="1" noChangeAspect="1"/>
          </p:cNvSpPr>
          <p:nvPr>
            <p:ph type="sldImg"/>
          </p:nvPr>
        </p:nvSpPr>
        <p:spPr>
          <a:xfrm>
            <a:off x="381000" y="685800"/>
            <a:ext cx="6096000" cy="3429000"/>
          </a:xfrm>
          <a:prstGeom prst="rect">
            <a:avLst/>
          </a:prstGeom>
        </p:spPr>
        <p:txBody>
          <a:bodyPr/>
          <a:lstStyle/>
          <a:p>
            <a:endParaRPr/>
          </a:p>
        </p:txBody>
      </p:sp>
      <p:sp>
        <p:nvSpPr>
          <p:cNvPr id="145" name="Shape 145"/>
          <p:cNvSpPr>
            <a:spLocks noGrp="1"/>
          </p:cNvSpPr>
          <p:nvPr>
            <p:ph type="body" sz="quarter" idx="1"/>
          </p:nvPr>
        </p:nvSpPr>
        <p:spPr>
          <a:prstGeom prst="rect">
            <a:avLst/>
          </a:prstGeom>
        </p:spPr>
        <p:txBody>
          <a:bodyPr/>
          <a:lstStyle/>
          <a:p>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13"/>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13"/>
          </p:nvPr>
        </p:nvSpPr>
        <p:spPr>
          <a:xfrm>
            <a:off x="839787" y="2057400"/>
            <a:ext cx="3932238" cy="3811588"/>
          </a:xfrm>
          <a:prstGeom prst="rect">
            <a:avLst/>
          </a:prstGeom>
        </p:spPr>
        <p:txBody>
          <a:bodyPr/>
          <a:lstStyle/>
          <a:p>
            <a:pPr marL="0" indent="0">
              <a:buSzTx/>
              <a:buFontTx/>
              <a:buNone/>
              <a:defRPr sz="16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13"/>
          </p:nvPr>
        </p:nvSpPr>
        <p:spPr>
          <a:xfrm>
            <a:off x="5183187" y="987425"/>
            <a:ext cx="6172201" cy="4873625"/>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6" y="6404292"/>
            <a:ext cx="258624" cy="2692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6" name="Wave 10"/>
          <p:cNvGrpSpPr/>
          <p:nvPr/>
        </p:nvGrpSpPr>
        <p:grpSpPr>
          <a:xfrm>
            <a:off x="0" y="-2833348"/>
            <a:ext cx="12192001" cy="4518643"/>
            <a:chOff x="0" y="0"/>
            <a:chExt cx="12191999" cy="4518642"/>
          </a:xfrm>
        </p:grpSpPr>
        <p:sp>
          <p:nvSpPr>
            <p:cNvPr id="94" name="Shape"/>
            <p:cNvSpPr/>
            <p:nvPr/>
          </p:nvSpPr>
          <p:spPr>
            <a:xfrm>
              <a:off x="0" y="0"/>
              <a:ext cx="12192000" cy="4518642"/>
            </a:xfrm>
            <a:custGeom>
              <a:avLst/>
              <a:gdLst/>
              <a:ahLst/>
              <a:cxnLst>
                <a:cxn ang="0">
                  <a:pos x="wd2" y="hd2"/>
                </a:cxn>
                <a:cxn ang="5400000">
                  <a:pos x="wd2" y="hd2"/>
                </a:cxn>
                <a:cxn ang="10800000">
                  <a:pos x="wd2" y="hd2"/>
                </a:cxn>
                <a:cxn ang="16200000">
                  <a:pos x="wd2" y="hd2"/>
                </a:cxn>
              </a:cxnLst>
              <a:rect l="0" t="0" r="r" b="b"/>
              <a:pathLst>
                <a:path w="21600" h="13513" extrusionOk="0">
                  <a:moveTo>
                    <a:pt x="0" y="1641"/>
                  </a:moveTo>
                  <a:cubicBezTo>
                    <a:pt x="7200" y="-4043"/>
                    <a:pt x="14400" y="7325"/>
                    <a:pt x="21600" y="1641"/>
                  </a:cubicBezTo>
                  <a:lnTo>
                    <a:pt x="21600" y="11873"/>
                  </a:lnTo>
                  <a:cubicBezTo>
                    <a:pt x="14400" y="17557"/>
                    <a:pt x="7200" y="6189"/>
                    <a:pt x="0" y="11873"/>
                  </a:cubicBezTo>
                  <a:close/>
                </a:path>
              </a:pathLst>
            </a:custGeom>
            <a:solidFill>
              <a:srgbClr val="005433"/>
            </a:solidFill>
            <a:ln w="38100" cap="flat">
              <a:solidFill>
                <a:srgbClr val="FF9900"/>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95" name="Mission"/>
            <p:cNvSpPr txBox="1"/>
            <p:nvPr/>
          </p:nvSpPr>
          <p:spPr>
            <a:xfrm>
              <a:off x="0" y="2124700"/>
              <a:ext cx="12192000" cy="26924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1200">
                  <a:solidFill>
                    <a:srgbClr val="FFFFFF"/>
                  </a:solidFill>
                </a:defRPr>
              </a:lvl1pPr>
            </a:lstStyle>
            <a:p>
              <a:r>
                <a:t>Mission</a:t>
              </a:r>
            </a:p>
          </p:txBody>
        </p:sp>
      </p:grpSp>
      <p:sp>
        <p:nvSpPr>
          <p:cNvPr id="97" name="TextBox 14"/>
          <p:cNvSpPr txBox="1"/>
          <p:nvPr/>
        </p:nvSpPr>
        <p:spPr>
          <a:xfrm>
            <a:off x="447546" y="2213460"/>
            <a:ext cx="7699992" cy="370870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lnSpc>
                <a:spcPct val="110000"/>
              </a:lnSpc>
              <a:defRPr sz="4400">
                <a:solidFill>
                  <a:srgbClr val="005423"/>
                </a:solidFill>
                <a:latin typeface="Avenir Book"/>
                <a:ea typeface="Avenir Book"/>
                <a:cs typeface="Avenir Book"/>
                <a:sym typeface="Avenir Book"/>
              </a:defRPr>
            </a:pPr>
            <a:r>
              <a:rPr dirty="0"/>
              <a:t>Distance Education</a:t>
            </a:r>
            <a:br>
              <a:rPr dirty="0"/>
            </a:br>
            <a:r>
              <a:rPr sz="3200" dirty="0"/>
              <a:t>Instructional Designer</a:t>
            </a:r>
          </a:p>
          <a:p>
            <a:pPr algn="just">
              <a:lnSpc>
                <a:spcPct val="110000"/>
              </a:lnSpc>
              <a:spcBef>
                <a:spcPts val="1800"/>
              </a:spcBef>
              <a:defRPr sz="2400">
                <a:latin typeface="Avenir Book"/>
                <a:ea typeface="Avenir Book"/>
                <a:cs typeface="Avenir Book"/>
                <a:sym typeface="Avenir Book"/>
              </a:defRPr>
            </a:pPr>
            <a:r>
              <a:rPr dirty="0"/>
              <a:t>2019-2020 New Position Proposals</a:t>
            </a:r>
            <a:endParaRPr dirty="0">
              <a:solidFill>
                <a:srgbClr val="595959"/>
              </a:solidFill>
            </a:endParaRPr>
          </a:p>
          <a:p>
            <a:pPr algn="just">
              <a:lnSpc>
                <a:spcPct val="110000"/>
              </a:lnSpc>
              <a:defRPr sz="2000">
                <a:solidFill>
                  <a:srgbClr val="808080"/>
                </a:solidFill>
                <a:latin typeface="Avenir Book"/>
                <a:ea typeface="Avenir Book"/>
                <a:cs typeface="Avenir Book"/>
                <a:sym typeface="Avenir Book"/>
              </a:defRPr>
            </a:pPr>
            <a:r>
              <a:rPr dirty="0"/>
              <a:t>Presentation and Discussion</a:t>
            </a:r>
          </a:p>
          <a:p>
            <a:pPr algn="just">
              <a:lnSpc>
                <a:spcPct val="110000"/>
              </a:lnSpc>
              <a:defRPr sz="2000">
                <a:solidFill>
                  <a:srgbClr val="808080"/>
                </a:solidFill>
                <a:latin typeface="Avenir Book"/>
                <a:ea typeface="Avenir Book"/>
                <a:cs typeface="Avenir Book"/>
                <a:sym typeface="Avenir Book"/>
              </a:defRPr>
            </a:pPr>
            <a:r>
              <a:rPr lang="en-US" dirty="0" smtClean="0"/>
              <a:t>November 1</a:t>
            </a:r>
            <a:r>
              <a:rPr dirty="0" smtClean="0"/>
              <a:t>, 2019</a:t>
            </a:r>
            <a:endParaRPr lang="en-US" dirty="0" smtClean="0"/>
          </a:p>
          <a:p>
            <a:pPr algn="just">
              <a:lnSpc>
                <a:spcPct val="110000"/>
              </a:lnSpc>
              <a:defRPr sz="2000">
                <a:solidFill>
                  <a:srgbClr val="808080"/>
                </a:solidFill>
                <a:latin typeface="Avenir Book"/>
                <a:ea typeface="Avenir Book"/>
                <a:cs typeface="Avenir Book"/>
                <a:sym typeface="Avenir Book"/>
              </a:defRPr>
            </a:pPr>
            <a:endParaRPr lang="en-US" dirty="0"/>
          </a:p>
          <a:p>
            <a:pPr>
              <a:lnSpc>
                <a:spcPct val="110000"/>
              </a:lnSpc>
              <a:defRPr sz="2000">
                <a:solidFill>
                  <a:srgbClr val="808080"/>
                </a:solidFill>
                <a:latin typeface="Avenir Book"/>
                <a:ea typeface="Avenir Book"/>
                <a:cs typeface="Avenir Book"/>
                <a:sym typeface="Avenir Book"/>
              </a:defRPr>
            </a:pPr>
            <a:r>
              <a:rPr lang="en-US" dirty="0" smtClean="0"/>
              <a:t>Ron Andrade, Interim Dean, ASLT</a:t>
            </a:r>
          </a:p>
          <a:p>
            <a:pPr>
              <a:lnSpc>
                <a:spcPct val="110000"/>
              </a:lnSpc>
              <a:defRPr sz="2000">
                <a:solidFill>
                  <a:srgbClr val="808080"/>
                </a:solidFill>
                <a:latin typeface="Avenir Book"/>
                <a:ea typeface="Avenir Book"/>
                <a:cs typeface="Avenir Book"/>
                <a:sym typeface="Avenir Book"/>
              </a:defRPr>
            </a:pPr>
            <a:r>
              <a:rPr lang="en-US" dirty="0" smtClean="0"/>
              <a:t>Nick DeMello, DE Coordinator</a:t>
            </a:r>
            <a:endParaRPr dirty="0"/>
          </a:p>
        </p:txBody>
      </p:sp>
      <p:pic>
        <p:nvPicPr>
          <p:cNvPr id="98" name="Picture 8" descr="Picture 8"/>
          <p:cNvPicPr>
            <a:picLocks noChangeAspect="1"/>
          </p:cNvPicPr>
          <p:nvPr/>
        </p:nvPicPr>
        <p:blipFill>
          <a:blip r:embed="rId3">
            <a:extLst/>
          </a:blip>
          <a:stretch>
            <a:fillRect/>
          </a:stretch>
        </p:blipFill>
        <p:spPr>
          <a:xfrm>
            <a:off x="8631186" y="399214"/>
            <a:ext cx="1828801" cy="821070"/>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Rectangle 1"/>
          <p:cNvSpPr/>
          <p:nvPr/>
        </p:nvSpPr>
        <p:spPr>
          <a:xfrm>
            <a:off x="-1" y="0"/>
            <a:ext cx="12219435" cy="1828800"/>
          </a:xfrm>
          <a:prstGeom prst="rect">
            <a:avLst/>
          </a:prstGeom>
          <a:solidFill>
            <a:srgbClr val="005433"/>
          </a:solidFill>
          <a:ln w="6350">
            <a:solidFill>
              <a:schemeClr val="accent1"/>
            </a:solidFill>
            <a:miter/>
          </a:ln>
        </p:spPr>
        <p:txBody>
          <a:bodyPr lIns="45719" rIns="45719" anchor="ctr"/>
          <a:lstStyle/>
          <a:p>
            <a:pPr algn="ctr">
              <a:defRPr>
                <a:solidFill>
                  <a:srgbClr val="FFFFFF"/>
                </a:solidFill>
              </a:defRPr>
            </a:pPr>
            <a:endParaRPr/>
          </a:p>
        </p:txBody>
      </p:sp>
      <p:pic>
        <p:nvPicPr>
          <p:cNvPr id="101" name="Picture 3" descr="Picture 3"/>
          <p:cNvPicPr>
            <a:picLocks noChangeAspect="1"/>
          </p:cNvPicPr>
          <p:nvPr/>
        </p:nvPicPr>
        <p:blipFill>
          <a:blip r:embed="rId3">
            <a:extLst/>
          </a:blip>
          <a:stretch>
            <a:fillRect/>
          </a:stretch>
        </p:blipFill>
        <p:spPr>
          <a:xfrm>
            <a:off x="10324616" y="5915659"/>
            <a:ext cx="1618733" cy="726757"/>
          </a:xfrm>
          <a:prstGeom prst="rect">
            <a:avLst/>
          </a:prstGeom>
          <a:ln w="12700">
            <a:miter lim="400000"/>
          </a:ln>
        </p:spPr>
      </p:pic>
      <p:sp>
        <p:nvSpPr>
          <p:cNvPr id="102" name="Title 6"/>
          <p:cNvSpPr txBox="1">
            <a:spLocks noGrp="1"/>
          </p:cNvSpPr>
          <p:nvPr>
            <p:ph type="title"/>
          </p:nvPr>
        </p:nvSpPr>
        <p:spPr>
          <a:xfrm>
            <a:off x="685798" y="-1"/>
            <a:ext cx="10967863" cy="1825202"/>
          </a:xfrm>
          <a:prstGeom prst="rect">
            <a:avLst/>
          </a:prstGeom>
        </p:spPr>
        <p:txBody>
          <a:bodyPr/>
          <a:lstStyle>
            <a:lvl1pPr algn="ctr">
              <a:lnSpc>
                <a:spcPct val="120000"/>
              </a:lnSpc>
              <a:defRPr>
                <a:solidFill>
                  <a:srgbClr val="FFFFFF"/>
                </a:solidFill>
                <a:latin typeface="Avenir Heavy"/>
                <a:ea typeface="Avenir Heavy"/>
                <a:cs typeface="Avenir Heavy"/>
                <a:sym typeface="Avenir Heavy"/>
              </a:defRPr>
            </a:lvl1pPr>
          </a:lstStyle>
          <a:p>
            <a:r>
              <a:t>Why now?</a:t>
            </a:r>
          </a:p>
        </p:txBody>
      </p:sp>
      <p:sp>
        <p:nvSpPr>
          <p:cNvPr id="103" name="Content Placeholder 2"/>
          <p:cNvSpPr txBox="1">
            <a:spLocks noGrp="1"/>
          </p:cNvSpPr>
          <p:nvPr>
            <p:ph type="body" idx="1"/>
          </p:nvPr>
        </p:nvSpPr>
        <p:spPr>
          <a:xfrm>
            <a:off x="2697585" y="2164450"/>
            <a:ext cx="9265665" cy="4471659"/>
          </a:xfrm>
          <a:prstGeom prst="rect">
            <a:avLst/>
          </a:prstGeom>
        </p:spPr>
        <p:txBody>
          <a:bodyPr/>
          <a:lstStyle/>
          <a:p>
            <a:pPr marL="0" lvl="1" indent="0" defTabSz="804672">
              <a:lnSpc>
                <a:spcPct val="110000"/>
              </a:lnSpc>
              <a:spcBef>
                <a:spcPts val="500"/>
              </a:spcBef>
              <a:buSzTx/>
              <a:buNone/>
              <a:defRPr sz="2112">
                <a:latin typeface="Avenir Book"/>
                <a:ea typeface="Avenir Book"/>
                <a:cs typeface="Avenir Book"/>
                <a:sym typeface="Avenir Book"/>
              </a:defRPr>
            </a:pPr>
            <a:r>
              <a:t>Opportunities and expectations in online education are rapidly changing.  The college must provide instructional design support for faculty to adapt, grow and meet our commitment to open access and academic excellence in this time of rapid development.</a:t>
            </a:r>
          </a:p>
          <a:p>
            <a:pPr marL="0" lvl="1" indent="0" defTabSz="804672">
              <a:lnSpc>
                <a:spcPct val="110000"/>
              </a:lnSpc>
              <a:spcBef>
                <a:spcPts val="500"/>
              </a:spcBef>
              <a:buSzTx/>
              <a:buNone/>
              <a:defRPr sz="2112">
                <a:latin typeface="Avenir Book"/>
                <a:ea typeface="Avenir Book"/>
                <a:cs typeface="Avenir Book"/>
                <a:sym typeface="Avenir Book"/>
              </a:defRPr>
            </a:pPr>
            <a:endParaRPr/>
          </a:p>
          <a:p>
            <a:pPr marL="0" lvl="1" indent="0" defTabSz="804672">
              <a:lnSpc>
                <a:spcPct val="110000"/>
              </a:lnSpc>
              <a:spcBef>
                <a:spcPts val="500"/>
              </a:spcBef>
              <a:buSzTx/>
              <a:buNone/>
              <a:defRPr sz="2112">
                <a:latin typeface="Avenir Book"/>
                <a:ea typeface="Avenir Book"/>
                <a:cs typeface="Avenir Book"/>
                <a:sym typeface="Avenir Book"/>
              </a:defRPr>
            </a:pPr>
            <a:r>
              <a:t>Effective course design and online teaching preparation are critical elements to ensure student success. A full-time instructional designer is required to meet existing needs and anticipated growth of online/DE courses. </a:t>
            </a:r>
          </a:p>
          <a:p>
            <a:pPr marL="0" lvl="1" indent="0" defTabSz="804672">
              <a:lnSpc>
                <a:spcPct val="110000"/>
              </a:lnSpc>
              <a:spcBef>
                <a:spcPts val="500"/>
              </a:spcBef>
              <a:buSzTx/>
              <a:buNone/>
              <a:defRPr sz="2112">
                <a:latin typeface="Avenir Book"/>
                <a:ea typeface="Avenir Book"/>
                <a:cs typeface="Avenir Book"/>
                <a:sym typeface="Avenir Book"/>
              </a:defRPr>
            </a:pPr>
            <a:endParaRPr/>
          </a:p>
        </p:txBody>
      </p:sp>
      <p:pic>
        <p:nvPicPr>
          <p:cNvPr id="104" name="Picture 8" descr="Picture 8"/>
          <p:cNvPicPr>
            <a:picLocks noChangeAspect="1"/>
          </p:cNvPicPr>
          <p:nvPr/>
        </p:nvPicPr>
        <p:blipFill>
          <a:blip r:embed="rId4">
            <a:extLst/>
          </a:blip>
          <a:stretch>
            <a:fillRect/>
          </a:stretch>
        </p:blipFill>
        <p:spPr>
          <a:xfrm>
            <a:off x="10306893" y="5833309"/>
            <a:ext cx="1371601" cy="616055"/>
          </a:xfrm>
          <a:prstGeom prst="rect">
            <a:avLst/>
          </a:prstGeom>
          <a:ln w="12700">
            <a:miter lim="400000"/>
          </a:ln>
        </p:spPr>
      </p:pic>
      <p:sp>
        <p:nvSpPr>
          <p:cNvPr id="105" name="Rounded Rectangular Callout 2"/>
          <p:cNvSpPr/>
          <p:nvPr/>
        </p:nvSpPr>
        <p:spPr>
          <a:xfrm>
            <a:off x="384048" y="2468879"/>
            <a:ext cx="1920240" cy="2258568"/>
          </a:xfrm>
          <a:custGeom>
            <a:avLst/>
            <a:gdLst/>
            <a:ahLst/>
            <a:cxnLst>
              <a:cxn ang="0">
                <a:pos x="wd2" y="hd2"/>
              </a:cxn>
              <a:cxn ang="5400000">
                <a:pos x="wd2" y="hd2"/>
              </a:cxn>
              <a:cxn ang="10800000">
                <a:pos x="wd2" y="hd2"/>
              </a:cxn>
              <a:cxn ang="16200000">
                <a:pos x="wd2" y="hd2"/>
              </a:cxn>
            </a:cxnLst>
            <a:rect l="0" t="0" r="r" b="b"/>
            <a:pathLst>
              <a:path w="21600" h="21600" extrusionOk="0">
                <a:moveTo>
                  <a:pt x="0" y="3032"/>
                </a:moveTo>
                <a:cubicBezTo>
                  <a:pt x="0" y="1357"/>
                  <a:pt x="1596" y="0"/>
                  <a:pt x="3566" y="0"/>
                </a:cubicBezTo>
                <a:lnTo>
                  <a:pt x="3600" y="0"/>
                </a:lnTo>
                <a:lnTo>
                  <a:pt x="18034" y="0"/>
                </a:lnTo>
                <a:cubicBezTo>
                  <a:pt x="20004" y="0"/>
                  <a:pt x="21600" y="1357"/>
                  <a:pt x="21600" y="3032"/>
                </a:cubicBezTo>
                <a:lnTo>
                  <a:pt x="21600" y="15158"/>
                </a:lnTo>
                <a:cubicBezTo>
                  <a:pt x="21600" y="16832"/>
                  <a:pt x="20004" y="18189"/>
                  <a:pt x="18034" y="18189"/>
                </a:cubicBezTo>
                <a:lnTo>
                  <a:pt x="9000" y="18189"/>
                </a:lnTo>
                <a:lnTo>
                  <a:pt x="8563" y="21600"/>
                </a:lnTo>
                <a:lnTo>
                  <a:pt x="3600" y="18189"/>
                </a:lnTo>
                <a:lnTo>
                  <a:pt x="3566" y="18189"/>
                </a:lnTo>
                <a:cubicBezTo>
                  <a:pt x="1596" y="18189"/>
                  <a:pt x="0" y="16832"/>
                  <a:pt x="0" y="15158"/>
                </a:cubicBezTo>
                <a:lnTo>
                  <a:pt x="0" y="15158"/>
                </a:lnTo>
                <a:lnTo>
                  <a:pt x="0" y="10611"/>
                </a:lnTo>
                <a:close/>
              </a:path>
            </a:pathLst>
          </a:custGeom>
          <a:ln w="12700">
            <a:solidFill>
              <a:srgbClr val="527E34"/>
            </a:solidFill>
            <a:miter/>
          </a:ln>
        </p:spPr>
        <p:txBody>
          <a:bodyPr lIns="45719" rIns="45719" anchor="ctr"/>
          <a:lstStyle/>
          <a:p>
            <a:pPr algn="ctr">
              <a:defRPr>
                <a:solidFill>
                  <a:srgbClr val="FFFFFF"/>
                </a:solidFill>
              </a:defRPr>
            </a:pPr>
            <a:endParaRPr/>
          </a:p>
        </p:txBody>
      </p:sp>
      <p:sp>
        <p:nvSpPr>
          <p:cNvPr id="106" name="TextBox 4"/>
          <p:cNvSpPr txBox="1"/>
          <p:nvPr/>
        </p:nvSpPr>
        <p:spPr>
          <a:xfrm>
            <a:off x="475487" y="2551176"/>
            <a:ext cx="1828801" cy="14884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r>
              <a:t>Online enrollments have increased 61% at Cañada over the last 5 years</a:t>
            </a:r>
          </a:p>
        </p:txBody>
      </p:sp>
    </p:spTree>
  </p:cSld>
  <p:clrMapOvr>
    <a:masterClrMapping/>
  </p:clrMapOvr>
  <mc:AlternateContent xmlns:mc="http://schemas.openxmlformats.org/markup-compatibility/2006" xmlns:p14="http://schemas.microsoft.com/office/powerpoint/2010/main">
    <mc:Choice Requires="p14">
      <p:transition spd="slow">
        <p:dissolve/>
      </p:transition>
    </mc:Choice>
    <mc:Fallback xmlns:a14="http://schemas.microsoft.com/office/drawing/2010/main" xmlns:m="http://schemas.openxmlformats.org/officeDocument/2006/math"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Rectangle 7"/>
          <p:cNvSpPr/>
          <p:nvPr/>
        </p:nvSpPr>
        <p:spPr>
          <a:xfrm>
            <a:off x="-1" y="0"/>
            <a:ext cx="12219435" cy="1828800"/>
          </a:xfrm>
          <a:prstGeom prst="rect">
            <a:avLst/>
          </a:prstGeom>
          <a:solidFill>
            <a:srgbClr val="005433"/>
          </a:solidFill>
          <a:ln w="6350">
            <a:solidFill>
              <a:schemeClr val="accent1"/>
            </a:solidFill>
            <a:miter/>
          </a:ln>
        </p:spPr>
        <p:txBody>
          <a:bodyPr lIns="45719" rIns="45719" anchor="ctr"/>
          <a:lstStyle/>
          <a:p>
            <a:pPr algn="ctr">
              <a:defRPr>
                <a:solidFill>
                  <a:srgbClr val="FFFFFF"/>
                </a:solidFill>
              </a:defRPr>
            </a:pPr>
            <a:endParaRPr/>
          </a:p>
        </p:txBody>
      </p:sp>
      <p:sp>
        <p:nvSpPr>
          <p:cNvPr id="111" name="Title 6"/>
          <p:cNvSpPr txBox="1">
            <a:spLocks noGrp="1"/>
          </p:cNvSpPr>
          <p:nvPr>
            <p:ph type="title"/>
          </p:nvPr>
        </p:nvSpPr>
        <p:spPr>
          <a:xfrm>
            <a:off x="684483" y="0"/>
            <a:ext cx="10972801" cy="1825077"/>
          </a:xfrm>
          <a:prstGeom prst="rect">
            <a:avLst/>
          </a:prstGeom>
        </p:spPr>
        <p:txBody>
          <a:bodyPr/>
          <a:lstStyle>
            <a:lvl1pPr algn="ctr">
              <a:lnSpc>
                <a:spcPct val="120000"/>
              </a:lnSpc>
              <a:defRPr>
                <a:solidFill>
                  <a:srgbClr val="FFFFFF"/>
                </a:solidFill>
                <a:latin typeface="Avenir Heavy"/>
                <a:ea typeface="Avenir Heavy"/>
                <a:cs typeface="Avenir Heavy"/>
                <a:sym typeface="Avenir Heavy"/>
              </a:defRPr>
            </a:lvl1pPr>
          </a:lstStyle>
          <a:p>
            <a:r>
              <a:rPr lang="en-US" dirty="0"/>
              <a:t>Current </a:t>
            </a:r>
            <a:r>
              <a:rPr lang="en-US" dirty="0" smtClean="0"/>
              <a:t>Staffing &amp; </a:t>
            </a:r>
            <a:r>
              <a:rPr dirty="0" smtClean="0"/>
              <a:t>The Request</a:t>
            </a:r>
            <a:endParaRPr dirty="0"/>
          </a:p>
        </p:txBody>
      </p:sp>
      <p:sp>
        <p:nvSpPr>
          <p:cNvPr id="112" name="Content Placeholder 2"/>
          <p:cNvSpPr txBox="1">
            <a:spLocks noGrp="1"/>
          </p:cNvSpPr>
          <p:nvPr>
            <p:ph type="body" sz="half" idx="1"/>
          </p:nvPr>
        </p:nvSpPr>
        <p:spPr>
          <a:xfrm>
            <a:off x="684484" y="2167865"/>
            <a:ext cx="5835771" cy="4281499"/>
          </a:xfrm>
          <a:prstGeom prst="rect">
            <a:avLst/>
          </a:prstGeom>
        </p:spPr>
        <p:txBody>
          <a:bodyPr/>
          <a:lstStyle/>
          <a:p>
            <a:pPr marL="0" lvl="1" indent="457200">
              <a:spcBef>
                <a:spcPts val="1200"/>
              </a:spcBef>
              <a:buSzTx/>
              <a:buNone/>
              <a:defRPr sz="2200">
                <a:latin typeface="Avenir Heavy"/>
                <a:ea typeface="Avenir Heavy"/>
                <a:cs typeface="Avenir Heavy"/>
                <a:sym typeface="Avenir Heavy"/>
              </a:defRPr>
            </a:pPr>
            <a:r>
              <a:t>Current Staffing</a:t>
            </a:r>
          </a:p>
          <a:p>
            <a:pPr marL="914400" lvl="1" indent="-228600">
              <a:spcBef>
                <a:spcPts val="1800"/>
              </a:spcBef>
              <a:defRPr sz="1800">
                <a:latin typeface="Avenir Book"/>
                <a:ea typeface="Avenir Book"/>
                <a:cs typeface="Avenir Book"/>
                <a:sym typeface="Avenir Book"/>
              </a:defRPr>
            </a:pPr>
            <a:r>
              <a:t>0.2 reassigned time faculty Distance Education Coordinator</a:t>
            </a:r>
            <a:endParaRPr sz="2200">
              <a:solidFill>
                <a:srgbClr val="7F7F7F"/>
              </a:solidFill>
            </a:endParaRPr>
          </a:p>
          <a:p>
            <a:pPr marL="914400" lvl="1" indent="-228600">
              <a:spcBef>
                <a:spcPts val="1800"/>
              </a:spcBef>
              <a:defRPr sz="1800">
                <a:latin typeface="Avenir Book"/>
                <a:ea typeface="Avenir Book"/>
                <a:cs typeface="Avenir Book"/>
                <a:sym typeface="Avenir Book"/>
              </a:defRPr>
            </a:pPr>
            <a:r>
              <a:t>FT Classified Instructional Technologist (shared with Assessment, Program Review &amp; other)</a:t>
            </a:r>
            <a:endParaRPr sz="2200"/>
          </a:p>
          <a:p>
            <a:pPr marL="914400" lvl="1" indent="-228600">
              <a:spcBef>
                <a:spcPts val="1800"/>
              </a:spcBef>
              <a:defRPr sz="1800">
                <a:latin typeface="Avenir Book"/>
                <a:ea typeface="Avenir Book"/>
                <a:cs typeface="Avenir Book"/>
                <a:sym typeface="Avenir Book"/>
              </a:defRPr>
            </a:pPr>
            <a:r>
              <a:t>ASLT Dean provides limited administrator support</a:t>
            </a:r>
          </a:p>
          <a:p>
            <a:pPr marL="0" lvl="1" indent="457200">
              <a:spcBef>
                <a:spcPts val="1200"/>
              </a:spcBef>
              <a:buSzTx/>
              <a:buNone/>
              <a:defRPr sz="2200">
                <a:latin typeface="Avenir Heavy"/>
                <a:ea typeface="Avenir Heavy"/>
                <a:cs typeface="Avenir Heavy"/>
                <a:sym typeface="Avenir Heavy"/>
              </a:defRPr>
            </a:pPr>
            <a:r>
              <a:t>Request</a:t>
            </a:r>
          </a:p>
          <a:p>
            <a:pPr marL="914400" lvl="1" indent="-228600">
              <a:spcBef>
                <a:spcPts val="1800"/>
              </a:spcBef>
              <a:defRPr sz="1800">
                <a:latin typeface="Avenir Book"/>
                <a:ea typeface="Avenir Book"/>
                <a:cs typeface="Avenir Book"/>
                <a:sym typeface="Avenir Book"/>
              </a:defRPr>
            </a:pPr>
            <a:r>
              <a:t>Full-Time Instructional Designer, Tenure Track</a:t>
            </a:r>
          </a:p>
        </p:txBody>
      </p:sp>
      <p:pic>
        <p:nvPicPr>
          <p:cNvPr id="113" name="Picture 8" descr="Picture 8"/>
          <p:cNvPicPr>
            <a:picLocks noChangeAspect="1"/>
          </p:cNvPicPr>
          <p:nvPr/>
        </p:nvPicPr>
        <p:blipFill>
          <a:blip r:embed="rId3">
            <a:extLst/>
          </a:blip>
          <a:stretch>
            <a:fillRect/>
          </a:stretch>
        </p:blipFill>
        <p:spPr>
          <a:xfrm>
            <a:off x="10306893" y="5833309"/>
            <a:ext cx="1371601" cy="616055"/>
          </a:xfrm>
          <a:prstGeom prst="rect">
            <a:avLst/>
          </a:prstGeom>
          <a:ln w="12700">
            <a:miter lim="400000"/>
          </a:ln>
        </p:spPr>
      </p:pic>
      <p:graphicFrame>
        <p:nvGraphicFramePr>
          <p:cNvPr id="114" name="Chart 11"/>
          <p:cNvGraphicFramePr/>
          <p:nvPr/>
        </p:nvGraphicFramePr>
        <p:xfrm>
          <a:off x="7144586" y="2198345"/>
          <a:ext cx="4563500" cy="431705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mc:AlternateContent xmlns:mc="http://schemas.openxmlformats.org/markup-compatibility/2006" xmlns:p14="http://schemas.microsoft.com/office/powerpoint/2010/main">
    <mc:Choice Requires="p14">
      <p:transition spd="slow">
        <p:dissolve/>
      </p:transition>
    </mc:Choice>
    <mc:Fallback xmlns:a14="http://schemas.microsoft.com/office/drawing/2010/main" xmlns:m="http://schemas.openxmlformats.org/officeDocument/2006/math"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Rectangle 7"/>
          <p:cNvSpPr/>
          <p:nvPr/>
        </p:nvSpPr>
        <p:spPr>
          <a:xfrm>
            <a:off x="-1" y="0"/>
            <a:ext cx="12219435" cy="1828800"/>
          </a:xfrm>
          <a:prstGeom prst="rect">
            <a:avLst/>
          </a:prstGeom>
          <a:solidFill>
            <a:srgbClr val="005433"/>
          </a:solidFill>
          <a:ln w="6350">
            <a:solidFill>
              <a:schemeClr val="accent1"/>
            </a:solidFill>
            <a:miter/>
          </a:ln>
        </p:spPr>
        <p:txBody>
          <a:bodyPr lIns="45719" rIns="45719" anchor="ctr"/>
          <a:lstStyle/>
          <a:p>
            <a:pPr algn="ctr">
              <a:defRPr>
                <a:solidFill>
                  <a:srgbClr val="FFFFFF"/>
                </a:solidFill>
              </a:defRPr>
            </a:pPr>
            <a:endParaRPr/>
          </a:p>
        </p:txBody>
      </p:sp>
      <p:sp>
        <p:nvSpPr>
          <p:cNvPr id="119" name="Title 6"/>
          <p:cNvSpPr txBox="1">
            <a:spLocks noGrp="1"/>
          </p:cNvSpPr>
          <p:nvPr>
            <p:ph type="title"/>
          </p:nvPr>
        </p:nvSpPr>
        <p:spPr>
          <a:xfrm>
            <a:off x="684484" y="-1"/>
            <a:ext cx="10828096" cy="1829712"/>
          </a:xfrm>
          <a:prstGeom prst="rect">
            <a:avLst/>
          </a:prstGeom>
        </p:spPr>
        <p:txBody>
          <a:bodyPr/>
          <a:lstStyle>
            <a:lvl1pPr algn="ctr">
              <a:lnSpc>
                <a:spcPct val="120000"/>
              </a:lnSpc>
              <a:defRPr>
                <a:solidFill>
                  <a:srgbClr val="FFFFFF"/>
                </a:solidFill>
                <a:latin typeface="Avenir Heavy"/>
                <a:ea typeface="Avenir Heavy"/>
                <a:cs typeface="Avenir Heavy"/>
                <a:sym typeface="Avenir Heavy"/>
              </a:defRPr>
            </a:lvl1pPr>
          </a:lstStyle>
          <a:p>
            <a:r>
              <a:t>Anticipated Contribution</a:t>
            </a:r>
          </a:p>
        </p:txBody>
      </p:sp>
      <p:sp>
        <p:nvSpPr>
          <p:cNvPr id="120" name="Content Placeholder 2"/>
          <p:cNvSpPr txBox="1">
            <a:spLocks noGrp="1"/>
          </p:cNvSpPr>
          <p:nvPr>
            <p:ph type="body" idx="1"/>
          </p:nvPr>
        </p:nvSpPr>
        <p:spPr>
          <a:xfrm>
            <a:off x="735480" y="2178110"/>
            <a:ext cx="10748473" cy="4234728"/>
          </a:xfrm>
          <a:prstGeom prst="rect">
            <a:avLst/>
          </a:prstGeom>
        </p:spPr>
        <p:txBody>
          <a:bodyPr/>
          <a:lstStyle/>
          <a:p>
            <a:pPr marL="0" indent="0" defTabSz="859536">
              <a:lnSpc>
                <a:spcPct val="110000"/>
              </a:lnSpc>
              <a:spcBef>
                <a:spcPts val="1600"/>
              </a:spcBef>
              <a:buSzTx/>
              <a:buNone/>
              <a:defRPr sz="2256">
                <a:solidFill>
                  <a:srgbClr val="843C0C"/>
                </a:solidFill>
                <a:latin typeface="Avenir Heavy"/>
                <a:ea typeface="Avenir Heavy"/>
                <a:cs typeface="Avenir Heavy"/>
                <a:sym typeface="Avenir Heavy"/>
              </a:defRPr>
            </a:pPr>
            <a:r>
              <a:t>Support a growing demand for advancing quality teaching and awareness of new techniques and opportunities.</a:t>
            </a:r>
          </a:p>
          <a:p>
            <a:pPr marL="214884" indent="-214884" defTabSz="859536">
              <a:lnSpc>
                <a:spcPct val="110000"/>
              </a:lnSpc>
              <a:spcBef>
                <a:spcPts val="1600"/>
              </a:spcBef>
              <a:defRPr sz="2632"/>
            </a:pPr>
            <a:r>
              <a:t>Develop and expand training for online instruction modalities.</a:t>
            </a:r>
          </a:p>
          <a:p>
            <a:pPr marL="214884" indent="-214884" defTabSz="859536">
              <a:lnSpc>
                <a:spcPct val="110000"/>
              </a:lnSpc>
              <a:spcBef>
                <a:spcPts val="1600"/>
              </a:spcBef>
              <a:defRPr sz="2632"/>
            </a:pPr>
            <a:r>
              <a:t>Facilitate and manage certification for online teaching (QOTL, POCR, @ONE).</a:t>
            </a:r>
          </a:p>
          <a:p>
            <a:pPr marL="214884" indent="-214884" defTabSz="859536">
              <a:lnSpc>
                <a:spcPct val="110000"/>
              </a:lnSpc>
              <a:spcBef>
                <a:spcPts val="1600"/>
              </a:spcBef>
              <a:defRPr sz="2632"/>
            </a:pPr>
            <a:r>
              <a:t>Advise and support compliance with online program regulations.</a:t>
            </a:r>
          </a:p>
          <a:p>
            <a:pPr marL="214884" indent="-214884" defTabSz="859536">
              <a:lnSpc>
                <a:spcPct val="110000"/>
              </a:lnSpc>
              <a:spcBef>
                <a:spcPts val="1600"/>
              </a:spcBef>
              <a:defRPr sz="2632"/>
            </a:pPr>
            <a:r>
              <a:t>Consult and partner with other faculty to apply online methods</a:t>
            </a:r>
            <a:br/>
            <a:r>
              <a:t>  for improving online, hybrid, and face-to-face programs.</a:t>
            </a:r>
          </a:p>
        </p:txBody>
      </p:sp>
      <p:pic>
        <p:nvPicPr>
          <p:cNvPr id="121" name="Picture 8" descr="Picture 8"/>
          <p:cNvPicPr>
            <a:picLocks noChangeAspect="1"/>
          </p:cNvPicPr>
          <p:nvPr/>
        </p:nvPicPr>
        <p:blipFill>
          <a:blip r:embed="rId3">
            <a:extLst/>
          </a:blip>
          <a:stretch>
            <a:fillRect/>
          </a:stretch>
        </p:blipFill>
        <p:spPr>
          <a:xfrm>
            <a:off x="10306893" y="5833309"/>
            <a:ext cx="1371601" cy="616055"/>
          </a:xfrm>
          <a:prstGeom prst="rect">
            <a:avLst/>
          </a:prstGeom>
          <a:ln w="12700">
            <a:miter lim="400000"/>
          </a:ln>
        </p:spPr>
      </p:pic>
    </p:spTree>
  </p:cSld>
  <p:clrMapOvr>
    <a:masterClrMapping/>
  </p:clrMapOvr>
  <mc:AlternateContent xmlns:mc="http://schemas.openxmlformats.org/markup-compatibility/2006" xmlns:p14="http://schemas.microsoft.com/office/powerpoint/2010/main">
    <mc:Choice Requires="p14">
      <p:transition spd="slow">
        <p:dissolve/>
      </p:transition>
    </mc:Choice>
    <mc:Fallback xmlns:a14="http://schemas.microsoft.com/office/drawing/2010/main" xmlns:m="http://schemas.openxmlformats.org/officeDocument/2006/math"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Rectangle 7"/>
          <p:cNvSpPr/>
          <p:nvPr/>
        </p:nvSpPr>
        <p:spPr>
          <a:xfrm>
            <a:off x="-1" y="0"/>
            <a:ext cx="12219435" cy="1828800"/>
          </a:xfrm>
          <a:prstGeom prst="rect">
            <a:avLst/>
          </a:prstGeom>
          <a:solidFill>
            <a:srgbClr val="005433"/>
          </a:solidFill>
          <a:ln w="6350">
            <a:solidFill>
              <a:schemeClr val="accent1"/>
            </a:solidFill>
            <a:miter/>
          </a:ln>
        </p:spPr>
        <p:txBody>
          <a:bodyPr lIns="45719" rIns="45719" anchor="ctr"/>
          <a:lstStyle/>
          <a:p>
            <a:pPr algn="ctr">
              <a:defRPr>
                <a:solidFill>
                  <a:srgbClr val="FFFFFF"/>
                </a:solidFill>
              </a:defRPr>
            </a:pPr>
            <a:endParaRPr/>
          </a:p>
        </p:txBody>
      </p:sp>
      <p:sp>
        <p:nvSpPr>
          <p:cNvPr id="126" name="Title 6"/>
          <p:cNvSpPr txBox="1">
            <a:spLocks noGrp="1"/>
          </p:cNvSpPr>
          <p:nvPr>
            <p:ph type="title"/>
          </p:nvPr>
        </p:nvSpPr>
        <p:spPr>
          <a:xfrm>
            <a:off x="684483" y="-1"/>
            <a:ext cx="10835642" cy="1825202"/>
          </a:xfrm>
          <a:prstGeom prst="rect">
            <a:avLst/>
          </a:prstGeom>
        </p:spPr>
        <p:txBody>
          <a:bodyPr/>
          <a:lstStyle>
            <a:lvl1pPr algn="ctr">
              <a:lnSpc>
                <a:spcPct val="120000"/>
              </a:lnSpc>
              <a:defRPr>
                <a:solidFill>
                  <a:srgbClr val="FFFFFF"/>
                </a:solidFill>
                <a:latin typeface="Avenir Heavy"/>
                <a:ea typeface="Avenir Heavy"/>
                <a:cs typeface="Avenir Heavy"/>
                <a:sym typeface="Avenir Heavy"/>
              </a:defRPr>
            </a:lvl1pPr>
          </a:lstStyle>
          <a:p>
            <a:r>
              <a:t>Anticipated Contribution (continued)</a:t>
            </a:r>
          </a:p>
        </p:txBody>
      </p:sp>
      <p:sp>
        <p:nvSpPr>
          <p:cNvPr id="127" name="Content Placeholder 2"/>
          <p:cNvSpPr txBox="1">
            <a:spLocks noGrp="1"/>
          </p:cNvSpPr>
          <p:nvPr>
            <p:ph type="body" idx="1"/>
          </p:nvPr>
        </p:nvSpPr>
        <p:spPr>
          <a:xfrm>
            <a:off x="777765" y="2164455"/>
            <a:ext cx="10857188" cy="4260174"/>
          </a:xfrm>
          <a:prstGeom prst="rect">
            <a:avLst/>
          </a:prstGeom>
        </p:spPr>
        <p:txBody>
          <a:bodyPr/>
          <a:lstStyle/>
          <a:p>
            <a:pPr>
              <a:lnSpc>
                <a:spcPct val="110000"/>
              </a:lnSpc>
              <a:spcBef>
                <a:spcPts val="1800"/>
              </a:spcBef>
            </a:pPr>
            <a:r>
              <a:t>Explore and promote advances in pedagogy to support teaching effectiveness, program completion, and student equity.</a:t>
            </a:r>
          </a:p>
          <a:p>
            <a:pPr>
              <a:lnSpc>
                <a:spcPct val="110000"/>
              </a:lnSpc>
              <a:spcBef>
                <a:spcPts val="1800"/>
              </a:spcBef>
            </a:pPr>
            <a:r>
              <a:t>Develop, curate, and share templates and other resources for course and learning design innovations.  </a:t>
            </a:r>
          </a:p>
          <a:p>
            <a:pPr>
              <a:lnSpc>
                <a:spcPct val="110000"/>
              </a:lnSpc>
              <a:spcBef>
                <a:spcPts val="1800"/>
              </a:spcBef>
            </a:pPr>
            <a:r>
              <a:t>Partner with department and stakeholders to offer teaching workshops to meet the professional development needs of faculty.</a:t>
            </a:r>
          </a:p>
        </p:txBody>
      </p:sp>
      <p:pic>
        <p:nvPicPr>
          <p:cNvPr id="128" name="Picture 8" descr="Picture 8"/>
          <p:cNvPicPr>
            <a:picLocks noChangeAspect="1"/>
          </p:cNvPicPr>
          <p:nvPr/>
        </p:nvPicPr>
        <p:blipFill>
          <a:blip r:embed="rId3">
            <a:extLst/>
          </a:blip>
          <a:stretch>
            <a:fillRect/>
          </a:stretch>
        </p:blipFill>
        <p:spPr>
          <a:xfrm>
            <a:off x="10306893" y="5833309"/>
            <a:ext cx="1371601" cy="616055"/>
          </a:xfrm>
          <a:prstGeom prst="rect">
            <a:avLst/>
          </a:prstGeom>
          <a:ln w="12700">
            <a:miter lim="400000"/>
          </a:ln>
        </p:spPr>
      </p:pic>
    </p:spTree>
  </p:cSld>
  <p:clrMapOvr>
    <a:masterClrMapping/>
  </p:clrMapOvr>
  <mc:AlternateContent xmlns:mc="http://schemas.openxmlformats.org/markup-compatibility/2006" xmlns:p14="http://schemas.microsoft.com/office/powerpoint/2010/main">
    <mc:Choice Requires="p14">
      <p:transition spd="slow">
        <p:dissolve/>
      </p:transition>
    </mc:Choice>
    <mc:Fallback xmlns:a14="http://schemas.microsoft.com/office/drawing/2010/main" xmlns:m="http://schemas.openxmlformats.org/officeDocument/2006/math"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Rectangle 7"/>
          <p:cNvSpPr/>
          <p:nvPr/>
        </p:nvSpPr>
        <p:spPr>
          <a:xfrm>
            <a:off x="-1" y="0"/>
            <a:ext cx="12219435" cy="1828800"/>
          </a:xfrm>
          <a:prstGeom prst="rect">
            <a:avLst/>
          </a:prstGeom>
          <a:solidFill>
            <a:srgbClr val="005433"/>
          </a:solidFill>
          <a:ln w="6350">
            <a:solidFill>
              <a:schemeClr val="accent1"/>
            </a:solidFill>
            <a:miter/>
          </a:ln>
        </p:spPr>
        <p:txBody>
          <a:bodyPr lIns="45719" rIns="45719" anchor="ctr"/>
          <a:lstStyle/>
          <a:p>
            <a:pPr algn="ctr">
              <a:defRPr>
                <a:solidFill>
                  <a:srgbClr val="FFFFFF"/>
                </a:solidFill>
              </a:defRPr>
            </a:pPr>
            <a:endParaRPr/>
          </a:p>
        </p:txBody>
      </p:sp>
      <p:sp>
        <p:nvSpPr>
          <p:cNvPr id="133" name="Title 6"/>
          <p:cNvSpPr txBox="1">
            <a:spLocks noGrp="1"/>
          </p:cNvSpPr>
          <p:nvPr>
            <p:ph type="title"/>
          </p:nvPr>
        </p:nvSpPr>
        <p:spPr>
          <a:xfrm>
            <a:off x="684484" y="-1"/>
            <a:ext cx="10828096" cy="1829712"/>
          </a:xfrm>
          <a:prstGeom prst="rect">
            <a:avLst/>
          </a:prstGeom>
        </p:spPr>
        <p:txBody>
          <a:bodyPr/>
          <a:lstStyle>
            <a:lvl1pPr algn="ctr">
              <a:lnSpc>
                <a:spcPct val="120000"/>
              </a:lnSpc>
              <a:defRPr>
                <a:solidFill>
                  <a:srgbClr val="FFFFFF"/>
                </a:solidFill>
                <a:latin typeface="Avenir Heavy"/>
                <a:ea typeface="Avenir Heavy"/>
                <a:cs typeface="Avenir Heavy"/>
                <a:sym typeface="Avenir Heavy"/>
              </a:defRPr>
            </a:lvl1pPr>
          </a:lstStyle>
          <a:p>
            <a:r>
              <a:t>Expertise Provided</a:t>
            </a:r>
          </a:p>
        </p:txBody>
      </p:sp>
      <p:sp>
        <p:nvSpPr>
          <p:cNvPr id="134" name="Content Placeholder 2"/>
          <p:cNvSpPr txBox="1">
            <a:spLocks noGrp="1"/>
          </p:cNvSpPr>
          <p:nvPr>
            <p:ph type="body" idx="1"/>
          </p:nvPr>
        </p:nvSpPr>
        <p:spPr>
          <a:xfrm>
            <a:off x="777765" y="2178110"/>
            <a:ext cx="9385802" cy="4234728"/>
          </a:xfrm>
          <a:prstGeom prst="rect">
            <a:avLst/>
          </a:prstGeom>
        </p:spPr>
        <p:txBody>
          <a:bodyPr/>
          <a:lstStyle/>
          <a:p>
            <a:pPr marL="0" indent="0" defTabSz="713231">
              <a:lnSpc>
                <a:spcPct val="110000"/>
              </a:lnSpc>
              <a:spcBef>
                <a:spcPts val="1400"/>
              </a:spcBef>
              <a:buSzTx/>
              <a:buNone/>
              <a:defRPr sz="1871">
                <a:solidFill>
                  <a:srgbClr val="843C0C"/>
                </a:solidFill>
                <a:latin typeface="Avenir Heavy"/>
                <a:ea typeface="Avenir Heavy"/>
                <a:cs typeface="Avenir Heavy"/>
                <a:sym typeface="Avenir Heavy"/>
              </a:defRPr>
            </a:pPr>
            <a:r>
              <a:t>The instructional designer will bring… </a:t>
            </a:r>
          </a:p>
          <a:p>
            <a:pPr marL="178307" indent="-178307" defTabSz="713231">
              <a:lnSpc>
                <a:spcPct val="110000"/>
              </a:lnSpc>
              <a:spcBef>
                <a:spcPts val="1400"/>
              </a:spcBef>
              <a:defRPr sz="2184"/>
            </a:pPr>
            <a:r>
              <a:t>Knowledge of instructional design principles and learning strategies (including needs analysis, backwards design, learning outcomes and assessment design).</a:t>
            </a:r>
          </a:p>
          <a:p>
            <a:pPr marL="178307" indent="-178307" defTabSz="713231">
              <a:lnSpc>
                <a:spcPct val="110000"/>
              </a:lnSpc>
              <a:spcBef>
                <a:spcPts val="1400"/>
              </a:spcBef>
              <a:defRPr sz="2184"/>
            </a:pPr>
            <a:r>
              <a:t>Experience with instructional approaches including lecture, discussion, activities, projects, and online teaching.</a:t>
            </a:r>
          </a:p>
          <a:p>
            <a:pPr marL="178307" indent="-178307" defTabSz="713231">
              <a:lnSpc>
                <a:spcPct val="110000"/>
              </a:lnSpc>
              <a:spcBef>
                <a:spcPts val="1400"/>
              </a:spcBef>
              <a:defRPr sz="2184"/>
            </a:pPr>
            <a:r>
              <a:t>Skill developing educational multimedia, software and other digital content.</a:t>
            </a:r>
          </a:p>
          <a:p>
            <a:pPr marL="178307" indent="-178307" defTabSz="713231">
              <a:lnSpc>
                <a:spcPct val="110000"/>
              </a:lnSpc>
              <a:spcBef>
                <a:spcPts val="1400"/>
              </a:spcBef>
              <a:defRPr sz="2184"/>
            </a:pPr>
            <a:r>
              <a:t>Understanding of developing regulations and requirements for public education.</a:t>
            </a:r>
          </a:p>
          <a:p>
            <a:pPr marL="178307" indent="-178307" defTabSz="713231">
              <a:lnSpc>
                <a:spcPct val="110000"/>
              </a:lnSpc>
              <a:spcBef>
                <a:spcPts val="1400"/>
              </a:spcBef>
              <a:defRPr sz="2184"/>
            </a:pPr>
            <a:r>
              <a:t>Familiarity with accessibility resources, requirements, and opportunities. </a:t>
            </a:r>
          </a:p>
        </p:txBody>
      </p:sp>
      <p:pic>
        <p:nvPicPr>
          <p:cNvPr id="135" name="Picture 8" descr="Picture 8"/>
          <p:cNvPicPr>
            <a:picLocks noChangeAspect="1"/>
          </p:cNvPicPr>
          <p:nvPr/>
        </p:nvPicPr>
        <p:blipFill>
          <a:blip r:embed="rId3">
            <a:extLst/>
          </a:blip>
          <a:stretch>
            <a:fillRect/>
          </a:stretch>
        </p:blipFill>
        <p:spPr>
          <a:xfrm>
            <a:off x="10306893" y="5833309"/>
            <a:ext cx="1371601" cy="616055"/>
          </a:xfrm>
          <a:prstGeom prst="rect">
            <a:avLst/>
          </a:prstGeom>
          <a:ln w="12700">
            <a:miter lim="400000"/>
          </a:ln>
        </p:spPr>
      </p:pic>
    </p:spTree>
  </p:cSld>
  <p:clrMapOvr>
    <a:masterClrMapping/>
  </p:clrMapOvr>
  <mc:AlternateContent xmlns:mc="http://schemas.openxmlformats.org/markup-compatibility/2006" xmlns:p14="http://schemas.microsoft.com/office/powerpoint/2010/main">
    <mc:Choice Requires="p14">
      <p:transition spd="slow">
        <p:dissolve/>
      </p:transition>
    </mc:Choice>
    <mc:Fallback xmlns:a14="http://schemas.microsoft.com/office/drawing/2010/main" xmlns:m="http://schemas.openxmlformats.org/officeDocument/2006/math"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Rectangle 7"/>
          <p:cNvSpPr/>
          <p:nvPr/>
        </p:nvSpPr>
        <p:spPr>
          <a:xfrm>
            <a:off x="-1" y="0"/>
            <a:ext cx="12219435" cy="1828800"/>
          </a:xfrm>
          <a:prstGeom prst="rect">
            <a:avLst/>
          </a:prstGeom>
          <a:solidFill>
            <a:srgbClr val="005433"/>
          </a:solidFill>
          <a:ln w="6350">
            <a:solidFill>
              <a:schemeClr val="accent1"/>
            </a:solidFill>
            <a:miter/>
          </a:ln>
        </p:spPr>
        <p:txBody>
          <a:bodyPr lIns="45719" rIns="45719" anchor="ctr"/>
          <a:lstStyle/>
          <a:p>
            <a:pPr algn="ctr">
              <a:defRPr>
                <a:solidFill>
                  <a:srgbClr val="FFFFFF"/>
                </a:solidFill>
              </a:defRPr>
            </a:pPr>
            <a:endParaRPr/>
          </a:p>
        </p:txBody>
      </p:sp>
      <p:sp>
        <p:nvSpPr>
          <p:cNvPr id="140" name="Title 6"/>
          <p:cNvSpPr txBox="1">
            <a:spLocks noGrp="1"/>
          </p:cNvSpPr>
          <p:nvPr>
            <p:ph type="title"/>
          </p:nvPr>
        </p:nvSpPr>
        <p:spPr>
          <a:xfrm>
            <a:off x="684483" y="-1"/>
            <a:ext cx="10835642" cy="1829712"/>
          </a:xfrm>
          <a:prstGeom prst="rect">
            <a:avLst/>
          </a:prstGeom>
        </p:spPr>
        <p:txBody>
          <a:bodyPr/>
          <a:lstStyle/>
          <a:p>
            <a:pPr algn="ctr">
              <a:lnSpc>
                <a:spcPct val="120000"/>
              </a:lnSpc>
              <a:defRPr>
                <a:solidFill>
                  <a:srgbClr val="FFFFFF"/>
                </a:solidFill>
                <a:latin typeface="Avenir Heavy"/>
                <a:ea typeface="Avenir Heavy"/>
                <a:cs typeface="Avenir Heavy"/>
                <a:sym typeface="Avenir Heavy"/>
              </a:defRPr>
            </a:pPr>
            <a:r>
              <a:t>Big Picture View…</a:t>
            </a:r>
          </a:p>
        </p:txBody>
      </p:sp>
      <p:pic>
        <p:nvPicPr>
          <p:cNvPr id="141" name="Picture 8" descr="Picture 8"/>
          <p:cNvPicPr>
            <a:picLocks noChangeAspect="1"/>
          </p:cNvPicPr>
          <p:nvPr/>
        </p:nvPicPr>
        <p:blipFill>
          <a:blip r:embed="rId3">
            <a:extLst/>
          </a:blip>
          <a:stretch>
            <a:fillRect/>
          </a:stretch>
        </p:blipFill>
        <p:spPr>
          <a:xfrm>
            <a:off x="10306893" y="5833309"/>
            <a:ext cx="1371601" cy="616055"/>
          </a:xfrm>
          <a:prstGeom prst="rect">
            <a:avLst/>
          </a:prstGeom>
          <a:ln w="12700">
            <a:miter lim="400000"/>
          </a:ln>
        </p:spPr>
      </p:pic>
      <p:graphicFrame>
        <p:nvGraphicFramePr>
          <p:cNvPr id="142" name="Chart 5"/>
          <p:cNvGraphicFramePr/>
          <p:nvPr>
            <p:extLst>
              <p:ext uri="{D42A27DB-BD31-4B8C-83A1-F6EECF244321}">
                <p14:modId xmlns:p14="http://schemas.microsoft.com/office/powerpoint/2010/main" val="2172352623"/>
              </p:ext>
            </p:extLst>
          </p:nvPr>
        </p:nvGraphicFramePr>
        <p:xfrm>
          <a:off x="536392" y="4078584"/>
          <a:ext cx="9436293" cy="2637431"/>
        </p:xfrm>
        <a:graphic>
          <a:graphicData uri="http://schemas.openxmlformats.org/drawingml/2006/chart">
            <c:chart xmlns:c="http://schemas.openxmlformats.org/drawingml/2006/chart" xmlns:r="http://schemas.openxmlformats.org/officeDocument/2006/relationships" r:id="rId4"/>
          </a:graphicData>
        </a:graphic>
      </p:graphicFrame>
      <p:sp>
        <p:nvSpPr>
          <p:cNvPr id="143" name="Content Placeholder 2"/>
          <p:cNvSpPr txBox="1">
            <a:spLocks noGrp="1"/>
          </p:cNvSpPr>
          <p:nvPr>
            <p:ph type="body" sz="half" idx="1"/>
          </p:nvPr>
        </p:nvSpPr>
        <p:spPr>
          <a:xfrm>
            <a:off x="464304" y="2215504"/>
            <a:ext cx="11263392" cy="1835151"/>
          </a:xfrm>
          <a:prstGeom prst="rect">
            <a:avLst/>
          </a:prstGeom>
        </p:spPr>
        <p:txBody>
          <a:bodyPr/>
          <a:lstStyle>
            <a:lvl1pPr marL="0" indent="0" algn="ctr" defTabSz="694944">
              <a:lnSpc>
                <a:spcPct val="110000"/>
              </a:lnSpc>
              <a:spcBef>
                <a:spcPts val="1300"/>
              </a:spcBef>
              <a:buSzTx/>
              <a:buFontTx/>
              <a:buNone/>
              <a:defRPr sz="2128"/>
            </a:lvl1pPr>
          </a:lstStyle>
          <a:p>
            <a:r>
              <a:rPr dirty="0" err="1"/>
              <a:t>Cañada’s</a:t>
            </a:r>
            <a:r>
              <a:rPr dirty="0"/>
              <a:t> current need to provide trainings and workshops for educational design and online course development require more resources than can be provided with partial faculty reassigned time and a portion of a full-time employee’s time.  This need will grow.  A full-time faculty focused on supporting instructional design is essential in keeping our college competitive and fully supporting our students.</a:t>
            </a:r>
          </a:p>
        </p:txBody>
      </p:sp>
    </p:spTree>
  </p:cSld>
  <p:clrMapOvr>
    <a:masterClrMapping/>
  </p:clrMapOvr>
  <mc:AlternateContent xmlns:mc="http://schemas.openxmlformats.org/markup-compatibility/2006" xmlns:p14="http://schemas.microsoft.com/office/powerpoint/2010/main">
    <mc:Choice Requires="p14">
      <p:transition spd="slow">
        <p:dissolve/>
      </p:transition>
    </mc:Choice>
    <mc:Fallback xmlns:a14="http://schemas.microsoft.com/office/drawing/2010/main" xmlns:m="http://schemas.openxmlformats.org/officeDocument/2006/math" xmlns="">
      <p:transition spd="med">
        <p:fade/>
      </p:transition>
    </mc:Fallback>
  </mc:AlternateContent>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TotalTime>
  <Words>340</Words>
  <Application>Microsoft Office PowerPoint</Application>
  <PresentationFormat>Widescreen</PresentationFormat>
  <Paragraphs>44</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Avenir Book</vt:lpstr>
      <vt:lpstr>Avenir Heavy</vt:lpstr>
      <vt:lpstr>Calibri</vt:lpstr>
      <vt:lpstr>Office Theme</vt:lpstr>
      <vt:lpstr>PowerPoint Presentation</vt:lpstr>
      <vt:lpstr>Why now?</vt:lpstr>
      <vt:lpstr>Current Staffing &amp; The Request</vt:lpstr>
      <vt:lpstr>Anticipated Contribution</vt:lpstr>
      <vt:lpstr>Anticipated Contribution (continued)</vt:lpstr>
      <vt:lpstr>Expertise Provided</vt:lpstr>
      <vt:lpstr>Big Picture 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Andrade, Ronald</dc:creator>
  <cp:lastModifiedBy>Andrade, Ronald</cp:lastModifiedBy>
  <cp:revision>5</cp:revision>
  <dcterms:modified xsi:type="dcterms:W3CDTF">2019-11-01T20:50:11Z</dcterms:modified>
</cp:coreProperties>
</file>