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74" r:id="rId3"/>
    <p:sldId id="278" r:id="rId4"/>
    <p:sldId id="260" r:id="rId5"/>
    <p:sldId id="279" r:id="rId6"/>
    <p:sldId id="257" r:id="rId7"/>
    <p:sldId id="259" r:id="rId8"/>
    <p:sldId id="281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2" autoAdjust="0"/>
  </p:normalViewPr>
  <p:slideViewPr>
    <p:cSldViewPr snapToGrid="0">
      <p:cViewPr varScale="1">
        <p:scale>
          <a:sx n="122" d="100"/>
          <a:sy n="122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1B155-F69D-4687-A9C7-FF42E47F366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9CF4-55C1-4A70-8DC2-7A37FEC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0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rgbClr val="85200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10800000">
            <a:off x="6745207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340267" y="789"/>
            <a:ext cx="3000484" cy="13924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8737376" y="5623803"/>
            <a:ext cx="3185424" cy="1234316"/>
            <a:chOff x="6917201" y="0"/>
            <a:chExt cx="2227777" cy="863400"/>
          </a:xfrm>
        </p:grpSpPr>
        <p:sp>
          <p:nvSpPr>
            <p:cNvPr id="19" name="Shape 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5067"/>
            </a:lvl1pPr>
            <a:lvl2pPr lvl="1" algn="ctr" rtl="0">
              <a:spcBef>
                <a:spcPts val="0"/>
              </a:spcBef>
              <a:buSzPct val="100000"/>
              <a:defRPr sz="5067"/>
            </a:lvl2pPr>
            <a:lvl3pPr lvl="2" algn="ctr" rtl="0">
              <a:spcBef>
                <a:spcPts val="0"/>
              </a:spcBef>
              <a:buSzPct val="100000"/>
              <a:defRPr sz="5067"/>
            </a:lvl3pPr>
            <a:lvl4pPr lvl="3" algn="ctr" rtl="0">
              <a:spcBef>
                <a:spcPts val="0"/>
              </a:spcBef>
              <a:buSzPct val="100000"/>
              <a:defRPr sz="5067"/>
            </a:lvl4pPr>
            <a:lvl5pPr lvl="4" algn="ctr" rtl="0">
              <a:spcBef>
                <a:spcPts val="0"/>
              </a:spcBef>
              <a:buSzPct val="100000"/>
              <a:defRPr sz="5067"/>
            </a:lvl5pPr>
            <a:lvl6pPr lvl="5" algn="ctr" rtl="0">
              <a:spcBef>
                <a:spcPts val="0"/>
              </a:spcBef>
              <a:buSzPct val="100000"/>
              <a:defRPr sz="5067"/>
            </a:lvl6pPr>
            <a:lvl7pPr lvl="6" algn="ctr" rtl="0">
              <a:spcBef>
                <a:spcPts val="0"/>
              </a:spcBef>
              <a:buSzPct val="100000"/>
              <a:defRPr sz="5067"/>
            </a:lvl7pPr>
            <a:lvl8pPr lvl="7" algn="ctr" rtl="0">
              <a:spcBef>
                <a:spcPts val="0"/>
              </a:spcBef>
              <a:buSzPct val="100000"/>
              <a:defRPr sz="5067"/>
            </a:lvl8pPr>
            <a:lvl9pPr lvl="8" algn="ctr" rtl="0">
              <a:spcBef>
                <a:spcPts val="0"/>
              </a:spcBef>
              <a:buSzPct val="100000"/>
              <a:defRPr sz="5067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478267" y="4550877"/>
            <a:ext cx="7148400" cy="69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1108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6342800" y="3079200"/>
            <a:ext cx="58492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" name="Shape 27"/>
          <p:cNvGrpSpPr/>
          <p:nvPr/>
        </p:nvGrpSpPr>
        <p:grpSpPr>
          <a:xfrm>
            <a:off x="7458922" y="5281487"/>
            <a:ext cx="3880193" cy="1576453"/>
            <a:chOff x="6917201" y="0"/>
            <a:chExt cx="2227777" cy="863400"/>
          </a:xfrm>
        </p:grpSpPr>
        <p:sp>
          <p:nvSpPr>
            <p:cNvPr id="28" name="Shape 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32" name="Shape 3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434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001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">
    <p:bg>
      <p:bgPr>
        <a:solidFill>
          <a:srgbClr val="0B539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3" y="-67"/>
            <a:ext cx="9827200" cy="6858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2pPr>
            <a:lvl3pPr lvl="2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3pPr>
            <a:lvl4pPr lvl="3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4pPr>
            <a:lvl5pPr lvl="4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5pPr>
            <a:lvl6pPr lvl="5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6pPr>
            <a:lvl7pPr lvl="6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7pPr>
            <a:lvl8pPr lvl="7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8pPr>
            <a:lvl9pPr lvl="8" rtl="0">
              <a:spcBef>
                <a:spcPts val="0"/>
              </a:spcBef>
              <a:buClr>
                <a:srgbClr val="1C4587"/>
              </a:buClr>
              <a:buSzPct val="100000"/>
              <a:defRPr sz="4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380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1">
    <p:bg>
      <p:bgPr>
        <a:solidFill>
          <a:srgbClr val="38761D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3502067"/>
            <a:ext cx="9827200" cy="3356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63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 1 1">
    <p:bg>
      <p:bgPr>
        <a:solidFill>
          <a:srgbClr val="85200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3" y="4876800"/>
            <a:ext cx="9827200" cy="198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buSzPct val="100000"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4218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49148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184900" y="2654300"/>
            <a:ext cx="49148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9991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60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4945600" cy="184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07600" y="3092067"/>
            <a:ext cx="4945600" cy="282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586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3764192"/>
            <a:ext cx="98256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 flipH="1">
            <a:off x="4777613" y="2072151"/>
            <a:ext cx="74140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341322" y="-158"/>
            <a:ext cx="3001796" cy="1391211"/>
            <a:chOff x="3961956" y="4383950"/>
            <a:chExt cx="1160548" cy="548700"/>
          </a:xfrm>
        </p:grpSpPr>
        <p:sp>
          <p:nvSpPr>
            <p:cNvPr id="90" name="Shape 9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" name="Shape 94"/>
          <p:cNvGrpSpPr/>
          <p:nvPr/>
        </p:nvGrpSpPr>
        <p:grpSpPr>
          <a:xfrm>
            <a:off x="46579" y="6029500"/>
            <a:ext cx="2124408" cy="822763"/>
            <a:chOff x="6917201" y="0"/>
            <a:chExt cx="2227777" cy="863400"/>
          </a:xfrm>
        </p:grpSpPr>
        <p:sp>
          <p:nvSpPr>
            <p:cNvPr id="95" name="Shape 9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7848472" y="1657"/>
            <a:ext cx="4343273" cy="1682019"/>
            <a:chOff x="6917201" y="0"/>
            <a:chExt cx="2227777" cy="863400"/>
          </a:xfrm>
        </p:grpSpPr>
        <p:sp>
          <p:nvSpPr>
            <p:cNvPr id="99" name="Shape 9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858572" y="1734861"/>
            <a:ext cx="8489200" cy="338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267"/>
            </a:lvl1pPr>
            <a:lvl2pPr lvl="1" algn="ctr" rtl="0">
              <a:spcBef>
                <a:spcPts val="0"/>
              </a:spcBef>
              <a:buSzPct val="100000"/>
              <a:defRPr sz="4267"/>
            </a:lvl2pPr>
            <a:lvl3pPr lvl="2" algn="ctr" rtl="0">
              <a:spcBef>
                <a:spcPts val="0"/>
              </a:spcBef>
              <a:buSzPct val="100000"/>
              <a:defRPr sz="4267"/>
            </a:lvl3pPr>
            <a:lvl4pPr lvl="3" algn="ctr" rtl="0">
              <a:spcBef>
                <a:spcPts val="0"/>
              </a:spcBef>
              <a:buSzPct val="100000"/>
              <a:defRPr sz="4267"/>
            </a:lvl4pPr>
            <a:lvl5pPr lvl="4" algn="ctr" rtl="0">
              <a:spcBef>
                <a:spcPts val="0"/>
              </a:spcBef>
              <a:buSzPct val="100000"/>
              <a:defRPr sz="4267"/>
            </a:lvl5pPr>
            <a:lvl6pPr lvl="5" algn="ctr" rtl="0">
              <a:spcBef>
                <a:spcPts val="0"/>
              </a:spcBef>
              <a:buSzPct val="100000"/>
              <a:defRPr sz="4267"/>
            </a:lvl6pPr>
            <a:lvl7pPr lvl="6" algn="ctr" rtl="0">
              <a:spcBef>
                <a:spcPts val="0"/>
              </a:spcBef>
              <a:buSzPct val="100000"/>
              <a:defRPr sz="4267"/>
            </a:lvl7pPr>
            <a:lvl8pPr lvl="7" algn="ctr" rtl="0">
              <a:spcBef>
                <a:spcPts val="0"/>
              </a:spcBef>
              <a:buSzPct val="100000"/>
              <a:defRPr sz="4267"/>
            </a:lvl8pPr>
            <a:lvl9pPr lvl="8" algn="ctr" rtl="0">
              <a:spcBef>
                <a:spcPts val="0"/>
              </a:spcBef>
              <a:buSzPct val="100000"/>
              <a:defRPr sz="4267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1186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4815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37367" y="5551333"/>
            <a:ext cx="9886800" cy="806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1220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7945630" y="5492769"/>
            <a:ext cx="3361269" cy="1365553"/>
            <a:chOff x="6917201" y="0"/>
            <a:chExt cx="2227777" cy="863400"/>
          </a:xfrm>
        </p:grpSpPr>
        <p:sp>
          <p:nvSpPr>
            <p:cNvPr id="121" name="Shape 1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265532" y="3"/>
            <a:ext cx="3727219" cy="1444411"/>
            <a:chOff x="6917201" y="0"/>
            <a:chExt cx="2227777" cy="863400"/>
          </a:xfrm>
        </p:grpSpPr>
        <p:sp>
          <p:nvSpPr>
            <p:cNvPr id="125" name="Shape 1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47800" y="1845133"/>
            <a:ext cx="8496400" cy="1839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1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47800" y="3818467"/>
            <a:ext cx="8496400" cy="85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4216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03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ker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pPr algn="r"/>
              <a:t>‹#›</a:t>
            </a:fld>
            <a:endParaRPr lang="en" sz="1333" kern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501117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40" y="2906830"/>
            <a:ext cx="10993549" cy="15226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International Student Counselor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43" y="4367627"/>
            <a:ext cx="10993546" cy="59032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Full-Time Tenure Track Proposal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42" b="29053"/>
          <a:stretch/>
        </p:blipFill>
        <p:spPr>
          <a:xfrm>
            <a:off x="454240" y="2047611"/>
            <a:ext cx="4331208" cy="771118"/>
          </a:xfrm>
          <a:prstGeom prst="rect">
            <a:avLst/>
          </a:prstGeom>
        </p:spPr>
      </p:pic>
      <p:pic>
        <p:nvPicPr>
          <p:cNvPr id="5" name="Picture 4" descr="Beyond Prophecy: Hot News--EZ Links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52" y="273011"/>
            <a:ext cx="7703127" cy="1452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19" y="5486400"/>
            <a:ext cx="4222781" cy="7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66" y="2300438"/>
            <a:ext cx="11029615" cy="3469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306000" lvl="1"/>
            <a:r>
              <a:rPr lang="en-US" sz="2200" dirty="0" smtClean="0"/>
              <a:t>AY </a:t>
            </a:r>
            <a:r>
              <a:rPr lang="en-US" sz="2200" b="1" dirty="0" smtClean="0"/>
              <a:t>2016/17</a:t>
            </a:r>
            <a:r>
              <a:rPr lang="en-US" sz="2200" dirty="0" smtClean="0"/>
              <a:t>   Part-Time Adjunct International Counselor hired</a:t>
            </a:r>
          </a:p>
          <a:p>
            <a:pPr marL="306000" lvl="1"/>
            <a:r>
              <a:rPr lang="en-US" sz="2200" dirty="0" smtClean="0"/>
              <a:t>AY </a:t>
            </a:r>
            <a:r>
              <a:rPr lang="en-US" sz="2200" b="1" dirty="0" smtClean="0"/>
              <a:t>2017/18</a:t>
            </a:r>
            <a:r>
              <a:rPr lang="en-US" sz="2200" dirty="0" smtClean="0"/>
              <a:t>  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Part-Time Adjunct International Counselor hired to meet demand</a:t>
            </a:r>
          </a:p>
          <a:p>
            <a:pPr marL="0" lvl="1" indent="0">
              <a:buNone/>
            </a:pPr>
            <a:r>
              <a:rPr lang="en-US" sz="2000" i="1" dirty="0" smtClean="0"/>
              <a:t>Both adjuncts left in Spring 2018 for full-time positions at CSM, including the new CSM International Student Counselor position</a:t>
            </a:r>
            <a:r>
              <a:rPr lang="en-US" sz="2200" i="1" dirty="0" smtClean="0"/>
              <a:t>.</a:t>
            </a:r>
          </a:p>
          <a:p>
            <a:pPr marL="306000" lvl="1"/>
            <a:r>
              <a:rPr lang="en-US" sz="2200" dirty="0" smtClean="0"/>
              <a:t>AY </a:t>
            </a:r>
            <a:r>
              <a:rPr lang="en-US" sz="2200" b="1" dirty="0" smtClean="0"/>
              <a:t>2018/19</a:t>
            </a:r>
            <a:r>
              <a:rPr lang="en-US" sz="2200" dirty="0" smtClean="0"/>
              <a:t>  Full-time, Short-term (non tenure track) International Counselor hired</a:t>
            </a:r>
          </a:p>
          <a:p>
            <a:pPr marL="306000" lvl="1"/>
            <a:r>
              <a:rPr lang="en-US" sz="2200" dirty="0" smtClean="0"/>
              <a:t>AY </a:t>
            </a:r>
            <a:r>
              <a:rPr lang="en-US" sz="2200" b="1" dirty="0" smtClean="0"/>
              <a:t>2019/20</a:t>
            </a:r>
            <a:r>
              <a:rPr lang="en-US" sz="2200" dirty="0" smtClean="0"/>
              <a:t>  Full-time, Short-term (non tenure track) International Counselor rehired; teaching CRER 137 section for international students</a:t>
            </a:r>
          </a:p>
          <a:p>
            <a:pPr algn="ctr"/>
            <a:endParaRPr lang="en-US" sz="2200" dirty="0" smtClean="0"/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rgbClr val="00B050"/>
                </a:solidFill>
              </a:rPr>
              <a:t>Position funding is from International  Program Budget and does not require additional expense.  </a:t>
            </a:r>
            <a:r>
              <a:rPr lang="en-US" sz="2200" b="1" i="1" dirty="0">
                <a:solidFill>
                  <a:srgbClr val="00B050"/>
                </a:solidFill>
              </a:rPr>
              <a:t>R</a:t>
            </a:r>
            <a:r>
              <a:rPr lang="en-US" sz="2200" b="1" i="1" dirty="0" smtClean="0">
                <a:solidFill>
                  <a:srgbClr val="00B050"/>
                </a:solidFill>
              </a:rPr>
              <a:t>etention and permanency in the position is critical.</a:t>
            </a:r>
            <a:endParaRPr lang="en-US" sz="2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Student Program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23" y="2107933"/>
            <a:ext cx="6743633" cy="41234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306000" lvl="1"/>
            <a:r>
              <a:rPr lang="en-US" sz="2200" dirty="0" smtClean="0"/>
              <a:t>135 students from 40+ countries.  Annual headcount of 135-155</a:t>
            </a:r>
          </a:p>
          <a:p>
            <a:pPr marL="306000" lvl="1"/>
            <a:r>
              <a:rPr lang="en-US" sz="2200" b="1" dirty="0" smtClean="0">
                <a:solidFill>
                  <a:srgbClr val="00B050"/>
                </a:solidFill>
              </a:rPr>
              <a:t>+17% increase </a:t>
            </a:r>
            <a:r>
              <a:rPr lang="en-US" sz="2200" dirty="0" smtClean="0"/>
              <a:t>Fall 2019 vs Fall 2018.  SMCCD saw a </a:t>
            </a:r>
            <a:r>
              <a:rPr lang="en-US" sz="2200" b="1" dirty="0" smtClean="0">
                <a:solidFill>
                  <a:srgbClr val="C00000"/>
                </a:solidFill>
              </a:rPr>
              <a:t>-15% decrease</a:t>
            </a:r>
            <a:endParaRPr lang="en-US" sz="2200" dirty="0" smtClean="0"/>
          </a:p>
          <a:p>
            <a:r>
              <a:rPr lang="en-US" sz="2200" dirty="0" smtClean="0"/>
              <a:t>Students pay $319 per unit or </a:t>
            </a:r>
            <a:r>
              <a:rPr lang="en-US" sz="2200" b="1" dirty="0" smtClean="0"/>
              <a:t>$7,700 </a:t>
            </a:r>
            <a:r>
              <a:rPr lang="en-US" sz="2200" dirty="0" smtClean="0"/>
              <a:t>per academic year</a:t>
            </a:r>
          </a:p>
          <a:p>
            <a:r>
              <a:rPr lang="en-US" sz="2200" dirty="0" smtClean="0"/>
              <a:t>F-1 Student Visa holders follow strict academic regulations to maintain legal visa status</a:t>
            </a:r>
          </a:p>
          <a:p>
            <a:pPr marL="306000" lvl="1">
              <a:buClr>
                <a:srgbClr val="8CB64A"/>
              </a:buClr>
            </a:pPr>
            <a:r>
              <a:rPr lang="en-US" sz="2200" dirty="0">
                <a:solidFill>
                  <a:srgbClr val="3D3D3D"/>
                </a:solidFill>
              </a:rPr>
              <a:t> Age range from 16 years </a:t>
            </a:r>
            <a:r>
              <a:rPr lang="en-US" sz="2200" dirty="0" smtClean="0">
                <a:solidFill>
                  <a:srgbClr val="3D3D3D"/>
                </a:solidFill>
              </a:rPr>
              <a:t>old</a:t>
            </a:r>
            <a:endParaRPr lang="en-US" sz="2200" dirty="0" smtClean="0"/>
          </a:p>
          <a:p>
            <a:r>
              <a:rPr lang="en-US" sz="2200" dirty="0" smtClean="0"/>
              <a:t>International Program known for very friendly, personal, and knowledgeable support</a:t>
            </a:r>
            <a:endParaRPr lang="en-US" sz="2200" b="1" dirty="0" smtClean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505" y="2669100"/>
            <a:ext cx="3971557" cy="30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Need for International Counselor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77521"/>
              </p:ext>
            </p:extLst>
          </p:nvPr>
        </p:nvGraphicFramePr>
        <p:xfrm>
          <a:off x="725103" y="2088682"/>
          <a:ext cx="10741794" cy="42543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70897">
                  <a:extLst>
                    <a:ext uri="{9D8B030D-6E8A-4147-A177-3AD203B41FA5}">
                      <a16:colId xmlns:a16="http://schemas.microsoft.com/office/drawing/2014/main" val="3338850598"/>
                    </a:ext>
                  </a:extLst>
                </a:gridCol>
                <a:gridCol w="5370897">
                  <a:extLst>
                    <a:ext uri="{9D8B030D-6E8A-4147-A177-3AD203B41FA5}">
                      <a16:colId xmlns:a16="http://schemas.microsoft.com/office/drawing/2014/main" val="3927490155"/>
                    </a:ext>
                  </a:extLst>
                </a:gridCol>
              </a:tblGrid>
              <a:tr h="1298998">
                <a:tc>
                  <a:txBody>
                    <a:bodyPr/>
                    <a:lstStyle/>
                    <a:p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  The International Counselor provides specialized expertise to navigate complex F-1 Visa regulations in a changing political climate.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dirty="0" smtClean="0">
                          <a:solidFill>
                            <a:srgbClr val="C00000"/>
                          </a:solidFill>
                        </a:rPr>
                        <a:t>Misinformation and incorrect visa advice can result in termination of status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56183"/>
                  </a:ext>
                </a:extLst>
              </a:tr>
              <a:tr h="6895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2.  Support from the Intl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Counselor is crucial to strong transfer applications and retention.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C00000"/>
                          </a:solidFill>
                        </a:rPr>
                        <a:t>Cañada International students have an outstanding academic and transfer success record.</a:t>
                      </a:r>
                      <a:endParaRPr lang="en-US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60920"/>
                  </a:ext>
                </a:extLst>
              </a:tr>
              <a:tr h="128065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3.  The Intl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Counselor is critical</a:t>
                      </a:r>
                      <a:r>
                        <a:rPr lang="en-US" sz="1800" b="1" baseline="0" dirty="0" smtClean="0"/>
                        <a:t> to acceptance of </a:t>
                      </a:r>
                      <a:r>
                        <a:rPr lang="en-US" sz="1800" b="1" dirty="0" smtClean="0"/>
                        <a:t>late applicants and students who struggled at other colleges.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rgbClr val="C00000"/>
                          </a:solidFill>
                        </a:rPr>
                        <a:t>40% of new Fall students were accepted after the admissions</a:t>
                      </a:r>
                      <a:r>
                        <a:rPr lang="en-US" sz="1800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C00000"/>
                          </a:solidFill>
                        </a:rPr>
                        <a:t>deadline of July 1</a:t>
                      </a:r>
                      <a:r>
                        <a:rPr lang="en-US" sz="1800" i="1" baseline="30000" dirty="0" smtClean="0">
                          <a:solidFill>
                            <a:srgbClr val="C00000"/>
                          </a:solidFill>
                        </a:rPr>
                        <a:t>st</a:t>
                      </a:r>
                      <a:r>
                        <a:rPr lang="en-US" sz="1800" i="1" dirty="0" smtClean="0">
                          <a:solidFill>
                            <a:srgbClr val="C00000"/>
                          </a:solidFill>
                        </a:rPr>
                        <a:t> and required significant registration help.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97230"/>
                  </a:ext>
                </a:extLst>
              </a:tr>
              <a:tr h="9851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 Competition</a:t>
                      </a:r>
                      <a:r>
                        <a:rPr lang="en-US" b="1" baseline="0" dirty="0" smtClean="0"/>
                        <a:t> for international students in the Bay Area is high.  Position is required to remain competitive and meet district needs.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C00000"/>
                          </a:solidFill>
                        </a:rPr>
                        <a:t>Skyline College established the international counselor position in 2016 and College of San Mateo in 2017.  Nearby</a:t>
                      </a:r>
                      <a:r>
                        <a:rPr lang="en-US" sz="1800" i="1" baseline="0" dirty="0" smtClean="0">
                          <a:solidFill>
                            <a:srgbClr val="C00000"/>
                          </a:solidFill>
                        </a:rPr>
                        <a:t> colleges have had the position for years</a:t>
                      </a:r>
                      <a:r>
                        <a:rPr lang="en-US" sz="1800" baseline="0" dirty="0" smtClean="0"/>
                        <a:t>.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864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6269" y="4485373"/>
            <a:ext cx="1754538" cy="13734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Academic Performance OF Canada </a:t>
            </a:r>
            <a:r>
              <a:rPr lang="en-US" dirty="0" err="1" smtClean="0"/>
              <a:t>InterNational</a:t>
            </a:r>
            <a:r>
              <a:rPr lang="en-US" dirty="0"/>
              <a:t> </a:t>
            </a:r>
            <a:r>
              <a:rPr lang="en-US" dirty="0" err="1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8425"/>
            <a:ext cx="5713730" cy="4620127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200" b="1" dirty="0" smtClean="0">
                <a:solidFill>
                  <a:schemeClr val="accent2"/>
                </a:solidFill>
              </a:rPr>
              <a:t>Ranked #3 in California for UC Berkeley transfer acceptance </a:t>
            </a:r>
          </a:p>
          <a:p>
            <a:pPr marL="342900" lvl="1" indent="-342900"/>
            <a:r>
              <a:rPr lang="en-US" sz="2200" b="1" dirty="0" smtClean="0">
                <a:solidFill>
                  <a:schemeClr val="accent2"/>
                </a:solidFill>
              </a:rPr>
              <a:t>60% of 2019 transfers were accepted at one or more UCs</a:t>
            </a:r>
          </a:p>
          <a:p>
            <a:pPr marL="342900" lvl="1" indent="-342900"/>
            <a:r>
              <a:rPr lang="en-US" sz="2200" b="1" dirty="0" smtClean="0">
                <a:solidFill>
                  <a:schemeClr val="accent2"/>
                </a:solidFill>
              </a:rPr>
              <a:t>Average International GPA is 3.0 </a:t>
            </a:r>
          </a:p>
          <a:p>
            <a:pPr marL="342900" lvl="1" indent="-342900"/>
            <a:r>
              <a:rPr lang="en-US" sz="2200" b="1" dirty="0" smtClean="0">
                <a:solidFill>
                  <a:schemeClr val="accent2"/>
                </a:solidFill>
              </a:rPr>
              <a:t>90% of 2019 International scholarship applicants received an SMCCD scholarship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59" y="1504570"/>
            <a:ext cx="5400804" cy="53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a Permanent Position?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84" y="1819176"/>
            <a:ext cx="11029615" cy="474525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Better </a:t>
            </a:r>
            <a:r>
              <a:rPr lang="en-US" sz="2600" dirty="0"/>
              <a:t>address the </a:t>
            </a:r>
            <a:r>
              <a:rPr lang="en-US" sz="2600" b="1" dirty="0">
                <a:solidFill>
                  <a:schemeClr val="accent1"/>
                </a:solidFill>
              </a:rPr>
              <a:t>unique needs of </a:t>
            </a:r>
            <a:r>
              <a:rPr lang="en-US" sz="2600" b="1" dirty="0" err="1" smtClean="0">
                <a:solidFill>
                  <a:schemeClr val="accent1"/>
                </a:solidFill>
              </a:rPr>
              <a:t>intl</a:t>
            </a:r>
            <a:r>
              <a:rPr lang="en-US" sz="2600" b="1" dirty="0" smtClean="0">
                <a:solidFill>
                  <a:schemeClr val="accent1"/>
                </a:solidFill>
              </a:rPr>
              <a:t> students</a:t>
            </a:r>
            <a:r>
              <a:rPr lang="en-US" sz="2600" dirty="0" smtClean="0"/>
              <a:t>, </a:t>
            </a:r>
            <a:r>
              <a:rPr lang="en-US" sz="2600" dirty="0"/>
              <a:t>including aggressive graduation and transfer goals, study timeframe, cultural adjustments and visa </a:t>
            </a:r>
            <a:r>
              <a:rPr lang="en-US" sz="2600" dirty="0" smtClean="0"/>
              <a:t>requirements</a:t>
            </a:r>
          </a:p>
          <a:p>
            <a:r>
              <a:rPr lang="en-US" sz="2600" dirty="0"/>
              <a:t>Maintain the </a:t>
            </a:r>
            <a:r>
              <a:rPr lang="en-US" sz="2600" b="1" dirty="0">
                <a:solidFill>
                  <a:schemeClr val="accent1"/>
                </a:solidFill>
              </a:rPr>
              <a:t>outstanding GPA and transfer acceptance rate</a:t>
            </a:r>
            <a:r>
              <a:rPr lang="en-US" sz="2600" dirty="0"/>
              <a:t> of Cañada international </a:t>
            </a:r>
            <a:r>
              <a:rPr lang="en-US" sz="2600" dirty="0" smtClean="0"/>
              <a:t>students</a:t>
            </a:r>
          </a:p>
          <a:p>
            <a:r>
              <a:rPr lang="en-US" sz="2600" b="1" dirty="0" smtClean="0">
                <a:solidFill>
                  <a:schemeClr val="accent1"/>
                </a:solidFill>
              </a:rPr>
              <a:t>Increase our international student population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/>
              <a:t>while remaining flexible, accurate, and efficient with personalized services</a:t>
            </a:r>
          </a:p>
          <a:p>
            <a:r>
              <a:rPr lang="en-US" sz="2600" dirty="0" smtClean="0"/>
              <a:t>Be competitive in a </a:t>
            </a:r>
            <a:r>
              <a:rPr lang="en-US" sz="2600" b="1" dirty="0" smtClean="0">
                <a:solidFill>
                  <a:schemeClr val="accent1"/>
                </a:solidFill>
              </a:rPr>
              <a:t>challenging, declining Bay Area international market</a:t>
            </a:r>
          </a:p>
        </p:txBody>
      </p:sp>
    </p:spTree>
    <p:extLst>
      <p:ext uri="{BB962C8B-B14F-4D97-AF65-F5344CB8AC3E}">
        <p14:creationId xmlns:p14="http://schemas.microsoft.com/office/powerpoint/2010/main" val="596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578367" y="400538"/>
            <a:ext cx="10521600" cy="755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rgbClr val="005A50"/>
                </a:solidFill>
              </a:rPr>
              <a:t>Thank you!</a:t>
            </a:r>
            <a:endParaRPr lang="en" sz="3600" b="1" dirty="0">
              <a:solidFill>
                <a:srgbClr val="005A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67" y="967306"/>
            <a:ext cx="5696551" cy="436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4" descr="Image result for thank you in different language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9" y="-1743545"/>
            <a:ext cx="32099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ommy Racing Team: 20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7" y="1880995"/>
            <a:ext cx="5071175" cy="29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rovide </a:t>
            </a:r>
            <a:r>
              <a:rPr lang="en-US" sz="2400" b="1" dirty="0"/>
              <a:t>an annual CRER 137 section  (or similar class) </a:t>
            </a:r>
            <a:r>
              <a:rPr lang="en-US" sz="2400" b="1" dirty="0" smtClean="0"/>
              <a:t>to create an academic community of International students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ontinue the rigorous process of collecting and following up on International student progress reports each semester</a:t>
            </a:r>
          </a:p>
          <a:p>
            <a:r>
              <a:rPr lang="en-US" sz="2400" b="1" dirty="0"/>
              <a:t>P</a:t>
            </a:r>
            <a:r>
              <a:rPr lang="en-US" sz="2400" b="1" dirty="0" smtClean="0"/>
              <a:t>rovide additional academic workshops for International students to enhance the program services</a:t>
            </a:r>
          </a:p>
          <a:p>
            <a:r>
              <a:rPr lang="en-US" sz="2400" b="1" dirty="0" smtClean="0"/>
              <a:t>Position does not require additional funding; paid from International budget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1042</TotalTime>
  <Words>522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Nunito</vt:lpstr>
      <vt:lpstr>Wingdings 2</vt:lpstr>
      <vt:lpstr>Dividend</vt:lpstr>
      <vt:lpstr>Shift</vt:lpstr>
      <vt:lpstr>International Student Counselor</vt:lpstr>
      <vt:lpstr>History and Current Situation</vt:lpstr>
      <vt:lpstr>International Student Program At a Glance</vt:lpstr>
      <vt:lpstr>Critical Need for International Counselor</vt:lpstr>
      <vt:lpstr>Outstanding Academic Performance OF Canada InterNational STudents</vt:lpstr>
      <vt:lpstr>What can WE do with a Permanent Position?</vt:lpstr>
      <vt:lpstr>Thank you!</vt:lpstr>
      <vt:lpstr>Other Benefits…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VPSS/Disability Resource center office assistant II</dc:title>
  <dc:creator>Hartman, C. Max</dc:creator>
  <cp:lastModifiedBy>Kohut, Kathryn</cp:lastModifiedBy>
  <cp:revision>71</cp:revision>
  <dcterms:created xsi:type="dcterms:W3CDTF">2014-10-21T18:09:44Z</dcterms:created>
  <dcterms:modified xsi:type="dcterms:W3CDTF">2019-11-01T19:29:51Z</dcterms:modified>
</cp:coreProperties>
</file>