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94" r:id="rId4"/>
    <p:sldId id="295" r:id="rId5"/>
    <p:sldId id="301" r:id="rId6"/>
    <p:sldId id="272" r:id="rId7"/>
    <p:sldId id="271" r:id="rId8"/>
    <p:sldId id="299" r:id="rId9"/>
    <p:sldId id="300" r:id="rId10"/>
    <p:sldId id="296" r:id="rId11"/>
    <p:sldId id="297" r:id="rId12"/>
    <p:sldId id="298" r:id="rId13"/>
    <p:sldId id="293"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rres, David" initials="MD" lastIdx="3" clrIdx="0">
    <p:extLst>
      <p:ext uri="{19B8F6BF-5375-455C-9EA6-DF929625EA0E}">
        <p15:presenceInfo xmlns:p15="http://schemas.microsoft.com/office/powerpoint/2012/main" userId="S-1-5-21-3437956807-193411611-2208932042-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39AFC-11F9-4BD7-BCA2-7B39A3C12F12}" v="295" dt="2019-10-31T00:52:52.224"/>
    <p1510:client id="{CE13C011-8612-3DC3-0651-9BF2A97EC7FC}" v="539" dt="2019-10-31T21:40:23.762"/>
    <p1510:client id="{F51D3EAA-73E5-AF7B-9764-492EB4C95DD0}" v="9" dt="2019-10-31T21:46:21.563"/>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6" d="100"/>
          <a:sy n="66" d="100"/>
        </p:scale>
        <p:origin x="648" y="48"/>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364326748104"/>
          <c:y val="4.4862435723630391E-2"/>
          <c:w val="0.91039000000000003"/>
          <c:h val="0.78955500000000001"/>
        </c:manualLayout>
      </c:layout>
      <c:barChart>
        <c:barDir val="col"/>
        <c:grouping val="clustered"/>
        <c:varyColors val="0"/>
        <c:ser>
          <c:idx val="0"/>
          <c:order val="0"/>
          <c:tx>
            <c:strRef>
              <c:f>Sheet1!$A$2</c:f>
              <c:strCache>
                <c:ptCount val="1"/>
                <c:pt idx="0">
                  <c:v>Math</c:v>
                </c:pt>
              </c:strCache>
            </c:strRef>
          </c:tx>
          <c:spPr>
            <a:solidFill>
              <a:schemeClr val="accent1"/>
            </a:solidFill>
            <a:ln>
              <a:noFill/>
            </a:ln>
            <a:effectLst/>
          </c:spPr>
          <c:invertIfNegative val="0"/>
          <c:dLbls>
            <c:dLbl>
              <c:idx val="0"/>
              <c:layout>
                <c:manualLayout>
                  <c:x val="-1.5405660335729694E-17"/>
                  <c:y val="3.62674845558851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59-43C3-A24B-773972FA75BE}"/>
                </c:ext>
              </c:extLst>
            </c:dLbl>
            <c:dLbl>
              <c:idx val="1"/>
              <c:layout>
                <c:manualLayout>
                  <c:x val="-1.680636905807306E-3"/>
                  <c:y val="9.4619163745163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59-43C3-A24B-773972FA75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WSCH</c:v>
                </c:pt>
                <c:pt idx="1">
                  <c:v>Enrollment (Census)</c:v>
                </c:pt>
              </c:strCache>
            </c:strRef>
          </c:cat>
          <c:val>
            <c:numRef>
              <c:f>Sheet1!$B$2:$C$2</c:f>
              <c:numCache>
                <c:formatCode>General</c:formatCode>
                <c:ptCount val="2"/>
                <c:pt idx="0">
                  <c:v>15268</c:v>
                </c:pt>
                <c:pt idx="1">
                  <c:v>3170</c:v>
                </c:pt>
              </c:numCache>
            </c:numRef>
          </c:val>
          <c:extLst>
            <c:ext xmlns:c16="http://schemas.microsoft.com/office/drawing/2014/chart" uri="{C3380CC4-5D6E-409C-BE32-E72D297353CC}">
              <c16:uniqueId val="{00000000-0AA5-45ED-9AEE-1B0EA5527D5E}"/>
            </c:ext>
          </c:extLst>
        </c:ser>
        <c:ser>
          <c:idx val="1"/>
          <c:order val="1"/>
          <c:tx>
            <c:strRef>
              <c:f>Sheet1!$A$3</c:f>
              <c:strCache>
                <c:ptCount val="1"/>
                <c:pt idx="0">
                  <c:v>English</c:v>
                </c:pt>
              </c:strCache>
            </c:strRef>
          </c:tx>
          <c:spPr>
            <a:solidFill>
              <a:schemeClr val="accent2"/>
            </a:solidFill>
            <a:ln>
              <a:noFill/>
            </a:ln>
            <a:effectLst/>
          </c:spPr>
          <c:invertIfNegative val="0"/>
          <c:dLbls>
            <c:dLbl>
              <c:idx val="0"/>
              <c:layout>
                <c:manualLayout>
                  <c:x val="-4.2016584313253032E-3"/>
                  <c:y val="-3.90262796975601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59-43C3-A24B-773972FA75BE}"/>
                </c:ext>
              </c:extLst>
            </c:dLbl>
            <c:dLbl>
              <c:idx val="1"/>
              <c:layout>
                <c:manualLayout>
                  <c:x val="-1.6806369058071828E-3"/>
                  <c:y val="-1.56360050432988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59-43C3-A24B-773972FA75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WSCH</c:v>
                </c:pt>
                <c:pt idx="1">
                  <c:v>Enrollment (Census)</c:v>
                </c:pt>
              </c:strCache>
            </c:strRef>
          </c:cat>
          <c:val>
            <c:numRef>
              <c:f>Sheet1!$B$3:$C$3</c:f>
              <c:numCache>
                <c:formatCode>General</c:formatCode>
                <c:ptCount val="2"/>
                <c:pt idx="0">
                  <c:v>8310</c:v>
                </c:pt>
                <c:pt idx="1">
                  <c:v>2526</c:v>
                </c:pt>
              </c:numCache>
            </c:numRef>
          </c:val>
          <c:extLst>
            <c:ext xmlns:c16="http://schemas.microsoft.com/office/drawing/2014/chart" uri="{C3380CC4-5D6E-409C-BE32-E72D297353CC}">
              <c16:uniqueId val="{00000001-0AA5-45ED-9AEE-1B0EA5527D5E}"/>
            </c:ext>
          </c:extLst>
        </c:ser>
        <c:ser>
          <c:idx val="2"/>
          <c:order val="2"/>
          <c:tx>
            <c:strRef>
              <c:f>Sheet1!$A$4</c:f>
              <c:strCache>
                <c:ptCount val="1"/>
                <c:pt idx="0">
                  <c:v>Biology</c:v>
                </c:pt>
              </c:strCache>
            </c:strRef>
          </c:tx>
          <c:spPr>
            <a:solidFill>
              <a:schemeClr val="accent3"/>
            </a:solidFill>
            <a:ln>
              <a:noFill/>
            </a:ln>
            <a:effectLst/>
          </c:spPr>
          <c:invertIfNegative val="0"/>
          <c:dLbls>
            <c:dLbl>
              <c:idx val="0"/>
              <c:layout>
                <c:manualLayout>
                  <c:x val="5.0419107174215485E-3"/>
                  <c:y val="1.30258212158459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59-43C3-A24B-773972FA75BE}"/>
                </c:ext>
              </c:extLst>
            </c:dLbl>
            <c:dLbl>
              <c:idx val="1"/>
              <c:layout>
                <c:manualLayout>
                  <c:x val="-3.3612738116143657E-3"/>
                  <c:y val="-5.1110830049524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59-43C3-A24B-773972FA75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WSCH</c:v>
                </c:pt>
                <c:pt idx="1">
                  <c:v>Enrollment (Census)</c:v>
                </c:pt>
              </c:strCache>
            </c:strRef>
          </c:cat>
          <c:val>
            <c:numRef>
              <c:f>Sheet1!$B$4:$C$4</c:f>
              <c:numCache>
                <c:formatCode>General</c:formatCode>
                <c:ptCount val="2"/>
                <c:pt idx="0">
                  <c:v>10043</c:v>
                </c:pt>
                <c:pt idx="1">
                  <c:v>1961</c:v>
                </c:pt>
              </c:numCache>
            </c:numRef>
          </c:val>
          <c:extLst>
            <c:ext xmlns:c16="http://schemas.microsoft.com/office/drawing/2014/chart" uri="{C3380CC4-5D6E-409C-BE32-E72D297353CC}">
              <c16:uniqueId val="{00000002-0AA5-45ED-9AEE-1B0EA5527D5E}"/>
            </c:ext>
          </c:extLst>
        </c:ser>
        <c:ser>
          <c:idx val="3"/>
          <c:order val="3"/>
          <c:tx>
            <c:strRef>
              <c:f>Sheet1!$A$5</c:f>
              <c:strCache>
                <c:ptCount val="1"/>
                <c:pt idx="0">
                  <c:v>ESL</c:v>
                </c:pt>
              </c:strCache>
            </c:strRef>
          </c:tx>
          <c:spPr>
            <a:solidFill>
              <a:schemeClr val="accent4"/>
            </a:solidFill>
            <a:ln>
              <a:noFill/>
            </a:ln>
            <a:effectLst/>
          </c:spPr>
          <c:invertIfNegative val="0"/>
          <c:dLbls>
            <c:dLbl>
              <c:idx val="0"/>
              <c:layout>
                <c:manualLayout>
                  <c:x val="0"/>
                  <c:y val="8.00623693228294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9-43C3-A24B-773972FA75BE}"/>
                </c:ext>
              </c:extLst>
            </c:dLbl>
            <c:dLbl>
              <c:idx val="1"/>
              <c:layout>
                <c:manualLayout>
                  <c:x val="-5.0419107174215485E-3"/>
                  <c:y val="-2.57844582603781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59-43C3-A24B-773972FA75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WSCH</c:v>
                </c:pt>
                <c:pt idx="1">
                  <c:v>Enrollment (Census)</c:v>
                </c:pt>
              </c:strCache>
            </c:strRef>
          </c:cat>
          <c:val>
            <c:numRef>
              <c:f>Sheet1!$B$5:$C$5</c:f>
              <c:numCache>
                <c:formatCode>General</c:formatCode>
                <c:ptCount val="2"/>
                <c:pt idx="0">
                  <c:v>7569</c:v>
                </c:pt>
                <c:pt idx="1">
                  <c:v>1592</c:v>
                </c:pt>
              </c:numCache>
            </c:numRef>
          </c:val>
          <c:extLst>
            <c:ext xmlns:c16="http://schemas.microsoft.com/office/drawing/2014/chart" uri="{C3380CC4-5D6E-409C-BE32-E72D297353CC}">
              <c16:uniqueId val="{00000003-0AA5-45ED-9AEE-1B0EA5527D5E}"/>
            </c:ext>
          </c:extLst>
        </c:ser>
        <c:dLbls>
          <c:showLegendKey val="0"/>
          <c:showVal val="0"/>
          <c:showCatName val="0"/>
          <c:showSerName val="0"/>
          <c:showPercent val="0"/>
          <c:showBubbleSize val="0"/>
        </c:dLbls>
        <c:gapWidth val="219"/>
        <c:overlap val="-27"/>
        <c:axId val="2081797808"/>
        <c:axId val="2141337344"/>
      </c:barChart>
      <c:catAx>
        <c:axId val="2081797808"/>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337344"/>
        <c:crosses val="autoZero"/>
        <c:auto val="1"/>
        <c:lblAlgn val="ctr"/>
        <c:lblOffset val="100"/>
        <c:noMultiLvlLbl val="1"/>
      </c:catAx>
      <c:valAx>
        <c:axId val="2141337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1797808"/>
        <c:crosses val="autoZero"/>
        <c:crossBetween val="between"/>
        <c:majorUnit val="4500"/>
        <c:minorUnit val="22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Enrollment in Calculus Path</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Sheet1!$B$18</c:f>
              <c:strCache>
                <c:ptCount val="1"/>
                <c:pt idx="0">
                  <c:v>Headcount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Sheet1!$A$19:$A$33</c:f>
              <c:strCache>
                <c:ptCount val="15"/>
                <c:pt idx="0">
                  <c:v>F 12</c:v>
                </c:pt>
                <c:pt idx="1">
                  <c:v>S 13</c:v>
                </c:pt>
                <c:pt idx="2">
                  <c:v>F 13</c:v>
                </c:pt>
                <c:pt idx="3">
                  <c:v>S 14</c:v>
                </c:pt>
                <c:pt idx="4">
                  <c:v>F 14</c:v>
                </c:pt>
                <c:pt idx="5">
                  <c:v>S 15</c:v>
                </c:pt>
                <c:pt idx="6">
                  <c:v>F 15</c:v>
                </c:pt>
                <c:pt idx="7">
                  <c:v>S 16</c:v>
                </c:pt>
                <c:pt idx="8">
                  <c:v>F 16</c:v>
                </c:pt>
                <c:pt idx="9">
                  <c:v>S 17</c:v>
                </c:pt>
                <c:pt idx="10">
                  <c:v>F 17</c:v>
                </c:pt>
                <c:pt idx="11">
                  <c:v>S 18</c:v>
                </c:pt>
                <c:pt idx="12">
                  <c:v>F 18</c:v>
                </c:pt>
                <c:pt idx="13">
                  <c:v>S 19</c:v>
                </c:pt>
                <c:pt idx="14">
                  <c:v>F 19</c:v>
                </c:pt>
              </c:strCache>
            </c:strRef>
          </c:cat>
          <c:val>
            <c:numRef>
              <c:f>Sheet1!$B$19:$B$33</c:f>
              <c:numCache>
                <c:formatCode>General</c:formatCode>
                <c:ptCount val="15"/>
                <c:pt idx="0">
                  <c:v>178</c:v>
                </c:pt>
                <c:pt idx="1">
                  <c:v>141</c:v>
                </c:pt>
                <c:pt idx="2">
                  <c:v>221</c:v>
                </c:pt>
                <c:pt idx="3">
                  <c:v>195</c:v>
                </c:pt>
                <c:pt idx="4">
                  <c:v>274</c:v>
                </c:pt>
                <c:pt idx="5">
                  <c:v>246</c:v>
                </c:pt>
                <c:pt idx="6">
                  <c:v>271</c:v>
                </c:pt>
                <c:pt idx="7">
                  <c:v>253</c:v>
                </c:pt>
                <c:pt idx="8">
                  <c:v>270</c:v>
                </c:pt>
                <c:pt idx="9">
                  <c:v>261</c:v>
                </c:pt>
                <c:pt idx="10">
                  <c:v>251</c:v>
                </c:pt>
                <c:pt idx="11" formatCode="#,##0">
                  <c:v>384</c:v>
                </c:pt>
                <c:pt idx="12" formatCode="#,##0">
                  <c:v>394</c:v>
                </c:pt>
                <c:pt idx="13" formatCode="#,##0">
                  <c:v>381</c:v>
                </c:pt>
                <c:pt idx="14" formatCode="#,##0">
                  <c:v>420</c:v>
                </c:pt>
              </c:numCache>
            </c:numRef>
          </c:val>
          <c:extLst>
            <c:ext xmlns:c16="http://schemas.microsoft.com/office/drawing/2014/chart" uri="{C3380CC4-5D6E-409C-BE32-E72D297353CC}">
              <c16:uniqueId val="{00000000-E75E-4D19-9663-6CCEAB961FDA}"/>
            </c:ext>
          </c:extLst>
        </c:ser>
        <c:dLbls>
          <c:dLblPos val="inEnd"/>
          <c:showLegendKey val="0"/>
          <c:showVal val="1"/>
          <c:showCatName val="0"/>
          <c:showSerName val="0"/>
          <c:showPercent val="0"/>
          <c:showBubbleSize val="0"/>
        </c:dLbls>
        <c:gapWidth val="41"/>
        <c:axId val="1300468527"/>
        <c:axId val="1383868383"/>
      </c:barChart>
      <c:catAx>
        <c:axId val="130046852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383868383"/>
        <c:crosses val="autoZero"/>
        <c:auto val="1"/>
        <c:lblAlgn val="ctr"/>
        <c:lblOffset val="100"/>
        <c:noMultiLvlLbl val="0"/>
      </c:catAx>
      <c:valAx>
        <c:axId val="1383868383"/>
        <c:scaling>
          <c:orientation val="minMax"/>
        </c:scaling>
        <c:delete val="1"/>
        <c:axPos val="l"/>
        <c:numFmt formatCode="General" sourceLinked="1"/>
        <c:majorTickMark val="none"/>
        <c:minorTickMark val="none"/>
        <c:tickLblPos val="nextTo"/>
        <c:crossAx val="1300468527"/>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Enrollment in Statistics Pathway</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Sheet1!$B$19</c:f>
              <c:strCache>
                <c:ptCount val="1"/>
                <c:pt idx="0">
                  <c:v>Headcount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Sheet1!$A$20:$A$32</c:f>
              <c:strCache>
                <c:ptCount val="13"/>
                <c:pt idx="0">
                  <c:v>Fall 2013</c:v>
                </c:pt>
                <c:pt idx="1">
                  <c:v>Spring 2014</c:v>
                </c:pt>
                <c:pt idx="2">
                  <c:v>Fall 2014</c:v>
                </c:pt>
                <c:pt idx="3">
                  <c:v>Spring 2015</c:v>
                </c:pt>
                <c:pt idx="4">
                  <c:v>Fall 2015</c:v>
                </c:pt>
                <c:pt idx="5">
                  <c:v>Spring 2016</c:v>
                </c:pt>
                <c:pt idx="6">
                  <c:v>Fall 2016</c:v>
                </c:pt>
                <c:pt idx="7">
                  <c:v>Spring 2017</c:v>
                </c:pt>
                <c:pt idx="8">
                  <c:v>Fall 2017</c:v>
                </c:pt>
                <c:pt idx="9">
                  <c:v>Spring 2018</c:v>
                </c:pt>
                <c:pt idx="10">
                  <c:v>Fall 2018</c:v>
                </c:pt>
                <c:pt idx="11">
                  <c:v>Spring 2019</c:v>
                </c:pt>
                <c:pt idx="12">
                  <c:v>Fall 2019</c:v>
                </c:pt>
              </c:strCache>
            </c:strRef>
          </c:cat>
          <c:val>
            <c:numRef>
              <c:f>Sheet1!$B$20:$B$32</c:f>
              <c:numCache>
                <c:formatCode>#,##0</c:formatCode>
                <c:ptCount val="13"/>
                <c:pt idx="0">
                  <c:v>270</c:v>
                </c:pt>
                <c:pt idx="1">
                  <c:v>289</c:v>
                </c:pt>
                <c:pt idx="2">
                  <c:v>307</c:v>
                </c:pt>
                <c:pt idx="3">
                  <c:v>289</c:v>
                </c:pt>
                <c:pt idx="4">
                  <c:v>404</c:v>
                </c:pt>
                <c:pt idx="5">
                  <c:v>465</c:v>
                </c:pt>
                <c:pt idx="6">
                  <c:v>539</c:v>
                </c:pt>
                <c:pt idx="7">
                  <c:v>494</c:v>
                </c:pt>
                <c:pt idx="8">
                  <c:v>563</c:v>
                </c:pt>
                <c:pt idx="9">
                  <c:v>395</c:v>
                </c:pt>
                <c:pt idx="10">
                  <c:v>563</c:v>
                </c:pt>
                <c:pt idx="11">
                  <c:v>412</c:v>
                </c:pt>
                <c:pt idx="12">
                  <c:v>709</c:v>
                </c:pt>
              </c:numCache>
            </c:numRef>
          </c:val>
          <c:extLst>
            <c:ext xmlns:c16="http://schemas.microsoft.com/office/drawing/2014/chart" uri="{C3380CC4-5D6E-409C-BE32-E72D297353CC}">
              <c16:uniqueId val="{00000000-D793-450C-BBB5-1533DF1B4E9B}"/>
            </c:ext>
          </c:extLst>
        </c:ser>
        <c:dLbls>
          <c:dLblPos val="inEnd"/>
          <c:showLegendKey val="0"/>
          <c:showVal val="1"/>
          <c:showCatName val="0"/>
          <c:showSerName val="0"/>
          <c:showPercent val="0"/>
          <c:showBubbleSize val="0"/>
        </c:dLbls>
        <c:gapWidth val="41"/>
        <c:axId val="1582228911"/>
        <c:axId val="1598462415"/>
      </c:barChart>
      <c:catAx>
        <c:axId val="15822289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598462415"/>
        <c:crosses val="autoZero"/>
        <c:auto val="1"/>
        <c:lblAlgn val="ctr"/>
        <c:lblOffset val="100"/>
        <c:noMultiLvlLbl val="0"/>
      </c:catAx>
      <c:valAx>
        <c:axId val="1598462415"/>
        <c:scaling>
          <c:orientation val="minMax"/>
        </c:scaling>
        <c:delete val="1"/>
        <c:axPos val="l"/>
        <c:numFmt formatCode="#,##0" sourceLinked="1"/>
        <c:majorTickMark val="none"/>
        <c:minorTickMark val="none"/>
        <c:tickLblPos val="nextTo"/>
        <c:crossAx val="158222891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Math Department FTEF</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FTEF</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Sheet1!$A$2:$A$22</c:f>
              <c:strCache>
                <c:ptCount val="21"/>
                <c:pt idx="0">
                  <c:v>Fall 09</c:v>
                </c:pt>
                <c:pt idx="1">
                  <c:v>Spring 10</c:v>
                </c:pt>
                <c:pt idx="2">
                  <c:v>Fall 10</c:v>
                </c:pt>
                <c:pt idx="3">
                  <c:v>Spring 11</c:v>
                </c:pt>
                <c:pt idx="4">
                  <c:v>Fall 11</c:v>
                </c:pt>
                <c:pt idx="5">
                  <c:v>Spring 12</c:v>
                </c:pt>
                <c:pt idx="6">
                  <c:v>Fall 12</c:v>
                </c:pt>
                <c:pt idx="7">
                  <c:v>Spring 13</c:v>
                </c:pt>
                <c:pt idx="8">
                  <c:v>Fall 2013</c:v>
                </c:pt>
                <c:pt idx="9">
                  <c:v>Spring 14</c:v>
                </c:pt>
                <c:pt idx="10">
                  <c:v>Fall 14</c:v>
                </c:pt>
                <c:pt idx="11">
                  <c:v>Spring 15</c:v>
                </c:pt>
                <c:pt idx="12">
                  <c:v>Fall 2015</c:v>
                </c:pt>
                <c:pt idx="13">
                  <c:v>Spring 16</c:v>
                </c:pt>
                <c:pt idx="14">
                  <c:v>Fall 16</c:v>
                </c:pt>
                <c:pt idx="15">
                  <c:v>Spring 17</c:v>
                </c:pt>
                <c:pt idx="16">
                  <c:v>Fall 17</c:v>
                </c:pt>
                <c:pt idx="17">
                  <c:v>Spring 18</c:v>
                </c:pt>
                <c:pt idx="18">
                  <c:v>Fall 18</c:v>
                </c:pt>
                <c:pt idx="19">
                  <c:v>Spring 19</c:v>
                </c:pt>
                <c:pt idx="20">
                  <c:v>Fall 19</c:v>
                </c:pt>
              </c:strCache>
            </c:strRef>
          </c:cat>
          <c:val>
            <c:numRef>
              <c:f>Sheet1!$B$2:$B$22</c:f>
              <c:numCache>
                <c:formatCode>General</c:formatCode>
                <c:ptCount val="21"/>
                <c:pt idx="0">
                  <c:v>10.5</c:v>
                </c:pt>
                <c:pt idx="1">
                  <c:v>10.8</c:v>
                </c:pt>
                <c:pt idx="2">
                  <c:v>11.2</c:v>
                </c:pt>
                <c:pt idx="3">
                  <c:v>12.2</c:v>
                </c:pt>
                <c:pt idx="4">
                  <c:v>12.2</c:v>
                </c:pt>
                <c:pt idx="5">
                  <c:v>13.1</c:v>
                </c:pt>
                <c:pt idx="6">
                  <c:v>13.6</c:v>
                </c:pt>
                <c:pt idx="7">
                  <c:v>13.3</c:v>
                </c:pt>
                <c:pt idx="8">
                  <c:v>13.8</c:v>
                </c:pt>
                <c:pt idx="9">
                  <c:v>14</c:v>
                </c:pt>
                <c:pt idx="10">
                  <c:v>15.5</c:v>
                </c:pt>
                <c:pt idx="11">
                  <c:v>13.2</c:v>
                </c:pt>
                <c:pt idx="12">
                  <c:v>14.2</c:v>
                </c:pt>
                <c:pt idx="13">
                  <c:v>13.6</c:v>
                </c:pt>
                <c:pt idx="14">
                  <c:v>13.6</c:v>
                </c:pt>
                <c:pt idx="15">
                  <c:v>13.4</c:v>
                </c:pt>
                <c:pt idx="16">
                  <c:v>13.3</c:v>
                </c:pt>
                <c:pt idx="17">
                  <c:v>12.6</c:v>
                </c:pt>
                <c:pt idx="18">
                  <c:v>13.3</c:v>
                </c:pt>
                <c:pt idx="19">
                  <c:v>12.4</c:v>
                </c:pt>
                <c:pt idx="20">
                  <c:v>12.3</c:v>
                </c:pt>
              </c:numCache>
            </c:numRef>
          </c:val>
          <c:extLst>
            <c:ext xmlns:c16="http://schemas.microsoft.com/office/drawing/2014/chart" uri="{C3380CC4-5D6E-409C-BE32-E72D297353CC}">
              <c16:uniqueId val="{00000000-5F1F-4C32-BCB0-01D0BAF8835D}"/>
            </c:ext>
          </c:extLst>
        </c:ser>
        <c:dLbls>
          <c:dLblPos val="inEnd"/>
          <c:showLegendKey val="0"/>
          <c:showVal val="1"/>
          <c:showCatName val="0"/>
          <c:showSerName val="0"/>
          <c:showPercent val="0"/>
          <c:showBubbleSize val="0"/>
        </c:dLbls>
        <c:gapWidth val="41"/>
        <c:axId val="1310837551"/>
        <c:axId val="1388945519"/>
      </c:barChart>
      <c:catAx>
        <c:axId val="1310837551"/>
        <c:scaling>
          <c:orientation val="minMax"/>
        </c:scaling>
        <c:delete val="0"/>
        <c:axPos val="b"/>
        <c:numFmt formatCode="General" sourceLinked="1"/>
        <c:majorTickMark val="none"/>
        <c:min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388945519"/>
        <c:crosses val="autoZero"/>
        <c:auto val="1"/>
        <c:lblAlgn val="ctr"/>
        <c:lblOffset val="100"/>
        <c:noMultiLvlLbl val="0"/>
      </c:catAx>
      <c:valAx>
        <c:axId val="1388945519"/>
        <c:scaling>
          <c:orientation val="minMax"/>
        </c:scaling>
        <c:delete val="1"/>
        <c:axPos val="l"/>
        <c:numFmt formatCode="General" sourceLinked="1"/>
        <c:majorTickMark val="none"/>
        <c:minorTickMark val="none"/>
        <c:tickLblPos val="nextTo"/>
        <c:crossAx val="131083755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Math Department Enrollment</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Undup Hdct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Sheet1!$A$2:$A$23</c:f>
              <c:strCache>
                <c:ptCount val="22"/>
                <c:pt idx="0">
                  <c:v>Fall 2009</c:v>
                </c:pt>
                <c:pt idx="1">
                  <c:v>Spring 2009</c:v>
                </c:pt>
                <c:pt idx="2">
                  <c:v>Fall 2010 </c:v>
                </c:pt>
                <c:pt idx="3">
                  <c:v>Spring 2010</c:v>
                </c:pt>
                <c:pt idx="4">
                  <c:v>Fall 2011</c:v>
                </c:pt>
                <c:pt idx="5">
                  <c:v>Spring 2011</c:v>
                </c:pt>
                <c:pt idx="6">
                  <c:v>Fall 2012</c:v>
                </c:pt>
                <c:pt idx="7">
                  <c:v>Spring 2012</c:v>
                </c:pt>
                <c:pt idx="8">
                  <c:v>Fall 2013</c:v>
                </c:pt>
                <c:pt idx="9">
                  <c:v>Spring 2013</c:v>
                </c:pt>
                <c:pt idx="10">
                  <c:v>Fall 2014</c:v>
                </c:pt>
                <c:pt idx="11">
                  <c:v>Spring 2014</c:v>
                </c:pt>
                <c:pt idx="12">
                  <c:v>Fall 2015</c:v>
                </c:pt>
                <c:pt idx="13">
                  <c:v>Spring 2015</c:v>
                </c:pt>
                <c:pt idx="14">
                  <c:v>Fall 2016</c:v>
                </c:pt>
                <c:pt idx="15">
                  <c:v>Spring 2016</c:v>
                </c:pt>
                <c:pt idx="16">
                  <c:v>Fall 2017</c:v>
                </c:pt>
                <c:pt idx="17">
                  <c:v>Spring 2017</c:v>
                </c:pt>
                <c:pt idx="18">
                  <c:v>Fall 2018</c:v>
                </c:pt>
                <c:pt idx="19">
                  <c:v>Spring 2018</c:v>
                </c:pt>
                <c:pt idx="20">
                  <c:v>Fall 2019</c:v>
                </c:pt>
                <c:pt idx="21">
                  <c:v>Spring 2019</c:v>
                </c:pt>
              </c:strCache>
            </c:strRef>
          </c:cat>
          <c:val>
            <c:numRef>
              <c:f>Sheet1!$B$2:$B$23</c:f>
              <c:numCache>
                <c:formatCode>General</c:formatCode>
                <c:ptCount val="22"/>
                <c:pt idx="0">
                  <c:v>1170</c:v>
                </c:pt>
                <c:pt idx="1">
                  <c:v>1069</c:v>
                </c:pt>
                <c:pt idx="2">
                  <c:v>1250</c:v>
                </c:pt>
                <c:pt idx="3">
                  <c:v>1134</c:v>
                </c:pt>
                <c:pt idx="4">
                  <c:v>1331</c:v>
                </c:pt>
                <c:pt idx="5">
                  <c:v>1246</c:v>
                </c:pt>
                <c:pt idx="6">
                  <c:v>1495</c:v>
                </c:pt>
                <c:pt idx="7">
                  <c:v>1447</c:v>
                </c:pt>
                <c:pt idx="8">
                  <c:v>1478</c:v>
                </c:pt>
                <c:pt idx="9">
                  <c:v>1379</c:v>
                </c:pt>
                <c:pt idx="10">
                  <c:v>1512</c:v>
                </c:pt>
                <c:pt idx="11">
                  <c:v>1304</c:v>
                </c:pt>
                <c:pt idx="12">
                  <c:v>1460</c:v>
                </c:pt>
                <c:pt idx="13">
                  <c:v>1289</c:v>
                </c:pt>
                <c:pt idx="14">
                  <c:v>1568</c:v>
                </c:pt>
                <c:pt idx="15">
                  <c:v>1312</c:v>
                </c:pt>
                <c:pt idx="16">
                  <c:v>1399</c:v>
                </c:pt>
                <c:pt idx="17">
                  <c:v>1355</c:v>
                </c:pt>
                <c:pt idx="18">
                  <c:v>1354</c:v>
                </c:pt>
                <c:pt idx="19">
                  <c:v>1153</c:v>
                </c:pt>
                <c:pt idx="20">
                  <c:v>1433</c:v>
                </c:pt>
                <c:pt idx="21">
                  <c:v>1150</c:v>
                </c:pt>
              </c:numCache>
            </c:numRef>
          </c:val>
          <c:extLst>
            <c:ext xmlns:c16="http://schemas.microsoft.com/office/drawing/2014/chart" uri="{C3380CC4-5D6E-409C-BE32-E72D297353CC}">
              <c16:uniqueId val="{00000000-C57C-4E39-B349-ABB6B369C365}"/>
            </c:ext>
          </c:extLst>
        </c:ser>
        <c:dLbls>
          <c:dLblPos val="inEnd"/>
          <c:showLegendKey val="0"/>
          <c:showVal val="1"/>
          <c:showCatName val="0"/>
          <c:showSerName val="0"/>
          <c:showPercent val="0"/>
          <c:showBubbleSize val="0"/>
        </c:dLbls>
        <c:gapWidth val="41"/>
        <c:axId val="1264815791"/>
        <c:axId val="1383876287"/>
      </c:barChart>
      <c:catAx>
        <c:axId val="126481579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383876287"/>
        <c:crosses val="autoZero"/>
        <c:auto val="1"/>
        <c:lblAlgn val="ctr"/>
        <c:lblOffset val="100"/>
        <c:noMultiLvlLbl val="0"/>
      </c:catAx>
      <c:valAx>
        <c:axId val="1383876287"/>
        <c:scaling>
          <c:orientation val="minMax"/>
        </c:scaling>
        <c:delete val="1"/>
        <c:axPos val="l"/>
        <c:numFmt formatCode="General" sourceLinked="1"/>
        <c:majorTickMark val="none"/>
        <c:minorTickMark val="none"/>
        <c:tickLblPos val="nextTo"/>
        <c:crossAx val="126481579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10/31/2019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10/31/2019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411044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3038951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touch a lot of students. </a:t>
            </a:r>
          </a:p>
          <a:p>
            <a:r>
              <a:rPr lang="en-US"/>
              <a:t>Helping the college meets it’s goals.</a:t>
            </a:r>
          </a:p>
        </p:txBody>
      </p:sp>
      <p:sp>
        <p:nvSpPr>
          <p:cNvPr id="4" name="Slide Number Placeholder 3"/>
          <p:cNvSpPr>
            <a:spLocks noGrp="1"/>
          </p:cNvSpPr>
          <p:nvPr>
            <p:ph type="sldNum" sz="quarter" idx="10"/>
          </p:nvPr>
        </p:nvSpPr>
        <p:spPr/>
        <p:txBody>
          <a:bodyPr/>
          <a:lstStyle/>
          <a:p>
            <a:fld id="{01F2A70B-78F2-4DCF-B53B-C990D2FAFB8A}" type="slidenum">
              <a:rPr lang="en-US" smtClean="0"/>
              <a:t>3</a:t>
            </a:fld>
            <a:endParaRPr lang="en-US"/>
          </a:p>
        </p:txBody>
      </p:sp>
    </p:spTree>
    <p:extLst>
      <p:ext uri="{BB962C8B-B14F-4D97-AF65-F5344CB8AC3E}">
        <p14:creationId xmlns:p14="http://schemas.microsoft.com/office/powerpoint/2010/main" val="82045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MSEIP  - Helps  students through STEM program </a:t>
            </a:r>
          </a:p>
          <a:p>
            <a:r>
              <a:rPr lang="en-US"/>
              <a:t>	- self efficacy</a:t>
            </a:r>
          </a:p>
          <a:p>
            <a:r>
              <a:rPr lang="en-US"/>
              <a:t>	- targeting 1</a:t>
            </a:r>
            <a:r>
              <a:rPr lang="en-US" baseline="30000"/>
              <a:t>st</a:t>
            </a:r>
            <a:r>
              <a:rPr lang="en-US"/>
              <a:t> generation college students. </a:t>
            </a:r>
          </a:p>
          <a:p>
            <a:r>
              <a:rPr lang="en-US"/>
              <a:t>	- faculty development (Make bullet points) </a:t>
            </a:r>
          </a:p>
          <a:p>
            <a:r>
              <a:rPr lang="en-US"/>
              <a:t>Key Equity Initiative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"College Goal 1. Student Completion/Success Provide educational and student services programs that highlight inclusivity, diversity, and equity in their mission to help students meet their unique educational goals and minimize logistical and financial barriers to success."</a:t>
            </a:r>
          </a:p>
          <a:p>
            <a:endParaRPr lang="en-US"/>
          </a:p>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4</a:t>
            </a:fld>
            <a:endParaRPr lang="en-US"/>
          </a:p>
        </p:txBody>
      </p:sp>
    </p:spTree>
    <p:extLst>
      <p:ext uri="{BB962C8B-B14F-4D97-AF65-F5344CB8AC3E}">
        <p14:creationId xmlns:p14="http://schemas.microsoft.com/office/powerpoint/2010/main" val="341879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MSEIP  - Helps  students through STEM program </a:t>
            </a:r>
          </a:p>
          <a:p>
            <a:r>
              <a:rPr lang="en-US"/>
              <a:t>	- self efficacy</a:t>
            </a:r>
          </a:p>
          <a:p>
            <a:r>
              <a:rPr lang="en-US"/>
              <a:t>	- targeting 1</a:t>
            </a:r>
            <a:r>
              <a:rPr lang="en-US" baseline="30000"/>
              <a:t>st</a:t>
            </a:r>
            <a:r>
              <a:rPr lang="en-US"/>
              <a:t> generation college students. </a:t>
            </a:r>
          </a:p>
          <a:p>
            <a:r>
              <a:rPr lang="en-US"/>
              <a:t>	- faculty development (Make bullet points) </a:t>
            </a:r>
          </a:p>
          <a:p>
            <a:r>
              <a:rPr lang="en-US"/>
              <a:t>Key Equity Initiative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"College Goal 1. Student Completion/Success Provide educational and student services programs that highlight inclusivity, diversity, and equity in their mission to help students meet their unique educational goals and minimize logistical and financial barriers to success."</a:t>
            </a:r>
          </a:p>
          <a:p>
            <a:endParaRPr lang="en-US"/>
          </a:p>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5</a:t>
            </a:fld>
            <a:endParaRPr lang="en-US"/>
          </a:p>
        </p:txBody>
      </p:sp>
    </p:spTree>
    <p:extLst>
      <p:ext uri="{BB962C8B-B14F-4D97-AF65-F5344CB8AC3E}">
        <p14:creationId xmlns:p14="http://schemas.microsoft.com/office/powerpoint/2010/main" val="297762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10/31/2019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t>Click to edit Master text styles</a:t>
            </a:r>
          </a:p>
          <a:p>
            <a:pPr lvl="1"/>
            <a:r>
              <a:t>Second level</a:t>
            </a:r>
          </a:p>
          <a:p>
            <a:pPr lvl="2"/>
            <a:r>
              <a:t>Third level</a:t>
            </a:r>
          </a:p>
          <a:p>
            <a:pPr lvl="3"/>
            <a:r>
              <a:t>Fourth level</a:t>
            </a:r>
          </a:p>
          <a:p>
            <a:pPr lvl="4"/>
            <a:r>
              <a:t>Fifth level</a:t>
            </a:r>
            <a:endParaRPr lang="en-US"/>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10/31/2019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10/31/2019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10/31/2019</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10/31/2019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10/31/2019</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10/31/2019</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10/31/2019</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10/31/2019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10/31/2019</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10/31/2019</a:t>
            </a:fld>
            <a:endParaRPr lang="en-US"/>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 Position Justification: Request for two new hires</a:t>
            </a:r>
          </a:p>
        </p:txBody>
      </p:sp>
      <p:sp>
        <p:nvSpPr>
          <p:cNvPr id="3" name="Subtitle 2"/>
          <p:cNvSpPr>
            <a:spLocks noGrp="1"/>
          </p:cNvSpPr>
          <p:nvPr>
            <p:ph type="subTitle" idx="1"/>
          </p:nvPr>
        </p:nvSpPr>
        <p:spPr/>
        <p:txBody>
          <a:bodyPr/>
          <a:lstStyle/>
          <a:p>
            <a:r>
              <a:rPr lang="en-US"/>
              <a:t>October 31</a:t>
            </a:r>
            <a:r>
              <a:rPr lang="en-US" baseline="30000"/>
              <a:t>st</a:t>
            </a:r>
            <a:r>
              <a:rPr lang="en-US"/>
              <a:t>, 2019</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7619-9CC6-4A6F-A231-FDDC562180C0}"/>
              </a:ext>
            </a:extLst>
          </p:cNvPr>
          <p:cNvSpPr>
            <a:spLocks noGrp="1"/>
          </p:cNvSpPr>
          <p:nvPr>
            <p:ph type="title"/>
          </p:nvPr>
        </p:nvSpPr>
        <p:spPr/>
        <p:txBody>
          <a:bodyPr/>
          <a:lstStyle/>
          <a:p>
            <a:r>
              <a:rPr lang="en-US" dirty="0"/>
              <a:t>Community Connections</a:t>
            </a:r>
          </a:p>
        </p:txBody>
      </p:sp>
      <p:sp>
        <p:nvSpPr>
          <p:cNvPr id="3" name="Content Placeholder 2">
            <a:extLst>
              <a:ext uri="{FF2B5EF4-FFF2-40B4-BE49-F238E27FC236}">
                <a16:creationId xmlns:a16="http://schemas.microsoft.com/office/drawing/2014/main" id="{D4CAD3B7-07D1-43A8-B2D2-71D4C5944246}"/>
              </a:ext>
            </a:extLst>
          </p:cNvPr>
          <p:cNvSpPr>
            <a:spLocks noGrp="1"/>
          </p:cNvSpPr>
          <p:nvPr>
            <p:ph sz="half" idx="1"/>
          </p:nvPr>
        </p:nvSpPr>
        <p:spPr>
          <a:xfrm>
            <a:off x="1492251" y="2362200"/>
            <a:ext cx="5140043" cy="3647178"/>
          </a:xfrm>
        </p:spPr>
        <p:txBody>
          <a:bodyPr>
            <a:normAutofit/>
          </a:bodyPr>
          <a:lstStyle/>
          <a:p>
            <a:r>
              <a:rPr lang="en-US" dirty="0"/>
              <a:t>Award Winning Math Jam</a:t>
            </a:r>
          </a:p>
          <a:p>
            <a:pPr lvl="1"/>
            <a:r>
              <a:rPr lang="en-US" dirty="0"/>
              <a:t>On-boards students who are unfamiliar with college.</a:t>
            </a:r>
          </a:p>
          <a:p>
            <a:pPr lvl="1"/>
            <a:endParaRPr lang="en-US" dirty="0"/>
          </a:p>
          <a:p>
            <a:pPr lvl="1"/>
            <a:endParaRPr lang="en-US" dirty="0"/>
          </a:p>
          <a:p>
            <a:pPr lvl="1"/>
            <a:endParaRPr lang="en-US" dirty="0"/>
          </a:p>
          <a:p>
            <a:r>
              <a:rPr lang="en-US" dirty="0"/>
              <a:t>Faculty Learning Program</a:t>
            </a:r>
          </a:p>
          <a:p>
            <a:pPr lvl="1"/>
            <a:r>
              <a:rPr lang="en-US" dirty="0"/>
              <a:t>Collaboration with UC  Berkeley and CSU Eastbay. </a:t>
            </a:r>
          </a:p>
        </p:txBody>
      </p:sp>
      <p:sp>
        <p:nvSpPr>
          <p:cNvPr id="4" name="Content Placeholder 3">
            <a:extLst>
              <a:ext uri="{FF2B5EF4-FFF2-40B4-BE49-F238E27FC236}">
                <a16:creationId xmlns:a16="http://schemas.microsoft.com/office/drawing/2014/main" id="{7C89F395-CAC3-445C-AC49-875AA309D6EF}"/>
              </a:ext>
            </a:extLst>
          </p:cNvPr>
          <p:cNvSpPr>
            <a:spLocks noGrp="1"/>
          </p:cNvSpPr>
          <p:nvPr>
            <p:ph sz="half" idx="2"/>
          </p:nvPr>
        </p:nvSpPr>
        <p:spPr/>
        <p:txBody>
          <a:bodyPr vert="horz" lIns="91440" tIns="45720" rIns="91440" bIns="45720" rtlCol="0" anchor="t">
            <a:normAutofit/>
          </a:bodyPr>
          <a:lstStyle/>
          <a:p>
            <a:pPr marL="0" indent="0">
              <a:buNone/>
            </a:pPr>
            <a:endParaRPr lang="en-US"/>
          </a:p>
          <a:p>
            <a:pPr marL="0" indent="0">
              <a:buNone/>
            </a:pPr>
            <a:endParaRPr lang="en-US"/>
          </a:p>
        </p:txBody>
      </p:sp>
      <p:pic>
        <p:nvPicPr>
          <p:cNvPr id="6" name="Picture 5">
            <a:extLst>
              <a:ext uri="{FF2B5EF4-FFF2-40B4-BE49-F238E27FC236}">
                <a16:creationId xmlns:a16="http://schemas.microsoft.com/office/drawing/2014/main" id="{F17260CC-933C-4C80-B23C-CC7C88A718F0}"/>
              </a:ext>
            </a:extLst>
          </p:cNvPr>
          <p:cNvPicPr>
            <a:picLocks noChangeAspect="1"/>
          </p:cNvPicPr>
          <p:nvPr/>
        </p:nvPicPr>
        <p:blipFill>
          <a:blip r:embed="rId2"/>
          <a:stretch>
            <a:fillRect/>
          </a:stretch>
        </p:blipFill>
        <p:spPr>
          <a:xfrm>
            <a:off x="7385813" y="4388163"/>
            <a:ext cx="2620813" cy="1621215"/>
          </a:xfrm>
          <a:prstGeom prst="rect">
            <a:avLst/>
          </a:prstGeom>
        </p:spPr>
      </p:pic>
      <p:pic>
        <p:nvPicPr>
          <p:cNvPr id="8" name="Picture 7">
            <a:extLst>
              <a:ext uri="{FF2B5EF4-FFF2-40B4-BE49-F238E27FC236}">
                <a16:creationId xmlns:a16="http://schemas.microsoft.com/office/drawing/2014/main" id="{567536A5-A6D6-4D00-AC30-BE98345A63E4}"/>
              </a:ext>
            </a:extLst>
          </p:cNvPr>
          <p:cNvPicPr>
            <a:picLocks noChangeAspect="1"/>
          </p:cNvPicPr>
          <p:nvPr/>
        </p:nvPicPr>
        <p:blipFill>
          <a:blip r:embed="rId3"/>
          <a:stretch>
            <a:fillRect/>
          </a:stretch>
        </p:blipFill>
        <p:spPr>
          <a:xfrm>
            <a:off x="7385813" y="1905000"/>
            <a:ext cx="3434866" cy="1873563"/>
          </a:xfrm>
          <a:prstGeom prst="rect">
            <a:avLst/>
          </a:prstGeom>
        </p:spPr>
      </p:pic>
    </p:spTree>
    <p:extLst>
      <p:ext uri="{BB962C8B-B14F-4D97-AF65-F5344CB8AC3E}">
        <p14:creationId xmlns:p14="http://schemas.microsoft.com/office/powerpoint/2010/main" val="390114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E938E-9449-4BA7-BCF6-5579C0AE9DDD}"/>
              </a:ext>
            </a:extLst>
          </p:cNvPr>
          <p:cNvSpPr>
            <a:spLocks noGrp="1"/>
          </p:cNvSpPr>
          <p:nvPr>
            <p:ph type="title"/>
          </p:nvPr>
        </p:nvSpPr>
        <p:spPr>
          <a:xfrm>
            <a:off x="1522414" y="457200"/>
            <a:ext cx="9143998" cy="609600"/>
          </a:xfrm>
        </p:spPr>
        <p:txBody>
          <a:bodyPr>
            <a:normAutofit/>
          </a:bodyPr>
          <a:lstStyle/>
          <a:p>
            <a:r>
              <a:rPr lang="en-US" sz="2800" dirty="0"/>
              <a:t>Developing Institutional Resources. </a:t>
            </a:r>
          </a:p>
        </p:txBody>
      </p:sp>
      <p:sp>
        <p:nvSpPr>
          <p:cNvPr id="3" name="Content Placeholder 2">
            <a:extLst>
              <a:ext uri="{FF2B5EF4-FFF2-40B4-BE49-F238E27FC236}">
                <a16:creationId xmlns:a16="http://schemas.microsoft.com/office/drawing/2014/main" id="{EB8C1B16-1211-4F7E-956D-B0A59A3C6C86}"/>
              </a:ext>
            </a:extLst>
          </p:cNvPr>
          <p:cNvSpPr>
            <a:spLocks noGrp="1"/>
          </p:cNvSpPr>
          <p:nvPr>
            <p:ph sz="half" idx="1"/>
          </p:nvPr>
        </p:nvSpPr>
        <p:spPr/>
        <p:txBody>
          <a:bodyPr/>
          <a:lstStyle/>
          <a:p>
            <a:r>
              <a:rPr lang="en-US" dirty="0"/>
              <a:t>STEM C.O.P</a:t>
            </a:r>
          </a:p>
          <a:p>
            <a:pPr lvl="1"/>
            <a:r>
              <a:rPr lang="en-US" dirty="0"/>
              <a:t>Division-wide community that helps faculty collaborate and develop their teaching. </a:t>
            </a:r>
          </a:p>
          <a:p>
            <a:r>
              <a:rPr lang="en-US" dirty="0"/>
              <a:t>Pre Statistics C.O.P</a:t>
            </a:r>
          </a:p>
          <a:p>
            <a:pPr lvl="1"/>
            <a:r>
              <a:rPr lang="en-US" dirty="0"/>
              <a:t>Supports the development of Pre-Statistics faculty and curriculum. </a:t>
            </a:r>
          </a:p>
        </p:txBody>
      </p:sp>
      <p:pic>
        <p:nvPicPr>
          <p:cNvPr id="5" name="Picture 5">
            <a:extLst>
              <a:ext uri="{FF2B5EF4-FFF2-40B4-BE49-F238E27FC236}">
                <a16:creationId xmlns:a16="http://schemas.microsoft.com/office/drawing/2014/main" id="{39579C09-7CA7-4E47-9EBC-0D52BD8D9D35}"/>
              </a:ext>
            </a:extLst>
          </p:cNvPr>
          <p:cNvPicPr>
            <a:picLocks noGrp="1" noChangeAspect="1"/>
          </p:cNvPicPr>
          <p:nvPr>
            <p:ph sz="half" idx="2"/>
          </p:nvPr>
        </p:nvPicPr>
        <p:blipFill>
          <a:blip r:embed="rId2"/>
          <a:stretch>
            <a:fillRect/>
          </a:stretch>
        </p:blipFill>
        <p:spPr>
          <a:xfrm>
            <a:off x="6246813" y="2381250"/>
            <a:ext cx="4419600" cy="3314700"/>
          </a:xfrm>
          <a:prstGeom prst="rect">
            <a:avLst/>
          </a:prstGeom>
        </p:spPr>
      </p:pic>
    </p:spTree>
    <p:extLst>
      <p:ext uri="{BB962C8B-B14F-4D97-AF65-F5344CB8AC3E}">
        <p14:creationId xmlns:p14="http://schemas.microsoft.com/office/powerpoint/2010/main" val="26836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C031-FA93-4A43-B6D8-E767B555A3A2}"/>
              </a:ext>
            </a:extLst>
          </p:cNvPr>
          <p:cNvSpPr>
            <a:spLocks noGrp="1"/>
          </p:cNvSpPr>
          <p:nvPr>
            <p:ph type="title"/>
          </p:nvPr>
        </p:nvSpPr>
        <p:spPr/>
        <p:txBody>
          <a:bodyPr/>
          <a:lstStyle/>
          <a:p>
            <a:r>
              <a:rPr lang="en-US"/>
              <a:t>Community Of Practice Testimonial</a:t>
            </a:r>
          </a:p>
        </p:txBody>
      </p:sp>
      <p:sp>
        <p:nvSpPr>
          <p:cNvPr id="3" name="Content Placeholder 2">
            <a:extLst>
              <a:ext uri="{FF2B5EF4-FFF2-40B4-BE49-F238E27FC236}">
                <a16:creationId xmlns:a16="http://schemas.microsoft.com/office/drawing/2014/main" id="{42AFEBB6-2624-40EA-8977-36A3E792B282}"/>
              </a:ext>
            </a:extLst>
          </p:cNvPr>
          <p:cNvSpPr>
            <a:spLocks noGrp="1"/>
          </p:cNvSpPr>
          <p:nvPr>
            <p:ph sz="half" idx="1"/>
          </p:nvPr>
        </p:nvSpPr>
        <p:spPr>
          <a:xfrm>
            <a:off x="1522413" y="1905000"/>
            <a:ext cx="5714999" cy="4267200"/>
          </a:xfrm>
        </p:spPr>
        <p:txBody>
          <a:bodyPr vert="horz" lIns="91440" tIns="45720" rIns="91440" bIns="45720" rtlCol="0" anchor="t">
            <a:normAutofit/>
          </a:bodyPr>
          <a:lstStyle/>
          <a:p>
            <a:r>
              <a:rPr lang="en-US" dirty="0"/>
              <a:t>"Because of the Stats team I felt confident about teaching this course.  The collaboration in ideas, how to teach with mostly group work, and hearing about how the other teachers handled projects, tests, and activities were instrumental to the success of my class.“ – Michelle Beatty</a:t>
            </a:r>
          </a:p>
        </p:txBody>
      </p:sp>
      <p:pic>
        <p:nvPicPr>
          <p:cNvPr id="6" name="Content Placeholder 5">
            <a:extLst>
              <a:ext uri="{FF2B5EF4-FFF2-40B4-BE49-F238E27FC236}">
                <a16:creationId xmlns:a16="http://schemas.microsoft.com/office/drawing/2014/main" id="{2A941545-2FBC-4C16-BCB7-22F274C2CF3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228013" y="2198907"/>
            <a:ext cx="2438400" cy="3679385"/>
          </a:xfrm>
        </p:spPr>
      </p:pic>
    </p:spTree>
    <p:extLst>
      <p:ext uri="{BB962C8B-B14F-4D97-AF65-F5344CB8AC3E}">
        <p14:creationId xmlns:p14="http://schemas.microsoft.com/office/powerpoint/2010/main" val="186414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lstStyle/>
          <a:p>
            <a:r>
              <a:rPr lang="en-US"/>
              <a:t>To improve we need stable, collaborative work</a:t>
            </a:r>
          </a:p>
          <a:p>
            <a:r>
              <a:rPr lang="en-US"/>
              <a:t>This requires investment</a:t>
            </a:r>
          </a:p>
          <a:p>
            <a:r>
              <a:rPr lang="en-US"/>
              <a:t>There are a LOT of opportunities, but few bodies to coordinate and lead, on top of teaching the load.</a:t>
            </a:r>
          </a:p>
          <a:p>
            <a:r>
              <a:rPr lang="en-US"/>
              <a:t>We have plans for incorporating new faculty into a culture of collaboration and improvement.</a:t>
            </a:r>
          </a:p>
          <a:p>
            <a:r>
              <a:rPr lang="en-US"/>
              <a:t>Quality teaching in Math is a SERIOUS Equity issue.</a:t>
            </a:r>
          </a:p>
          <a:p>
            <a:endParaRPr lang="en-US"/>
          </a:p>
        </p:txBody>
      </p:sp>
    </p:spTree>
    <p:extLst>
      <p:ext uri="{BB962C8B-B14F-4D97-AF65-F5344CB8AC3E}">
        <p14:creationId xmlns:p14="http://schemas.microsoft.com/office/powerpoint/2010/main" val="34430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Currently</a:t>
            </a:r>
          </a:p>
        </p:txBody>
      </p:sp>
      <p:sp>
        <p:nvSpPr>
          <p:cNvPr id="14" name="Content Placeholder 13"/>
          <p:cNvSpPr>
            <a:spLocks noGrp="1"/>
          </p:cNvSpPr>
          <p:nvPr>
            <p:ph idx="1"/>
          </p:nvPr>
        </p:nvSpPr>
        <p:spPr>
          <a:xfrm>
            <a:off x="1522414" y="1905000"/>
            <a:ext cx="4571998" cy="4267200"/>
          </a:xfrm>
        </p:spPr>
        <p:txBody>
          <a:bodyPr vert="horz" lIns="91440" tIns="45720" rIns="91440" bIns="45720" rtlCol="0" anchor="t">
            <a:normAutofit fontScale="92500"/>
          </a:bodyPr>
          <a:lstStyle/>
          <a:p>
            <a:pPr marL="0" indent="0">
              <a:buNone/>
            </a:pPr>
            <a:r>
              <a:rPr lang="en-US" dirty="0"/>
              <a:t>For Fall 2019:</a:t>
            </a:r>
          </a:p>
          <a:p>
            <a:r>
              <a:rPr lang="en-US" dirty="0"/>
              <a:t>FTEF is 12.3  (We currently have 7 FT instructors) </a:t>
            </a:r>
          </a:p>
          <a:p>
            <a:r>
              <a:rPr lang="en-US" dirty="0"/>
              <a:t>61% of units taught by FT faculty</a:t>
            </a:r>
          </a:p>
          <a:p>
            <a:r>
              <a:rPr lang="en-US" dirty="0"/>
              <a:t>5 new co-requisite sections. </a:t>
            </a:r>
          </a:p>
          <a:p>
            <a:r>
              <a:rPr lang="en-US" dirty="0"/>
              <a:t>Faculty Learning Program</a:t>
            </a:r>
          </a:p>
          <a:p>
            <a:r>
              <a:rPr lang="en-US" dirty="0"/>
              <a:t>Community of Practice</a:t>
            </a:r>
          </a:p>
          <a:p>
            <a:r>
              <a:rPr lang="en-US" dirty="0"/>
              <a:t>STEM Grants: Lead Personnel, PI, Math Jam, STEM Ctr.</a:t>
            </a:r>
          </a:p>
          <a:p>
            <a:endParaRPr lang="en-US" dirty="0"/>
          </a:p>
          <a:p>
            <a:endParaRPr lang="en-US" dirty="0"/>
          </a:p>
          <a:p>
            <a:endParaRPr lang="en-US" dirty="0"/>
          </a:p>
        </p:txBody>
      </p:sp>
      <p:sp>
        <p:nvSpPr>
          <p:cNvPr id="2" name="Oval 1">
            <a:extLst>
              <a:ext uri="{FF2B5EF4-FFF2-40B4-BE49-F238E27FC236}">
                <a16:creationId xmlns:a16="http://schemas.microsoft.com/office/drawing/2014/main" id="{C480B9AC-55BE-429A-BC5C-D0AD29327EA0}"/>
              </a:ext>
            </a:extLst>
          </p:cNvPr>
          <p:cNvSpPr/>
          <p:nvPr/>
        </p:nvSpPr>
        <p:spPr>
          <a:xfrm>
            <a:off x="6911421" y="3101419"/>
            <a:ext cx="2103501" cy="1447605"/>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STEM Grants / STEM Ctr</a:t>
            </a:r>
          </a:p>
        </p:txBody>
      </p:sp>
      <p:sp>
        <p:nvSpPr>
          <p:cNvPr id="5" name="Oval 4">
            <a:extLst>
              <a:ext uri="{FF2B5EF4-FFF2-40B4-BE49-F238E27FC236}">
                <a16:creationId xmlns:a16="http://schemas.microsoft.com/office/drawing/2014/main" id="{37A21ADA-323D-4D75-B11E-80F6515DFCD3}"/>
              </a:ext>
            </a:extLst>
          </p:cNvPr>
          <p:cNvSpPr/>
          <p:nvPr/>
        </p:nvSpPr>
        <p:spPr>
          <a:xfrm>
            <a:off x="8664804" y="4485589"/>
            <a:ext cx="1849860" cy="1525135"/>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CoP: training and curriculum</a:t>
            </a:r>
          </a:p>
        </p:txBody>
      </p:sp>
      <p:sp>
        <p:nvSpPr>
          <p:cNvPr id="6" name="Oval 5">
            <a:extLst>
              <a:ext uri="{FF2B5EF4-FFF2-40B4-BE49-F238E27FC236}">
                <a16:creationId xmlns:a16="http://schemas.microsoft.com/office/drawing/2014/main" id="{0A28BCB1-271C-41FD-96B4-7F157E84AFF6}"/>
              </a:ext>
            </a:extLst>
          </p:cNvPr>
          <p:cNvSpPr/>
          <p:nvPr/>
        </p:nvSpPr>
        <p:spPr>
          <a:xfrm>
            <a:off x="8664804" y="1717249"/>
            <a:ext cx="1948501" cy="1539232"/>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Campus PD: Faculty Learning Program</a:t>
            </a:r>
          </a:p>
        </p:txBody>
      </p:sp>
      <p:sp>
        <p:nvSpPr>
          <p:cNvPr id="7" name="Oval 6">
            <a:extLst>
              <a:ext uri="{FF2B5EF4-FFF2-40B4-BE49-F238E27FC236}">
                <a16:creationId xmlns:a16="http://schemas.microsoft.com/office/drawing/2014/main" id="{2534478A-A6FB-48CE-A5C0-9FED5BEE7390}"/>
              </a:ext>
            </a:extLst>
          </p:cNvPr>
          <p:cNvSpPr/>
          <p:nvPr/>
        </p:nvSpPr>
        <p:spPr>
          <a:xfrm>
            <a:off x="10418189" y="3044858"/>
            <a:ext cx="1582131" cy="1497291"/>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AB705</a:t>
            </a:r>
          </a:p>
          <a:p>
            <a:pPr algn="ctr"/>
            <a:r>
              <a:rPr lang="en-US"/>
              <a:t>/ Support courses</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 name="2D Column Chart"/>
          <p:cNvGraphicFramePr/>
          <p:nvPr>
            <p:extLst>
              <p:ext uri="{D42A27DB-BD31-4B8C-83A1-F6EECF244321}">
                <p14:modId xmlns:p14="http://schemas.microsoft.com/office/powerpoint/2010/main" val="3864195664"/>
              </p:ext>
            </p:extLst>
          </p:nvPr>
        </p:nvGraphicFramePr>
        <p:xfrm>
          <a:off x="2216785" y="1401961"/>
          <a:ext cx="7556659" cy="50601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6" name="Table"/>
          <p:cNvGraphicFramePr/>
          <p:nvPr>
            <p:extLst>
              <p:ext uri="{D42A27DB-BD31-4B8C-83A1-F6EECF244321}">
                <p14:modId xmlns:p14="http://schemas.microsoft.com/office/powerpoint/2010/main" val="3218411553"/>
              </p:ext>
            </p:extLst>
          </p:nvPr>
        </p:nvGraphicFramePr>
        <p:xfrm>
          <a:off x="5408612" y="1401961"/>
          <a:ext cx="3812064" cy="1003949"/>
        </p:xfrm>
        <a:graphic>
          <a:graphicData uri="http://schemas.openxmlformats.org/drawingml/2006/table">
            <a:tbl>
              <a:tblPr firstRow="1"/>
              <a:tblGrid>
                <a:gridCol w="953016">
                  <a:extLst>
                    <a:ext uri="{9D8B030D-6E8A-4147-A177-3AD203B41FA5}">
                      <a16:colId xmlns:a16="http://schemas.microsoft.com/office/drawing/2014/main" val="20000"/>
                    </a:ext>
                  </a:extLst>
                </a:gridCol>
                <a:gridCol w="953016">
                  <a:extLst>
                    <a:ext uri="{9D8B030D-6E8A-4147-A177-3AD203B41FA5}">
                      <a16:colId xmlns:a16="http://schemas.microsoft.com/office/drawing/2014/main" val="20001"/>
                    </a:ext>
                  </a:extLst>
                </a:gridCol>
                <a:gridCol w="953016">
                  <a:extLst>
                    <a:ext uri="{9D8B030D-6E8A-4147-A177-3AD203B41FA5}">
                      <a16:colId xmlns:a16="http://schemas.microsoft.com/office/drawing/2014/main" val="20002"/>
                    </a:ext>
                  </a:extLst>
                </a:gridCol>
                <a:gridCol w="953016">
                  <a:extLst>
                    <a:ext uri="{9D8B030D-6E8A-4147-A177-3AD203B41FA5}">
                      <a16:colId xmlns:a16="http://schemas.microsoft.com/office/drawing/2014/main" val="20003"/>
                    </a:ext>
                  </a:extLst>
                </a:gridCol>
              </a:tblGrid>
              <a:tr h="338548">
                <a:tc gridSpan="4">
                  <a:txBody>
                    <a:bodyPr/>
                    <a:lstStyle/>
                    <a:p>
                      <a:pPr defTabSz="914400">
                        <a:tabLst>
                          <a:tab pos="1181100" algn="l"/>
                        </a:tabLst>
                        <a:defRPr b="0">
                          <a:solidFill>
                            <a:srgbClr val="000000"/>
                          </a:solidFill>
                        </a:defRPr>
                      </a:pPr>
                      <a:r>
                        <a:rPr sz="1500" b="1">
                          <a:solidFill>
                            <a:srgbClr val="FFFFFF"/>
                          </a:solidFill>
                          <a:effectLst>
                            <a:outerShdw blurRad="25400" dist="25400" dir="5400000" rotWithShape="0">
                              <a:srgbClr val="000000">
                                <a:alpha val="60000"/>
                              </a:srgbClr>
                            </a:outerShdw>
                          </a:effectLst>
                          <a:sym typeface="Helvetica"/>
                        </a:rPr>
                        <a:t>Number of FT faculty</a:t>
                      </a:r>
                    </a:p>
                  </a:txBody>
                  <a:tcPr marL="35719" marR="35719" marT="35719" marB="35719" anchor="ctr" horzOverflow="overflow">
                    <a:solidFill>
                      <a:srgbClr val="53585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2522">
                <a:tc>
                  <a:txBody>
                    <a:bodyPr/>
                    <a:lstStyle/>
                    <a:p>
                      <a:pPr defTabSz="914400"/>
                      <a:r>
                        <a:rPr sz="1500"/>
                        <a:t>Math</a:t>
                      </a:r>
                    </a:p>
                  </a:txBody>
                  <a:tcPr marL="35719" marR="35719" marT="35719" marB="35719" anchor="ctr" horzOverflow="overflow">
                    <a:lnL w="12700">
                      <a:solidFill>
                        <a:srgbClr val="606060"/>
                      </a:solidFill>
                      <a:miter lim="400000"/>
                    </a:lnL>
                  </a:tcPr>
                </a:tc>
                <a:tc>
                  <a:txBody>
                    <a:bodyPr/>
                    <a:lstStyle/>
                    <a:p>
                      <a:pPr defTabSz="914400"/>
                      <a:r>
                        <a:rPr sz="1500"/>
                        <a:t>English</a:t>
                      </a:r>
                    </a:p>
                  </a:txBody>
                  <a:tcPr marL="35719" marR="35719" marT="35719" marB="35719" anchor="ctr" horzOverflow="overflow"/>
                </a:tc>
                <a:tc>
                  <a:txBody>
                    <a:bodyPr/>
                    <a:lstStyle/>
                    <a:p>
                      <a:pPr defTabSz="914400"/>
                      <a:r>
                        <a:rPr sz="1500"/>
                        <a:t>Biology</a:t>
                      </a:r>
                    </a:p>
                  </a:txBody>
                  <a:tcPr marL="35719" marR="35719" marT="35719" marB="35719" anchor="ctr" horzOverflow="overflow"/>
                </a:tc>
                <a:tc>
                  <a:txBody>
                    <a:bodyPr/>
                    <a:lstStyle/>
                    <a:p>
                      <a:pPr defTabSz="914400"/>
                      <a:r>
                        <a:rPr sz="1500"/>
                        <a:t>ESL</a:t>
                      </a:r>
                    </a:p>
                  </a:txBody>
                  <a:tcPr marL="35719" marR="35719" marT="35719" marB="35719" anchor="ctr" horzOverflow="overflow">
                    <a:lnR w="12700">
                      <a:solidFill>
                        <a:srgbClr val="606060"/>
                      </a:solidFill>
                      <a:miter lim="400000"/>
                    </a:lnR>
                  </a:tcPr>
                </a:tc>
                <a:extLst>
                  <a:ext uri="{0D108BD9-81ED-4DB2-BD59-A6C34878D82A}">
                    <a16:rowId xmlns:a16="http://schemas.microsoft.com/office/drawing/2014/main" val="10001"/>
                  </a:ext>
                </a:extLst>
              </a:tr>
              <a:tr h="332879">
                <a:tc>
                  <a:txBody>
                    <a:bodyPr/>
                    <a:lstStyle/>
                    <a:p>
                      <a:pPr defTabSz="914400"/>
                      <a:r>
                        <a:rPr sz="1500"/>
                        <a:t>7</a:t>
                      </a:r>
                    </a:p>
                  </a:txBody>
                  <a:tcPr marL="35719" marR="35719" marT="35719" marB="35719" anchor="ctr" horzOverflow="overflow">
                    <a:lnL w="12700">
                      <a:solidFill>
                        <a:srgbClr val="606060"/>
                      </a:solidFill>
                      <a:miter lim="400000"/>
                    </a:lnL>
                    <a:lnB w="12700">
                      <a:solidFill>
                        <a:srgbClr val="606060"/>
                      </a:solidFill>
                      <a:miter lim="400000"/>
                    </a:lnB>
                  </a:tcPr>
                </a:tc>
                <a:tc>
                  <a:txBody>
                    <a:bodyPr/>
                    <a:lstStyle/>
                    <a:p>
                      <a:pPr defTabSz="914400"/>
                      <a:r>
                        <a:rPr sz="1500"/>
                        <a:t>8</a:t>
                      </a:r>
                    </a:p>
                  </a:txBody>
                  <a:tcPr marL="35719" marR="35719" marT="35719" marB="35719" anchor="ctr" horzOverflow="overflow">
                    <a:lnB w="12700">
                      <a:solidFill>
                        <a:srgbClr val="606060"/>
                      </a:solidFill>
                      <a:miter lim="400000"/>
                    </a:lnB>
                  </a:tcPr>
                </a:tc>
                <a:tc>
                  <a:txBody>
                    <a:bodyPr/>
                    <a:lstStyle/>
                    <a:p>
                      <a:pPr defTabSz="914400"/>
                      <a:r>
                        <a:rPr sz="1500"/>
                        <a:t>4</a:t>
                      </a:r>
                    </a:p>
                  </a:txBody>
                  <a:tcPr marL="35719" marR="35719" marT="35719" marB="35719" anchor="ctr" horzOverflow="overflow">
                    <a:lnB w="12700">
                      <a:solidFill>
                        <a:srgbClr val="606060"/>
                      </a:solidFill>
                      <a:miter lim="400000"/>
                    </a:lnB>
                  </a:tcPr>
                </a:tc>
                <a:tc>
                  <a:txBody>
                    <a:bodyPr/>
                    <a:lstStyle/>
                    <a:p>
                      <a:pPr defTabSz="914400"/>
                      <a:r>
                        <a:rPr sz="1500"/>
                        <a:t>6</a:t>
                      </a:r>
                    </a:p>
                  </a:txBody>
                  <a:tcPr marL="35719" marR="35719" marT="35719" marB="35719" anchor="ctr" horzOverflow="overflow">
                    <a:lnR w="12700">
                      <a:solidFill>
                        <a:srgbClr val="606060"/>
                      </a:solidFill>
                      <a:miter lim="400000"/>
                    </a:lnR>
                    <a:lnB w="12700">
                      <a:solidFill>
                        <a:srgbClr val="606060"/>
                      </a:solidFill>
                      <a:miter lim="400000"/>
                    </a:lnB>
                  </a:tcPr>
                </a:tc>
                <a:extLst>
                  <a:ext uri="{0D108BD9-81ED-4DB2-BD59-A6C34878D82A}">
                    <a16:rowId xmlns:a16="http://schemas.microsoft.com/office/drawing/2014/main" val="10002"/>
                  </a:ext>
                </a:extLst>
              </a:tr>
            </a:tbl>
          </a:graphicData>
        </a:graphic>
      </p:graphicFrame>
      <p:sp>
        <p:nvSpPr>
          <p:cNvPr id="177" name="Biology is 3rd largest program by students served"/>
          <p:cNvSpPr txBox="1">
            <a:spLocks noGrp="1"/>
          </p:cNvSpPr>
          <p:nvPr>
            <p:ph type="title" idx="4294967295"/>
          </p:nvPr>
        </p:nvSpPr>
        <p:spPr>
          <a:xfrm>
            <a:off x="1894367" y="375158"/>
            <a:ext cx="8400089" cy="572514"/>
          </a:xfrm>
          <a:prstGeom prst="rect">
            <a:avLst/>
          </a:prstGeom>
        </p:spPr>
        <p:txBody>
          <a:bodyPr>
            <a:noAutofit/>
          </a:bodyPr>
          <a:lstStyle/>
          <a:p>
            <a:pPr>
              <a:defRPr sz="4700"/>
            </a:pPr>
            <a:r>
              <a:rPr lang="en-US" sz="2800"/>
              <a:t>Math impacts the most students(2017/2018)</a:t>
            </a:r>
            <a:endParaRPr sz="2800"/>
          </a:p>
        </p:txBody>
      </p:sp>
    </p:spTree>
    <p:extLst>
      <p:ext uri="{BB962C8B-B14F-4D97-AF65-F5344CB8AC3E}">
        <p14:creationId xmlns:p14="http://schemas.microsoft.com/office/powerpoint/2010/main" val="2415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Vision with Two New Hires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Two new hires would allow us to … </a:t>
            </a:r>
          </a:p>
          <a:p>
            <a:r>
              <a:rPr lang="en-US" dirty="0"/>
              <a:t>Hire one specializing in STEM-equity, another specializing in Statistics and Data-science</a:t>
            </a:r>
          </a:p>
          <a:p>
            <a:r>
              <a:rPr lang="en-US" dirty="0"/>
              <a:t> Strengthen curriculum through Communities of Practice around the different paths: </a:t>
            </a:r>
          </a:p>
          <a:p>
            <a:pPr lvl="1"/>
            <a:r>
              <a:rPr lang="en-US" dirty="0"/>
              <a:t>Statistics</a:t>
            </a:r>
          </a:p>
          <a:p>
            <a:pPr lvl="1"/>
            <a:r>
              <a:rPr lang="en-US" dirty="0"/>
              <a:t>Business Math</a:t>
            </a:r>
          </a:p>
          <a:p>
            <a:pPr lvl="1"/>
            <a:r>
              <a:rPr lang="en-US" dirty="0"/>
              <a:t>Calculus/STEM</a:t>
            </a:r>
          </a:p>
          <a:p>
            <a:pPr lvl="1"/>
            <a:r>
              <a:rPr lang="en-US" dirty="0"/>
              <a:t>Math courses designed for other Guided Pathways Interest Areas  </a:t>
            </a:r>
          </a:p>
          <a:p>
            <a:r>
              <a:rPr lang="en-US" dirty="0"/>
              <a:t>Diversify our Math Faculty</a:t>
            </a:r>
          </a:p>
          <a:p>
            <a:pPr marL="0" indent="0">
              <a:buNone/>
            </a:pPr>
            <a:endParaRPr lang="en-US" dirty="0"/>
          </a:p>
        </p:txBody>
      </p:sp>
    </p:spTree>
    <p:extLst>
      <p:ext uri="{BB962C8B-B14F-4D97-AF65-F5344CB8AC3E}">
        <p14:creationId xmlns:p14="http://schemas.microsoft.com/office/powerpoint/2010/main" val="38502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Vision with Two New Hires (cont.) </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Two new hires would allow us to … </a:t>
            </a:r>
          </a:p>
          <a:p>
            <a:r>
              <a:rPr lang="en-US" dirty="0"/>
              <a:t>Develop and teach corequisite courses prompted by AB 705</a:t>
            </a:r>
          </a:p>
          <a:p>
            <a:r>
              <a:rPr lang="en-US" dirty="0"/>
              <a:t>Improve Student Completion and Success, close equity gaps: </a:t>
            </a:r>
          </a:p>
          <a:p>
            <a:pPr lvl="1"/>
            <a:r>
              <a:rPr lang="en-US" dirty="0"/>
              <a:t>Faculty will be trained to implement equity-minded classroom practices </a:t>
            </a:r>
          </a:p>
          <a:p>
            <a:pPr lvl="1"/>
            <a:r>
              <a:rPr lang="en-US" dirty="0"/>
              <a:t>Collaborate with support services such as STEM Center, Math Jam, Counseling, etc.</a:t>
            </a:r>
          </a:p>
          <a:p>
            <a:pPr lvl="1"/>
            <a:r>
              <a:rPr lang="en-US" dirty="0"/>
              <a:t>Learn better ways to support more heterogenous classrooms</a:t>
            </a:r>
          </a:p>
          <a:p>
            <a:r>
              <a:rPr lang="en-US" dirty="0"/>
              <a:t>Continue Community / Campus Involvement</a:t>
            </a:r>
          </a:p>
          <a:p>
            <a:pPr marL="0" indent="0">
              <a:buNone/>
            </a:pPr>
            <a:endParaRPr lang="en-US" dirty="0"/>
          </a:p>
        </p:txBody>
      </p:sp>
    </p:spTree>
    <p:extLst>
      <p:ext uri="{BB962C8B-B14F-4D97-AF65-F5344CB8AC3E}">
        <p14:creationId xmlns:p14="http://schemas.microsoft.com/office/powerpoint/2010/main" val="131025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Stable, High enrolment in Calculus Path</a:t>
            </a:r>
          </a:p>
        </p:txBody>
      </p:sp>
      <p:graphicFrame>
        <p:nvGraphicFramePr>
          <p:cNvPr id="6" name="Content Placeholder 5">
            <a:extLst>
              <a:ext uri="{FF2B5EF4-FFF2-40B4-BE49-F238E27FC236}">
                <a16:creationId xmlns:a16="http://schemas.microsoft.com/office/drawing/2014/main" id="{B04B014A-3BAC-4915-B8C8-ED2030F8DD78}"/>
              </a:ext>
            </a:extLst>
          </p:cNvPr>
          <p:cNvGraphicFramePr>
            <a:graphicFrameLocks noGrp="1"/>
          </p:cNvGraphicFramePr>
          <p:nvPr>
            <p:ph idx="1"/>
            <p:extLst>
              <p:ext uri="{D42A27DB-BD31-4B8C-83A1-F6EECF244321}">
                <p14:modId xmlns:p14="http://schemas.microsoft.com/office/powerpoint/2010/main" val="3226787946"/>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969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Growing Statistics Pathway</a:t>
            </a:r>
          </a:p>
        </p:txBody>
      </p:sp>
      <p:graphicFrame>
        <p:nvGraphicFramePr>
          <p:cNvPr id="6" name="Content Placeholder 5">
            <a:extLst>
              <a:ext uri="{FF2B5EF4-FFF2-40B4-BE49-F238E27FC236}">
                <a16:creationId xmlns:a16="http://schemas.microsoft.com/office/drawing/2014/main" id="{7917E340-D3AA-4BCA-AFBF-50C29D8BF7FB}"/>
              </a:ext>
            </a:extLst>
          </p:cNvPr>
          <p:cNvGraphicFramePr>
            <a:graphicFrameLocks noGrp="1"/>
          </p:cNvGraphicFramePr>
          <p:nvPr>
            <p:ph idx="1"/>
            <p:extLst>
              <p:ext uri="{D42A27DB-BD31-4B8C-83A1-F6EECF244321}">
                <p14:modId xmlns:p14="http://schemas.microsoft.com/office/powerpoint/2010/main" val="811260537"/>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40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A7AC-35D3-4E09-BCF0-B0434BDA0429}"/>
              </a:ext>
            </a:extLst>
          </p:cNvPr>
          <p:cNvSpPr>
            <a:spLocks noGrp="1"/>
          </p:cNvSpPr>
          <p:nvPr>
            <p:ph type="title"/>
          </p:nvPr>
        </p:nvSpPr>
        <p:spPr>
          <a:xfrm>
            <a:off x="1551307" y="175419"/>
            <a:ext cx="9143998" cy="1020762"/>
          </a:xfrm>
        </p:spPr>
        <p:txBody>
          <a:bodyPr/>
          <a:lstStyle/>
          <a:p>
            <a:r>
              <a:rPr lang="en-US"/>
              <a:t>FTEF Stable over the last decade</a:t>
            </a:r>
          </a:p>
        </p:txBody>
      </p:sp>
      <p:graphicFrame>
        <p:nvGraphicFramePr>
          <p:cNvPr id="4" name="Content Placeholder 3">
            <a:extLst>
              <a:ext uri="{FF2B5EF4-FFF2-40B4-BE49-F238E27FC236}">
                <a16:creationId xmlns:a16="http://schemas.microsoft.com/office/drawing/2014/main" id="{B1A78701-3629-4C72-913C-1770A1BB86AD}"/>
              </a:ext>
            </a:extLst>
          </p:cNvPr>
          <p:cNvGraphicFramePr>
            <a:graphicFrameLocks noGrp="1"/>
          </p:cNvGraphicFramePr>
          <p:nvPr>
            <p:ph idx="1"/>
            <p:extLst>
              <p:ext uri="{D42A27DB-BD31-4B8C-83A1-F6EECF244321}">
                <p14:modId xmlns:p14="http://schemas.microsoft.com/office/powerpoint/2010/main" val="1824200442"/>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02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386E7-7678-458B-9498-7F9DA5B7F68A}"/>
              </a:ext>
            </a:extLst>
          </p:cNvPr>
          <p:cNvSpPr>
            <a:spLocks noGrp="1"/>
          </p:cNvSpPr>
          <p:nvPr>
            <p:ph type="title"/>
          </p:nvPr>
        </p:nvSpPr>
        <p:spPr>
          <a:xfrm>
            <a:off x="1522413" y="685800"/>
            <a:ext cx="9623106" cy="578802"/>
          </a:xfrm>
        </p:spPr>
        <p:txBody>
          <a:bodyPr/>
          <a:lstStyle/>
          <a:p>
            <a:r>
              <a:rPr lang="en-US"/>
              <a:t>Enrollment is stable over the last decade</a:t>
            </a:r>
          </a:p>
        </p:txBody>
      </p:sp>
      <p:graphicFrame>
        <p:nvGraphicFramePr>
          <p:cNvPr id="4" name="Content Placeholder 3">
            <a:extLst>
              <a:ext uri="{FF2B5EF4-FFF2-40B4-BE49-F238E27FC236}">
                <a16:creationId xmlns:a16="http://schemas.microsoft.com/office/drawing/2014/main" id="{BAB3EBCF-E5ED-43A7-97E0-1122586DF523}"/>
              </a:ext>
            </a:extLst>
          </p:cNvPr>
          <p:cNvGraphicFramePr>
            <a:graphicFrameLocks noGrp="1"/>
          </p:cNvGraphicFramePr>
          <p:nvPr>
            <p:ph idx="1"/>
            <p:extLst>
              <p:ext uri="{D42A27DB-BD31-4B8C-83A1-F6EECF244321}">
                <p14:modId xmlns:p14="http://schemas.microsoft.com/office/powerpoint/2010/main" val="1748837459"/>
              </p:ext>
            </p:extLst>
          </p:nvPr>
        </p:nvGraphicFramePr>
        <p:xfrm>
          <a:off x="1522413" y="1905000"/>
          <a:ext cx="91440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08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401</Words>
  <Application>Microsoft Office PowerPoint</Application>
  <PresentationFormat>Custom</PresentationFormat>
  <Paragraphs>93</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Consolas</vt:lpstr>
      <vt:lpstr>Corbel</vt:lpstr>
      <vt:lpstr>Helvetica</vt:lpstr>
      <vt:lpstr>Chalkboard 16x9</vt:lpstr>
      <vt:lpstr>Math Position Justification: Request for two new hires</vt:lpstr>
      <vt:lpstr>Currently</vt:lpstr>
      <vt:lpstr>Math impacts the most students(2017/2018)</vt:lpstr>
      <vt:lpstr>Our Vision with Two New Hires </vt:lpstr>
      <vt:lpstr>Our Vision with Two New Hires (cont.) </vt:lpstr>
      <vt:lpstr>Stable, High enrolment in Calculus Path</vt:lpstr>
      <vt:lpstr>Growing Statistics Pathway</vt:lpstr>
      <vt:lpstr>FTEF Stable over the last decade</vt:lpstr>
      <vt:lpstr>Enrollment is stable over the last decade</vt:lpstr>
      <vt:lpstr>Community Connections</vt:lpstr>
      <vt:lpstr>Developing Institutional Resources. </vt:lpstr>
      <vt:lpstr>Community Of Practice Testimonial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Position Justification</dc:title>
  <cp:lastModifiedBy>Raymond Lapuz</cp:lastModifiedBy>
  <cp:revision>9</cp:revision>
  <dcterms:modified xsi:type="dcterms:W3CDTF">2019-10-31T22:59:47Z</dcterms:modified>
</cp:coreProperties>
</file>