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5" r:id="rId6"/>
    <p:sldId id="276" r:id="rId7"/>
    <p:sldId id="257" r:id="rId8"/>
    <p:sldId id="271" r:id="rId9"/>
    <p:sldId id="263" r:id="rId10"/>
    <p:sldId id="264" r:id="rId11"/>
    <p:sldId id="258" r:id="rId12"/>
    <p:sldId id="268" r:id="rId13"/>
    <p:sldId id="266" r:id="rId14"/>
    <p:sldId id="260" r:id="rId15"/>
    <p:sldId id="267" r:id="rId16"/>
    <p:sldId id="26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5" d="100"/>
          <a:sy n="105" d="100"/>
        </p:scale>
        <p:origin x="216" y="7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9294343-E3DD-4D92-B82D-B520A4EE051D}" type="datetimeFigureOut">
              <a:rPr lang="en-US" smtClean="0"/>
              <a:t>5/6/20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3E67A-CEF2-480B-8E65-CE9277ED6A23}" type="slidenum">
              <a:rPr lang="en-US" smtClean="0"/>
              <a:t>‹#›</a:t>
            </a:fld>
            <a:endParaRPr lang="en-US"/>
          </a:p>
        </p:txBody>
      </p:sp>
    </p:spTree>
    <p:extLst>
      <p:ext uri="{BB962C8B-B14F-4D97-AF65-F5344CB8AC3E}">
        <p14:creationId xmlns:p14="http://schemas.microsoft.com/office/powerpoint/2010/main" val="3440928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294343-E3DD-4D92-B82D-B520A4EE051D}" type="datetimeFigureOut">
              <a:rPr lang="en-US" smtClean="0"/>
              <a:t>5/6/20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3E67A-CEF2-480B-8E65-CE9277ED6A23}" type="slidenum">
              <a:rPr lang="en-US" smtClean="0"/>
              <a:t>‹#›</a:t>
            </a:fld>
            <a:endParaRPr lang="en-US"/>
          </a:p>
        </p:txBody>
      </p:sp>
    </p:spTree>
    <p:extLst>
      <p:ext uri="{BB962C8B-B14F-4D97-AF65-F5344CB8AC3E}">
        <p14:creationId xmlns:p14="http://schemas.microsoft.com/office/powerpoint/2010/main" val="3461480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294343-E3DD-4D92-B82D-B520A4EE051D}" type="datetimeFigureOut">
              <a:rPr lang="en-US" smtClean="0"/>
              <a:t>5/6/20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3E67A-CEF2-480B-8E65-CE9277ED6A23}" type="slidenum">
              <a:rPr lang="en-US" smtClean="0"/>
              <a:t>‹#›</a:t>
            </a:fld>
            <a:endParaRPr lang="en-US"/>
          </a:p>
        </p:txBody>
      </p:sp>
    </p:spTree>
    <p:extLst>
      <p:ext uri="{BB962C8B-B14F-4D97-AF65-F5344CB8AC3E}">
        <p14:creationId xmlns:p14="http://schemas.microsoft.com/office/powerpoint/2010/main" val="2917857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294343-E3DD-4D92-B82D-B520A4EE051D}" type="datetimeFigureOut">
              <a:rPr lang="en-US" smtClean="0"/>
              <a:t>5/6/20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3E67A-CEF2-480B-8E65-CE9277ED6A23}" type="slidenum">
              <a:rPr lang="en-US" smtClean="0"/>
              <a:t>‹#›</a:t>
            </a:fld>
            <a:endParaRPr lang="en-US"/>
          </a:p>
        </p:txBody>
      </p:sp>
    </p:spTree>
    <p:extLst>
      <p:ext uri="{BB962C8B-B14F-4D97-AF65-F5344CB8AC3E}">
        <p14:creationId xmlns:p14="http://schemas.microsoft.com/office/powerpoint/2010/main" val="1872459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9294343-E3DD-4D92-B82D-B520A4EE051D}" type="datetimeFigureOut">
              <a:rPr lang="en-US" smtClean="0"/>
              <a:t>5/6/20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3E67A-CEF2-480B-8E65-CE9277ED6A23}" type="slidenum">
              <a:rPr lang="en-US" smtClean="0"/>
              <a:t>‹#›</a:t>
            </a:fld>
            <a:endParaRPr lang="en-US"/>
          </a:p>
        </p:txBody>
      </p:sp>
    </p:spTree>
    <p:extLst>
      <p:ext uri="{BB962C8B-B14F-4D97-AF65-F5344CB8AC3E}">
        <p14:creationId xmlns:p14="http://schemas.microsoft.com/office/powerpoint/2010/main" val="3161975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294343-E3DD-4D92-B82D-B520A4EE051D}" type="datetimeFigureOut">
              <a:rPr lang="en-US" smtClean="0"/>
              <a:t>5/6/20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E3E67A-CEF2-480B-8E65-CE9277ED6A23}" type="slidenum">
              <a:rPr lang="en-US" smtClean="0"/>
              <a:t>‹#›</a:t>
            </a:fld>
            <a:endParaRPr lang="en-US"/>
          </a:p>
        </p:txBody>
      </p:sp>
    </p:spTree>
    <p:extLst>
      <p:ext uri="{BB962C8B-B14F-4D97-AF65-F5344CB8AC3E}">
        <p14:creationId xmlns:p14="http://schemas.microsoft.com/office/powerpoint/2010/main" val="1713134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294343-E3DD-4D92-B82D-B520A4EE051D}" type="datetimeFigureOut">
              <a:rPr lang="en-US" smtClean="0"/>
              <a:t>5/6/20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E3E67A-CEF2-480B-8E65-CE9277ED6A23}" type="slidenum">
              <a:rPr lang="en-US" smtClean="0"/>
              <a:t>‹#›</a:t>
            </a:fld>
            <a:endParaRPr lang="en-US"/>
          </a:p>
        </p:txBody>
      </p:sp>
    </p:spTree>
    <p:extLst>
      <p:ext uri="{BB962C8B-B14F-4D97-AF65-F5344CB8AC3E}">
        <p14:creationId xmlns:p14="http://schemas.microsoft.com/office/powerpoint/2010/main" val="216504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9294343-E3DD-4D92-B82D-B520A4EE051D}" type="datetimeFigureOut">
              <a:rPr lang="en-US" smtClean="0"/>
              <a:t>5/6/20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E3E67A-CEF2-480B-8E65-CE9277ED6A23}" type="slidenum">
              <a:rPr lang="en-US" smtClean="0"/>
              <a:t>‹#›</a:t>
            </a:fld>
            <a:endParaRPr lang="en-US"/>
          </a:p>
        </p:txBody>
      </p:sp>
    </p:spTree>
    <p:extLst>
      <p:ext uri="{BB962C8B-B14F-4D97-AF65-F5344CB8AC3E}">
        <p14:creationId xmlns:p14="http://schemas.microsoft.com/office/powerpoint/2010/main" val="1268500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94343-E3DD-4D92-B82D-B520A4EE051D}" type="datetimeFigureOut">
              <a:rPr lang="en-US" smtClean="0"/>
              <a:t>5/6/20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E3E67A-CEF2-480B-8E65-CE9277ED6A23}" type="slidenum">
              <a:rPr lang="en-US" smtClean="0"/>
              <a:t>‹#›</a:t>
            </a:fld>
            <a:endParaRPr lang="en-US"/>
          </a:p>
        </p:txBody>
      </p:sp>
    </p:spTree>
    <p:extLst>
      <p:ext uri="{BB962C8B-B14F-4D97-AF65-F5344CB8AC3E}">
        <p14:creationId xmlns:p14="http://schemas.microsoft.com/office/powerpoint/2010/main" val="4165250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294343-E3DD-4D92-B82D-B520A4EE051D}" type="datetimeFigureOut">
              <a:rPr lang="en-US" smtClean="0"/>
              <a:t>5/6/20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E3E67A-CEF2-480B-8E65-CE9277ED6A23}" type="slidenum">
              <a:rPr lang="en-US" smtClean="0"/>
              <a:t>‹#›</a:t>
            </a:fld>
            <a:endParaRPr lang="en-US"/>
          </a:p>
        </p:txBody>
      </p:sp>
    </p:spTree>
    <p:extLst>
      <p:ext uri="{BB962C8B-B14F-4D97-AF65-F5344CB8AC3E}">
        <p14:creationId xmlns:p14="http://schemas.microsoft.com/office/powerpoint/2010/main" val="32599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294343-E3DD-4D92-B82D-B520A4EE051D}" type="datetimeFigureOut">
              <a:rPr lang="en-US" smtClean="0"/>
              <a:t>5/6/20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E3E67A-CEF2-480B-8E65-CE9277ED6A23}" type="slidenum">
              <a:rPr lang="en-US" smtClean="0"/>
              <a:t>‹#›</a:t>
            </a:fld>
            <a:endParaRPr lang="en-US"/>
          </a:p>
        </p:txBody>
      </p:sp>
    </p:spTree>
    <p:extLst>
      <p:ext uri="{BB962C8B-B14F-4D97-AF65-F5344CB8AC3E}">
        <p14:creationId xmlns:p14="http://schemas.microsoft.com/office/powerpoint/2010/main" val="955622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94343-E3DD-4D92-B82D-B520A4EE051D}" type="datetimeFigureOut">
              <a:rPr lang="en-US" smtClean="0"/>
              <a:t>5/6/20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E3E67A-CEF2-480B-8E65-CE9277ED6A23}" type="slidenum">
              <a:rPr lang="en-US" smtClean="0"/>
              <a:t>‹#›</a:t>
            </a:fld>
            <a:endParaRPr lang="en-US"/>
          </a:p>
        </p:txBody>
      </p:sp>
    </p:spTree>
    <p:extLst>
      <p:ext uri="{BB962C8B-B14F-4D97-AF65-F5344CB8AC3E}">
        <p14:creationId xmlns:p14="http://schemas.microsoft.com/office/powerpoint/2010/main" val="4202254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dirty="0"/>
              <a:t>PBC Task Force Report:</a:t>
            </a:r>
          </a:p>
        </p:txBody>
      </p:sp>
      <p:sp>
        <p:nvSpPr>
          <p:cNvPr id="3" name="Subtitle 2"/>
          <p:cNvSpPr>
            <a:spLocks noGrp="1"/>
          </p:cNvSpPr>
          <p:nvPr>
            <p:ph type="subTitle" idx="1"/>
          </p:nvPr>
        </p:nvSpPr>
        <p:spPr>
          <a:xfrm>
            <a:off x="1523999" y="3602038"/>
            <a:ext cx="9535427" cy="2692884"/>
          </a:xfrm>
        </p:spPr>
        <p:txBody>
          <a:bodyPr>
            <a:normAutofit/>
          </a:bodyPr>
          <a:lstStyle/>
          <a:p>
            <a:pPr marL="457200" indent="-457200" algn="l">
              <a:buFont typeface="Arial" panose="020B0604020202020204" pitchFamily="34" charset="0"/>
              <a:buChar char="•"/>
            </a:pPr>
            <a:r>
              <a:rPr lang="en-US" sz="2800" dirty="0"/>
              <a:t>Scorecard &amp; Institution Set Standard Update</a:t>
            </a:r>
          </a:p>
          <a:p>
            <a:pPr marL="457200" indent="-457200" algn="l">
              <a:buFont typeface="Arial" panose="020B0604020202020204" pitchFamily="34" charset="0"/>
              <a:buChar char="•"/>
            </a:pPr>
            <a:r>
              <a:rPr lang="en-US" sz="2800" dirty="0"/>
              <a:t>Annual Plan Update &amp; Recommendations</a:t>
            </a:r>
            <a:endParaRPr lang="en-US" dirty="0"/>
          </a:p>
          <a:p>
            <a:endParaRPr lang="en-US" sz="2000" dirty="0"/>
          </a:p>
          <a:p>
            <a:endParaRPr lang="en-US" sz="2000" dirty="0"/>
          </a:p>
          <a:p>
            <a:r>
              <a:rPr lang="en-US" sz="2000" dirty="0"/>
              <a:t>Report and Recommendations to PBC on May 6, 2020</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6761" y="221031"/>
            <a:ext cx="2521819" cy="1132440"/>
          </a:xfrm>
          <a:prstGeom prst="rect">
            <a:avLst/>
          </a:prstGeom>
        </p:spPr>
      </p:pic>
    </p:spTree>
    <p:extLst>
      <p:ext uri="{BB962C8B-B14F-4D97-AF65-F5344CB8AC3E}">
        <p14:creationId xmlns:p14="http://schemas.microsoft.com/office/powerpoint/2010/main" val="2502816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68692" y="313685"/>
            <a:ext cx="10515600" cy="1325563"/>
          </a:xfrm>
        </p:spPr>
        <p:txBody>
          <a:bodyPr>
            <a:normAutofit fontScale="90000"/>
          </a:bodyPr>
          <a:lstStyle/>
          <a:p>
            <a:r>
              <a:rPr lang="en-US" sz="2700" b="1" dirty="0">
                <a:solidFill>
                  <a:srgbClr val="3D8673"/>
                </a:solidFill>
                <a:latin typeface="+mn-lt"/>
              </a:rPr>
              <a:t>College Goal #1</a:t>
            </a:r>
            <a:br>
              <a:rPr lang="en-US" sz="2700" b="1" dirty="0">
                <a:latin typeface="+mn-lt"/>
              </a:rPr>
            </a:br>
            <a:r>
              <a:rPr lang="en-US" sz="2200" dirty="0">
                <a:solidFill>
                  <a:srgbClr val="3D8673"/>
                </a:solidFill>
                <a:latin typeface="+mn-lt"/>
              </a:rPr>
              <a:t>Student Completion/Success</a:t>
            </a:r>
            <a:br>
              <a:rPr lang="en-US" dirty="0">
                <a:latin typeface="+mn-lt"/>
              </a:rPr>
            </a:br>
            <a:r>
              <a:rPr lang="en-US" sz="2000" dirty="0">
                <a:latin typeface="+mn-lt"/>
              </a:rPr>
              <a:t>To provide educational and student services programs that help students meet their unique academic goals; minimize logistical and financial barriers to success; and highlight inclusivity, diversity and equity.</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612323497"/>
              </p:ext>
            </p:extLst>
          </p:nvPr>
        </p:nvGraphicFramePr>
        <p:xfrm>
          <a:off x="636069" y="1724527"/>
          <a:ext cx="11193379" cy="5090160"/>
        </p:xfrm>
        <a:graphic>
          <a:graphicData uri="http://schemas.openxmlformats.org/drawingml/2006/table">
            <a:tbl>
              <a:tblPr firstRow="1" bandRow="1">
                <a:tableStyleId>{5940675A-B579-460E-94D1-54222C63F5DA}</a:tableStyleId>
              </a:tblPr>
              <a:tblGrid>
                <a:gridCol w="5572226">
                  <a:extLst>
                    <a:ext uri="{9D8B030D-6E8A-4147-A177-3AD203B41FA5}">
                      <a16:colId xmlns:a16="http://schemas.microsoft.com/office/drawing/2014/main" val="502628550"/>
                    </a:ext>
                  </a:extLst>
                </a:gridCol>
                <a:gridCol w="5621153">
                  <a:extLst>
                    <a:ext uri="{9D8B030D-6E8A-4147-A177-3AD203B41FA5}">
                      <a16:colId xmlns:a16="http://schemas.microsoft.com/office/drawing/2014/main" val="38452969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kern="1200" dirty="0">
                          <a:solidFill>
                            <a:srgbClr val="3D8673"/>
                          </a:solidFill>
                          <a:latin typeface="+mn-lt"/>
                          <a:ea typeface="+mn-ea"/>
                          <a:cs typeface="+mn-cs"/>
                        </a:rPr>
                        <a:t>EMP Strategic Initiatives to Accomplish Goal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kern="1200" dirty="0">
                          <a:solidFill>
                            <a:srgbClr val="FF0000"/>
                          </a:solidFill>
                          <a:latin typeface="+mn-lt"/>
                          <a:ea typeface="+mn-ea"/>
                          <a:cs typeface="+mn-cs"/>
                        </a:rPr>
                        <a:t>Year 4 (2020-21)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kern="1200" dirty="0">
                          <a:solidFill>
                            <a:srgbClr val="3D8673"/>
                          </a:solidFill>
                          <a:latin typeface="+mn-lt"/>
                          <a:ea typeface="+mn-ea"/>
                          <a:cs typeface="+mn-cs"/>
                        </a:rPr>
                        <a:t>Actions to be taken</a:t>
                      </a:r>
                      <a:r>
                        <a:rPr lang="en-US" sz="1600" i="1" kern="1200" baseline="0" dirty="0">
                          <a:solidFill>
                            <a:srgbClr val="3D8673"/>
                          </a:solidFill>
                          <a:latin typeface="+mn-lt"/>
                          <a:ea typeface="+mn-ea"/>
                          <a:cs typeface="+mn-cs"/>
                        </a:rPr>
                        <a:t> to </a:t>
                      </a:r>
                      <a:r>
                        <a:rPr lang="en-US" sz="1600" i="1" kern="1200" dirty="0">
                          <a:solidFill>
                            <a:srgbClr val="3D8673"/>
                          </a:solidFill>
                          <a:latin typeface="+mn-lt"/>
                          <a:ea typeface="+mn-ea"/>
                          <a:cs typeface="+mn-cs"/>
                        </a:rPr>
                        <a:t>Accomplish Goal 1:</a:t>
                      </a:r>
                    </a:p>
                  </a:txBody>
                  <a:tcPr/>
                </a:tc>
                <a:extLst>
                  <a:ext uri="{0D108BD9-81ED-4DB2-BD59-A6C34878D82A}">
                    <a16:rowId xmlns:a16="http://schemas.microsoft.com/office/drawing/2014/main" val="1266557284"/>
                  </a:ext>
                </a:extLst>
              </a:tr>
              <a:tr h="370840">
                <a:tc>
                  <a:txBody>
                    <a:bodyPr/>
                    <a:lstStyle/>
                    <a:p>
                      <a:r>
                        <a:rPr lang="en-US" sz="1600" dirty="0"/>
                        <a:t>Develop academic pathways and provide integrated support services that begin in high school, transition to college and complete with a certificate, degree and/or transfer.</a:t>
                      </a:r>
                    </a:p>
                    <a:p>
                      <a:endParaRPr lang="en-US" sz="1600" dirty="0"/>
                    </a:p>
                  </a:txBody>
                  <a:tcPr/>
                </a:tc>
                <a:tc>
                  <a:txBody>
                    <a:bodyPr/>
                    <a:lstStyle/>
                    <a:p>
                      <a:endParaRPr lang="en-US" dirty="0"/>
                    </a:p>
                  </a:txBody>
                  <a:tcPr/>
                </a:tc>
                <a:extLst>
                  <a:ext uri="{0D108BD9-81ED-4DB2-BD59-A6C34878D82A}">
                    <a16:rowId xmlns:a16="http://schemas.microsoft.com/office/drawing/2014/main" val="2947117883"/>
                  </a:ext>
                </a:extLst>
              </a:tr>
              <a:tr h="370840">
                <a:tc>
                  <a:txBody>
                    <a:bodyPr/>
                    <a:lstStyle/>
                    <a:p>
                      <a:r>
                        <a:rPr lang="en-US" sz="1600" dirty="0"/>
                        <a:t>Improve completion by developing and implementing a comprehensive college-wide approach to enrollment management, student retention, and course scheduling.</a:t>
                      </a:r>
                    </a:p>
                    <a:p>
                      <a:endParaRPr lang="en-US" sz="1600" dirty="0"/>
                    </a:p>
                  </a:txBody>
                  <a:tcPr/>
                </a:tc>
                <a:tc>
                  <a:txBody>
                    <a:bodyPr/>
                    <a:lstStyle/>
                    <a:p>
                      <a:endParaRPr lang="en-US" dirty="0"/>
                    </a:p>
                  </a:txBody>
                  <a:tcPr/>
                </a:tc>
                <a:extLst>
                  <a:ext uri="{0D108BD9-81ED-4DB2-BD59-A6C34878D82A}">
                    <a16:rowId xmlns:a16="http://schemas.microsoft.com/office/drawing/2014/main" val="3675406447"/>
                  </a:ext>
                </a:extLst>
              </a:tr>
              <a:tr h="370840">
                <a:tc>
                  <a:txBody>
                    <a:bodyPr/>
                    <a:lstStyle/>
                    <a:p>
                      <a:r>
                        <a:rPr lang="en-US" sz="1600" dirty="0"/>
                        <a:t>Develop and implement a 2-pronged Promise Program to address ‘scholarship and academic support’ in addition to ‘personal student financial support’ to minimize the barriers caused by enrollment fees, cost of textbooks, parking fees, transportation, child care, food and housing insecurity.</a:t>
                      </a:r>
                    </a:p>
                    <a:p>
                      <a:endParaRPr lang="en-US" sz="1600" dirty="0"/>
                    </a:p>
                  </a:txBody>
                  <a:tcPr/>
                </a:tc>
                <a:tc>
                  <a:txBody>
                    <a:bodyPr/>
                    <a:lstStyle/>
                    <a:p>
                      <a:endParaRPr lang="en-US" dirty="0"/>
                    </a:p>
                  </a:txBody>
                  <a:tcPr/>
                </a:tc>
                <a:extLst>
                  <a:ext uri="{0D108BD9-81ED-4DB2-BD59-A6C34878D82A}">
                    <a16:rowId xmlns:a16="http://schemas.microsoft.com/office/drawing/2014/main" val="11787854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Expand and extend cohort bridge programs to students beyond their first year of study</a:t>
                      </a:r>
                    </a:p>
                    <a:p>
                      <a:endParaRPr lang="en-US" sz="1600" dirty="0"/>
                    </a:p>
                  </a:txBody>
                  <a:tcPr/>
                </a:tc>
                <a:tc>
                  <a:txBody>
                    <a:bodyPr/>
                    <a:lstStyle/>
                    <a:p>
                      <a:endParaRPr lang="en-US" dirty="0"/>
                    </a:p>
                  </a:txBody>
                  <a:tcPr/>
                </a:tc>
                <a:extLst>
                  <a:ext uri="{0D108BD9-81ED-4DB2-BD59-A6C34878D82A}">
                    <a16:rowId xmlns:a16="http://schemas.microsoft.com/office/drawing/2014/main" val="1075840019"/>
                  </a:ext>
                </a:extLst>
              </a:tr>
            </a:tbl>
          </a:graphicData>
        </a:graphic>
      </p:graphicFrame>
    </p:spTree>
    <p:extLst>
      <p:ext uri="{BB962C8B-B14F-4D97-AF65-F5344CB8AC3E}">
        <p14:creationId xmlns:p14="http://schemas.microsoft.com/office/powerpoint/2010/main" val="2791129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68692" y="313685"/>
            <a:ext cx="10515600" cy="1325563"/>
          </a:xfrm>
        </p:spPr>
        <p:txBody>
          <a:bodyPr>
            <a:normAutofit/>
          </a:bodyPr>
          <a:lstStyle/>
          <a:p>
            <a:r>
              <a:rPr lang="en-US" sz="2400" b="1" dirty="0">
                <a:solidFill>
                  <a:srgbClr val="3D8673"/>
                </a:solidFill>
                <a:latin typeface="+mn-lt"/>
              </a:rPr>
              <a:t>College Goal #2</a:t>
            </a:r>
            <a:br>
              <a:rPr lang="en-US" sz="2400" b="1" dirty="0">
                <a:solidFill>
                  <a:srgbClr val="3D8673"/>
                </a:solidFill>
                <a:latin typeface="+mn-lt"/>
              </a:rPr>
            </a:br>
            <a:r>
              <a:rPr lang="en-US" sz="2200" dirty="0">
                <a:solidFill>
                  <a:srgbClr val="3D8673"/>
                </a:solidFill>
                <a:latin typeface="+mn-lt"/>
              </a:rPr>
              <a:t>Community Connections </a:t>
            </a:r>
            <a:br>
              <a:rPr lang="en-US" sz="2400" b="1" dirty="0">
                <a:solidFill>
                  <a:srgbClr val="3D8673"/>
                </a:solidFill>
                <a:latin typeface="+mn-lt"/>
              </a:rPr>
            </a:br>
            <a:r>
              <a:rPr lang="en-US" sz="1800" dirty="0">
                <a:latin typeface="+mn-lt"/>
              </a:rPr>
              <a:t>To build and strengthen collaborative relationships and partnerships that support the needs of, reflect and enrich our diverse and vibrant local community</a:t>
            </a:r>
          </a:p>
        </p:txBody>
      </p:sp>
      <p:graphicFrame>
        <p:nvGraphicFramePr>
          <p:cNvPr id="8" name="Table 7"/>
          <p:cNvGraphicFramePr>
            <a:graphicFrameLocks noGrp="1"/>
          </p:cNvGraphicFramePr>
          <p:nvPr>
            <p:extLst>
              <p:ext uri="{D42A27DB-BD31-4B8C-83A1-F6EECF244321}">
                <p14:modId xmlns:p14="http://schemas.microsoft.com/office/powerpoint/2010/main" val="3232580557"/>
              </p:ext>
            </p:extLst>
          </p:nvPr>
        </p:nvGraphicFramePr>
        <p:xfrm>
          <a:off x="636069" y="1724527"/>
          <a:ext cx="11193379" cy="5156200"/>
        </p:xfrm>
        <a:graphic>
          <a:graphicData uri="http://schemas.openxmlformats.org/drawingml/2006/table">
            <a:tbl>
              <a:tblPr firstRow="1" bandRow="1">
                <a:tableStyleId>{5940675A-B579-460E-94D1-54222C63F5DA}</a:tableStyleId>
              </a:tblPr>
              <a:tblGrid>
                <a:gridCol w="5572226">
                  <a:extLst>
                    <a:ext uri="{9D8B030D-6E8A-4147-A177-3AD203B41FA5}">
                      <a16:colId xmlns:a16="http://schemas.microsoft.com/office/drawing/2014/main" val="502628550"/>
                    </a:ext>
                  </a:extLst>
                </a:gridCol>
                <a:gridCol w="5621153">
                  <a:extLst>
                    <a:ext uri="{9D8B030D-6E8A-4147-A177-3AD203B41FA5}">
                      <a16:colId xmlns:a16="http://schemas.microsoft.com/office/drawing/2014/main" val="38452969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kern="1200" dirty="0">
                          <a:solidFill>
                            <a:srgbClr val="3D8673"/>
                          </a:solidFill>
                          <a:latin typeface="+mn-lt"/>
                          <a:ea typeface="+mn-ea"/>
                          <a:cs typeface="+mn-cs"/>
                        </a:rPr>
                        <a:t>EMP Strategic Initiatives to Accomplish Goal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kern="1200" dirty="0">
                          <a:solidFill>
                            <a:srgbClr val="FF0000"/>
                          </a:solidFill>
                          <a:latin typeface="+mn-lt"/>
                          <a:ea typeface="+mn-ea"/>
                          <a:cs typeface="+mn-cs"/>
                        </a:rPr>
                        <a:t>Year 4 (2020-21)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kern="1200" dirty="0">
                          <a:solidFill>
                            <a:srgbClr val="3D8673"/>
                          </a:solidFill>
                          <a:latin typeface="+mn-lt"/>
                          <a:ea typeface="+mn-ea"/>
                          <a:cs typeface="+mn-cs"/>
                        </a:rPr>
                        <a:t>Actions to be taken</a:t>
                      </a:r>
                      <a:r>
                        <a:rPr lang="en-US" sz="1600" i="1" kern="1200" baseline="0" dirty="0">
                          <a:solidFill>
                            <a:srgbClr val="3D8673"/>
                          </a:solidFill>
                          <a:latin typeface="+mn-lt"/>
                          <a:ea typeface="+mn-ea"/>
                          <a:cs typeface="+mn-cs"/>
                        </a:rPr>
                        <a:t> to </a:t>
                      </a:r>
                      <a:r>
                        <a:rPr lang="en-US" sz="1600" i="1" kern="1200" dirty="0">
                          <a:solidFill>
                            <a:srgbClr val="3D8673"/>
                          </a:solidFill>
                          <a:latin typeface="+mn-lt"/>
                          <a:ea typeface="+mn-ea"/>
                          <a:cs typeface="+mn-cs"/>
                        </a:rPr>
                        <a:t>Accomplish Goal 2:</a:t>
                      </a:r>
                    </a:p>
                  </a:txBody>
                  <a:tcPr/>
                </a:tc>
                <a:extLst>
                  <a:ext uri="{0D108BD9-81ED-4DB2-BD59-A6C34878D82A}">
                    <a16:rowId xmlns:a16="http://schemas.microsoft.com/office/drawing/2014/main" val="1266557284"/>
                  </a:ext>
                </a:extLst>
              </a:tr>
              <a:tr h="370840">
                <a:tc>
                  <a:txBody>
                    <a:bodyPr/>
                    <a:lstStyle/>
                    <a:p>
                      <a:r>
                        <a:rPr lang="en-US" sz="1600" kern="1200" dirty="0">
                          <a:solidFill>
                            <a:schemeClr val="tx1"/>
                          </a:solidFill>
                          <a:latin typeface="+mn-lt"/>
                          <a:ea typeface="+mn-ea"/>
                          <a:cs typeface="+mn-cs"/>
                        </a:rPr>
                        <a:t>Collaborate with Pre-K to Adult School partners to promote relationships, seamless transitions, and alignment of pathways. </a:t>
                      </a:r>
                    </a:p>
                  </a:txBody>
                  <a:tcPr/>
                </a:tc>
                <a:tc>
                  <a:txBody>
                    <a:bodyPr/>
                    <a:lstStyle/>
                    <a:p>
                      <a:endParaRPr lang="en-US" dirty="0"/>
                    </a:p>
                  </a:txBody>
                  <a:tcPr/>
                </a:tc>
                <a:extLst>
                  <a:ext uri="{0D108BD9-81ED-4DB2-BD59-A6C34878D82A}">
                    <a16:rowId xmlns:a16="http://schemas.microsoft.com/office/drawing/2014/main" val="2947117883"/>
                  </a:ext>
                </a:extLst>
              </a:tr>
              <a:tr h="370840">
                <a:tc>
                  <a:txBody>
                    <a:bodyPr/>
                    <a:lstStyle/>
                    <a:p>
                      <a:r>
                        <a:rPr lang="en-US" sz="1600" kern="1200" dirty="0">
                          <a:solidFill>
                            <a:schemeClr val="tx1"/>
                          </a:solidFill>
                          <a:latin typeface="+mn-lt"/>
                          <a:ea typeface="+mn-ea"/>
                          <a:cs typeface="+mn-cs"/>
                        </a:rPr>
                        <a:t>Develop and support student internships, service learning opportunities, mentorships to improve connection of students to local organizations and employers. </a:t>
                      </a:r>
                    </a:p>
                  </a:txBody>
                  <a:tcPr/>
                </a:tc>
                <a:tc>
                  <a:txBody>
                    <a:bodyPr/>
                    <a:lstStyle/>
                    <a:p>
                      <a:endParaRPr lang="en-US" dirty="0"/>
                    </a:p>
                  </a:txBody>
                  <a:tcPr/>
                </a:tc>
                <a:extLst>
                  <a:ext uri="{0D108BD9-81ED-4DB2-BD59-A6C34878D82A}">
                    <a16:rowId xmlns:a16="http://schemas.microsoft.com/office/drawing/2014/main" val="3675406447"/>
                  </a:ext>
                </a:extLst>
              </a:tr>
              <a:tr h="370840">
                <a:tc>
                  <a:txBody>
                    <a:bodyPr/>
                    <a:lstStyle/>
                    <a:p>
                      <a:r>
                        <a:rPr lang="en-US" sz="1600" kern="1200" dirty="0">
                          <a:solidFill>
                            <a:schemeClr val="tx1"/>
                          </a:solidFill>
                          <a:latin typeface="+mn-lt"/>
                          <a:ea typeface="+mn-ea"/>
                          <a:cs typeface="+mn-cs"/>
                        </a:rPr>
                        <a:t>Attract the community to the campus through high profile signature events. </a:t>
                      </a:r>
                    </a:p>
                  </a:txBody>
                  <a:tcPr/>
                </a:tc>
                <a:tc>
                  <a:txBody>
                    <a:bodyPr/>
                    <a:lstStyle/>
                    <a:p>
                      <a:endParaRPr lang="en-US" dirty="0"/>
                    </a:p>
                  </a:txBody>
                  <a:tcPr/>
                </a:tc>
                <a:extLst>
                  <a:ext uri="{0D108BD9-81ED-4DB2-BD59-A6C34878D82A}">
                    <a16:rowId xmlns:a16="http://schemas.microsoft.com/office/drawing/2014/main" val="11787854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latin typeface="+mn-lt"/>
                          <a:ea typeface="+mn-ea"/>
                          <a:cs typeface="+mn-cs"/>
                        </a:rPr>
                        <a:t>Create a Cañada College alumni organization to promote success stories, to engage successful community members, and to explore development opportunities. </a:t>
                      </a:r>
                    </a:p>
                  </a:txBody>
                  <a:tcPr/>
                </a:tc>
                <a:tc>
                  <a:txBody>
                    <a:bodyPr/>
                    <a:lstStyle/>
                    <a:p>
                      <a:endParaRPr lang="en-US" dirty="0"/>
                    </a:p>
                  </a:txBody>
                  <a:tcPr/>
                </a:tc>
                <a:extLst>
                  <a:ext uri="{0D108BD9-81ED-4DB2-BD59-A6C34878D82A}">
                    <a16:rowId xmlns:a16="http://schemas.microsoft.com/office/drawing/2014/main" val="10758400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Establish structures and resources to initiate and build relationships with local businesses and industries for developing institutional partnerships. </a:t>
                      </a:r>
                    </a:p>
                  </a:txBody>
                  <a:tcPr/>
                </a:tc>
                <a:tc>
                  <a:txBody>
                    <a:bodyPr/>
                    <a:lstStyle/>
                    <a:p>
                      <a:endParaRPr lang="en-US" dirty="0"/>
                    </a:p>
                  </a:txBody>
                  <a:tcPr/>
                </a:tc>
                <a:extLst>
                  <a:ext uri="{0D108BD9-81ED-4DB2-BD59-A6C34878D82A}">
                    <a16:rowId xmlns:a16="http://schemas.microsoft.com/office/drawing/2014/main" val="12509266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Expand and enhance marketing of transfer and career technical education (CTE) opportunities. </a:t>
                      </a:r>
                    </a:p>
                  </a:txBody>
                  <a:tcPr/>
                </a:tc>
                <a:tc>
                  <a:txBody>
                    <a:bodyPr/>
                    <a:lstStyle/>
                    <a:p>
                      <a:endParaRPr lang="en-US" dirty="0"/>
                    </a:p>
                  </a:txBody>
                  <a:tcPr/>
                </a:tc>
                <a:extLst>
                  <a:ext uri="{0D108BD9-81ED-4DB2-BD59-A6C34878D82A}">
                    <a16:rowId xmlns:a16="http://schemas.microsoft.com/office/drawing/2014/main" val="322893878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Enhance and invest in 2+2 relationships with 4-year universities</a:t>
                      </a:r>
                      <a:endParaRPr lang="en-US" sz="1400" dirty="0"/>
                    </a:p>
                  </a:txBody>
                  <a:tcPr/>
                </a:tc>
                <a:tc>
                  <a:txBody>
                    <a:bodyPr/>
                    <a:lstStyle/>
                    <a:p>
                      <a:endParaRPr lang="en-US" dirty="0"/>
                    </a:p>
                  </a:txBody>
                  <a:tcPr/>
                </a:tc>
                <a:extLst>
                  <a:ext uri="{0D108BD9-81ED-4DB2-BD59-A6C34878D82A}">
                    <a16:rowId xmlns:a16="http://schemas.microsoft.com/office/drawing/2014/main" val="100457670"/>
                  </a:ext>
                </a:extLst>
              </a:tr>
            </a:tbl>
          </a:graphicData>
        </a:graphic>
      </p:graphicFrame>
    </p:spTree>
    <p:extLst>
      <p:ext uri="{BB962C8B-B14F-4D97-AF65-F5344CB8AC3E}">
        <p14:creationId xmlns:p14="http://schemas.microsoft.com/office/powerpoint/2010/main" val="2404338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68692" y="313685"/>
            <a:ext cx="10515600" cy="1325563"/>
          </a:xfrm>
        </p:spPr>
        <p:txBody>
          <a:bodyPr>
            <a:normAutofit fontScale="90000"/>
          </a:bodyPr>
          <a:lstStyle/>
          <a:p>
            <a:r>
              <a:rPr lang="en-US" sz="2700" b="1" dirty="0">
                <a:solidFill>
                  <a:srgbClr val="3D8673"/>
                </a:solidFill>
                <a:latin typeface="+mn-lt"/>
              </a:rPr>
              <a:t>College Goal #3 </a:t>
            </a:r>
            <a:br>
              <a:rPr lang="en-US" sz="2800" dirty="0"/>
            </a:br>
            <a:r>
              <a:rPr lang="en-US" sz="2400" dirty="0">
                <a:solidFill>
                  <a:srgbClr val="3D8673"/>
                </a:solidFill>
                <a:latin typeface="+mn-lt"/>
              </a:rPr>
              <a:t>Organizational Development </a:t>
            </a:r>
            <a:br>
              <a:rPr lang="en-US" sz="2800" dirty="0"/>
            </a:br>
            <a:r>
              <a:rPr lang="en-US" sz="2000" dirty="0">
                <a:latin typeface="+mn-lt"/>
              </a:rPr>
              <a:t>Focus institutional resources on the structures, processes, and practices that invest in a diverse student population and prioritize and promote equitable, inclusive, and transformative learning.</a:t>
            </a:r>
          </a:p>
        </p:txBody>
      </p:sp>
      <p:graphicFrame>
        <p:nvGraphicFramePr>
          <p:cNvPr id="8" name="Table 7"/>
          <p:cNvGraphicFramePr>
            <a:graphicFrameLocks noGrp="1"/>
          </p:cNvGraphicFramePr>
          <p:nvPr>
            <p:extLst>
              <p:ext uri="{D42A27DB-BD31-4B8C-83A1-F6EECF244321}">
                <p14:modId xmlns:p14="http://schemas.microsoft.com/office/powerpoint/2010/main" val="755988583"/>
              </p:ext>
            </p:extLst>
          </p:nvPr>
        </p:nvGraphicFramePr>
        <p:xfrm>
          <a:off x="636069" y="1724527"/>
          <a:ext cx="11193379" cy="5090160"/>
        </p:xfrm>
        <a:graphic>
          <a:graphicData uri="http://schemas.openxmlformats.org/drawingml/2006/table">
            <a:tbl>
              <a:tblPr firstRow="1" bandRow="1">
                <a:tableStyleId>{5940675A-B579-460E-94D1-54222C63F5DA}</a:tableStyleId>
              </a:tblPr>
              <a:tblGrid>
                <a:gridCol w="5572226">
                  <a:extLst>
                    <a:ext uri="{9D8B030D-6E8A-4147-A177-3AD203B41FA5}">
                      <a16:colId xmlns:a16="http://schemas.microsoft.com/office/drawing/2014/main" val="502628550"/>
                    </a:ext>
                  </a:extLst>
                </a:gridCol>
                <a:gridCol w="5621153">
                  <a:extLst>
                    <a:ext uri="{9D8B030D-6E8A-4147-A177-3AD203B41FA5}">
                      <a16:colId xmlns:a16="http://schemas.microsoft.com/office/drawing/2014/main" val="38452969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kern="1200" dirty="0">
                          <a:solidFill>
                            <a:srgbClr val="3D8673"/>
                          </a:solidFill>
                          <a:latin typeface="+mn-lt"/>
                          <a:ea typeface="+mn-ea"/>
                          <a:cs typeface="+mn-cs"/>
                        </a:rPr>
                        <a:t>EMP Strategic Initiatives to Accomplish Goal 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kern="1200" dirty="0">
                          <a:solidFill>
                            <a:srgbClr val="FF0000"/>
                          </a:solidFill>
                          <a:latin typeface="+mn-lt"/>
                          <a:ea typeface="+mn-ea"/>
                          <a:cs typeface="+mn-cs"/>
                        </a:rPr>
                        <a:t>Year 4 (2020-21)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kern="1200" dirty="0">
                          <a:solidFill>
                            <a:srgbClr val="3D8673"/>
                          </a:solidFill>
                          <a:latin typeface="+mn-lt"/>
                          <a:ea typeface="+mn-ea"/>
                          <a:cs typeface="+mn-cs"/>
                        </a:rPr>
                        <a:t>Actions to be taken</a:t>
                      </a:r>
                      <a:r>
                        <a:rPr lang="en-US" sz="1600" i="1" kern="1200" baseline="0" dirty="0">
                          <a:solidFill>
                            <a:srgbClr val="3D8673"/>
                          </a:solidFill>
                          <a:latin typeface="+mn-lt"/>
                          <a:ea typeface="+mn-ea"/>
                          <a:cs typeface="+mn-cs"/>
                        </a:rPr>
                        <a:t> to </a:t>
                      </a:r>
                      <a:r>
                        <a:rPr lang="en-US" sz="1600" i="1" kern="1200" dirty="0">
                          <a:solidFill>
                            <a:srgbClr val="3D8673"/>
                          </a:solidFill>
                          <a:latin typeface="+mn-lt"/>
                          <a:ea typeface="+mn-ea"/>
                          <a:cs typeface="+mn-cs"/>
                        </a:rPr>
                        <a:t>Accomplish Goal 3:</a:t>
                      </a:r>
                    </a:p>
                  </a:txBody>
                  <a:tcPr/>
                </a:tc>
                <a:extLst>
                  <a:ext uri="{0D108BD9-81ED-4DB2-BD59-A6C34878D82A}">
                    <a16:rowId xmlns:a16="http://schemas.microsoft.com/office/drawing/2014/main" val="1266557284"/>
                  </a:ext>
                </a:extLst>
              </a:tr>
              <a:tr h="370840">
                <a:tc>
                  <a:txBody>
                    <a:bodyPr/>
                    <a:lstStyle/>
                    <a:p>
                      <a:r>
                        <a:rPr lang="en-US" sz="1600" dirty="0"/>
                        <a:t>Develop academic pathways and provide integrated support services that begin in high school, transition to college and complete with a certificate, degree and/or transfer.</a:t>
                      </a:r>
                    </a:p>
                    <a:p>
                      <a:endParaRPr lang="en-US" sz="1600" dirty="0"/>
                    </a:p>
                  </a:txBody>
                  <a:tcPr/>
                </a:tc>
                <a:tc>
                  <a:txBody>
                    <a:bodyPr/>
                    <a:lstStyle/>
                    <a:p>
                      <a:endParaRPr lang="en-US" dirty="0"/>
                    </a:p>
                  </a:txBody>
                  <a:tcPr/>
                </a:tc>
                <a:extLst>
                  <a:ext uri="{0D108BD9-81ED-4DB2-BD59-A6C34878D82A}">
                    <a16:rowId xmlns:a16="http://schemas.microsoft.com/office/drawing/2014/main" val="2947117883"/>
                  </a:ext>
                </a:extLst>
              </a:tr>
              <a:tr h="370840">
                <a:tc>
                  <a:txBody>
                    <a:bodyPr/>
                    <a:lstStyle/>
                    <a:p>
                      <a:r>
                        <a:rPr lang="en-US" sz="1600" dirty="0"/>
                        <a:t>Improve completion by developing and implementing a comprehensive college-wide approach to enrollment management, student retention, and course scheduling.</a:t>
                      </a:r>
                    </a:p>
                    <a:p>
                      <a:endParaRPr lang="en-US" sz="1600" dirty="0"/>
                    </a:p>
                  </a:txBody>
                  <a:tcPr/>
                </a:tc>
                <a:tc>
                  <a:txBody>
                    <a:bodyPr/>
                    <a:lstStyle/>
                    <a:p>
                      <a:endParaRPr lang="en-US" dirty="0"/>
                    </a:p>
                  </a:txBody>
                  <a:tcPr/>
                </a:tc>
                <a:extLst>
                  <a:ext uri="{0D108BD9-81ED-4DB2-BD59-A6C34878D82A}">
                    <a16:rowId xmlns:a16="http://schemas.microsoft.com/office/drawing/2014/main" val="3675406447"/>
                  </a:ext>
                </a:extLst>
              </a:tr>
              <a:tr h="370840">
                <a:tc>
                  <a:txBody>
                    <a:bodyPr/>
                    <a:lstStyle/>
                    <a:p>
                      <a:r>
                        <a:rPr lang="en-US" sz="1600" dirty="0"/>
                        <a:t>Develop and implement a 2-pronged Promise Program to address ‘scholarship and academic support’ in addition to ‘personal student financial support’ to minimize the barriers caused by enrollment fees, cost of textbooks, parking fees, transportation, child care, food and housing insecurity.</a:t>
                      </a:r>
                    </a:p>
                    <a:p>
                      <a:endParaRPr lang="en-US" sz="1600" dirty="0"/>
                    </a:p>
                  </a:txBody>
                  <a:tcPr/>
                </a:tc>
                <a:tc>
                  <a:txBody>
                    <a:bodyPr/>
                    <a:lstStyle/>
                    <a:p>
                      <a:endParaRPr lang="en-US" dirty="0"/>
                    </a:p>
                  </a:txBody>
                  <a:tcPr/>
                </a:tc>
                <a:extLst>
                  <a:ext uri="{0D108BD9-81ED-4DB2-BD59-A6C34878D82A}">
                    <a16:rowId xmlns:a16="http://schemas.microsoft.com/office/drawing/2014/main" val="11787854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Expand and extend cohort bridge programs to students beyond their first year of study</a:t>
                      </a:r>
                    </a:p>
                    <a:p>
                      <a:endParaRPr lang="en-US" sz="1600" dirty="0"/>
                    </a:p>
                  </a:txBody>
                  <a:tcPr/>
                </a:tc>
                <a:tc>
                  <a:txBody>
                    <a:bodyPr/>
                    <a:lstStyle/>
                    <a:p>
                      <a:endParaRPr lang="en-US" dirty="0"/>
                    </a:p>
                  </a:txBody>
                  <a:tcPr/>
                </a:tc>
                <a:extLst>
                  <a:ext uri="{0D108BD9-81ED-4DB2-BD59-A6C34878D82A}">
                    <a16:rowId xmlns:a16="http://schemas.microsoft.com/office/drawing/2014/main" val="1075840019"/>
                  </a:ext>
                </a:extLst>
              </a:tr>
            </a:tbl>
          </a:graphicData>
        </a:graphic>
      </p:graphicFrame>
    </p:spTree>
    <p:extLst>
      <p:ext uri="{BB962C8B-B14F-4D97-AF65-F5344CB8AC3E}">
        <p14:creationId xmlns:p14="http://schemas.microsoft.com/office/powerpoint/2010/main" val="3193694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Aligning &amp; Integrating the EMP and SEM Goals and Objectives</a:t>
            </a:r>
          </a:p>
        </p:txBody>
      </p:sp>
      <p:graphicFrame>
        <p:nvGraphicFramePr>
          <p:cNvPr id="5" name="Object 4"/>
          <p:cNvGraphicFramePr>
            <a:graphicFrameLocks noChangeAspect="1"/>
          </p:cNvGraphicFramePr>
          <p:nvPr>
            <p:extLst>
              <p:ext uri="{D42A27DB-BD31-4B8C-83A1-F6EECF244321}">
                <p14:modId xmlns:p14="http://schemas.microsoft.com/office/powerpoint/2010/main" val="3925446989"/>
              </p:ext>
            </p:extLst>
          </p:nvPr>
        </p:nvGraphicFramePr>
        <p:xfrm>
          <a:off x="1126093" y="2217464"/>
          <a:ext cx="9713794" cy="3331998"/>
        </p:xfrm>
        <a:graphic>
          <a:graphicData uri="http://schemas.openxmlformats.org/presentationml/2006/ole">
            <mc:AlternateContent xmlns:mc="http://schemas.openxmlformats.org/markup-compatibility/2006">
              <mc:Choice xmlns:v="urn:schemas-microsoft-com:vml" Requires="v">
                <p:oleObj spid="_x0000_s1048" name="Document" r:id="rId3" imgW="5956042" imgH="2043217" progId="Word.Document.12">
                  <p:embed/>
                </p:oleObj>
              </mc:Choice>
              <mc:Fallback>
                <p:oleObj name="Document" r:id="rId3" imgW="5956042" imgH="2043217" progId="Word.Document.12">
                  <p:embed/>
                  <p:pic>
                    <p:nvPicPr>
                      <p:cNvPr id="0" name=""/>
                      <p:cNvPicPr/>
                      <p:nvPr/>
                    </p:nvPicPr>
                    <p:blipFill>
                      <a:blip r:embed="rId4"/>
                      <a:stretch>
                        <a:fillRect/>
                      </a:stretch>
                    </p:blipFill>
                    <p:spPr>
                      <a:xfrm>
                        <a:off x="1126093" y="2217464"/>
                        <a:ext cx="9713794" cy="3331998"/>
                      </a:xfrm>
                      <a:prstGeom prst="rect">
                        <a:avLst/>
                      </a:prstGeom>
                    </p:spPr>
                  </p:pic>
                </p:oleObj>
              </mc:Fallback>
            </mc:AlternateContent>
          </a:graphicData>
        </a:graphic>
      </p:graphicFrame>
      <p:sp>
        <p:nvSpPr>
          <p:cNvPr id="3" name="TextBox 2">
            <a:extLst>
              <a:ext uri="{FF2B5EF4-FFF2-40B4-BE49-F238E27FC236}">
                <a16:creationId xmlns:a16="http://schemas.microsoft.com/office/drawing/2014/main" id="{8910D5CF-74B9-4F44-A270-B0C7BFA62523}"/>
              </a:ext>
            </a:extLst>
          </p:cNvPr>
          <p:cNvSpPr txBox="1"/>
          <p:nvPr/>
        </p:nvSpPr>
        <p:spPr>
          <a:xfrm>
            <a:off x="1706880" y="1848132"/>
            <a:ext cx="1921936" cy="369332"/>
          </a:xfrm>
          <a:prstGeom prst="rect">
            <a:avLst/>
          </a:prstGeom>
          <a:noFill/>
        </p:spPr>
        <p:txBody>
          <a:bodyPr wrap="none" rtlCol="0">
            <a:spAutoFit/>
          </a:bodyPr>
          <a:lstStyle/>
          <a:p>
            <a:r>
              <a:rPr lang="en-US" b="1" dirty="0"/>
              <a:t>DRAFT TEMPLATE </a:t>
            </a:r>
          </a:p>
        </p:txBody>
      </p:sp>
    </p:spTree>
    <p:extLst>
      <p:ext uri="{BB962C8B-B14F-4D97-AF65-F5344CB8AC3E}">
        <p14:creationId xmlns:p14="http://schemas.microsoft.com/office/powerpoint/2010/main" val="369688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Scorecard &amp; Institution Set Standards Update</a:t>
            </a:r>
          </a:p>
        </p:txBody>
      </p:sp>
      <p:sp>
        <p:nvSpPr>
          <p:cNvPr id="3" name="Content Placeholder 2"/>
          <p:cNvSpPr>
            <a:spLocks noGrp="1"/>
          </p:cNvSpPr>
          <p:nvPr>
            <p:ph idx="1"/>
          </p:nvPr>
        </p:nvSpPr>
        <p:spPr>
          <a:xfrm>
            <a:off x="838200" y="1764327"/>
            <a:ext cx="3300663" cy="4351338"/>
          </a:xfrm>
        </p:spPr>
        <p:txBody>
          <a:bodyPr/>
          <a:lstStyle/>
          <a:p>
            <a:r>
              <a:rPr lang="en-US" dirty="0"/>
              <a:t>Task Force Progress</a:t>
            </a:r>
          </a:p>
          <a:p>
            <a:r>
              <a:rPr lang="en-US" dirty="0"/>
              <a:t>Return in early fall with draft goals for PBC review and adoption</a:t>
            </a:r>
          </a:p>
        </p:txBody>
      </p:sp>
      <p:pic>
        <p:nvPicPr>
          <p:cNvPr id="4" name="Picture 3"/>
          <p:cNvPicPr>
            <a:picLocks noChangeAspect="1"/>
          </p:cNvPicPr>
          <p:nvPr/>
        </p:nvPicPr>
        <p:blipFill>
          <a:blip r:embed="rId2"/>
          <a:stretch>
            <a:fillRect/>
          </a:stretch>
        </p:blipFill>
        <p:spPr>
          <a:xfrm>
            <a:off x="4212809" y="1690688"/>
            <a:ext cx="7712894" cy="4498616"/>
          </a:xfrm>
          <a:prstGeom prst="rect">
            <a:avLst/>
          </a:prstGeom>
        </p:spPr>
      </p:pic>
    </p:spTree>
    <p:extLst>
      <p:ext uri="{BB962C8B-B14F-4D97-AF65-F5344CB8AC3E}">
        <p14:creationId xmlns:p14="http://schemas.microsoft.com/office/powerpoint/2010/main" val="3201807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2020-21 Annual Plan</a:t>
            </a:r>
          </a:p>
        </p:txBody>
      </p:sp>
      <p:sp>
        <p:nvSpPr>
          <p:cNvPr id="3" name="Subtitle 2"/>
          <p:cNvSpPr>
            <a:spLocks noGrp="1"/>
          </p:cNvSpPr>
          <p:nvPr>
            <p:ph type="body" idx="1"/>
          </p:nvPr>
        </p:nvSpPr>
        <p:spPr/>
        <p:txBody>
          <a:bodyPr>
            <a:normAutofit fontScale="92500" lnSpcReduction="10000"/>
          </a:bodyPr>
          <a:lstStyle/>
          <a:p>
            <a:r>
              <a:rPr lang="en-US" sz="2800" i="1" dirty="0"/>
              <a:t>Transitioning to a new planning format</a:t>
            </a:r>
          </a:p>
          <a:p>
            <a:endParaRPr lang="en-US" dirty="0"/>
          </a:p>
          <a:p>
            <a:r>
              <a:rPr lang="en-US" dirty="0">
                <a:solidFill>
                  <a:srgbClr val="317960"/>
                </a:solidFill>
              </a:rPr>
              <a:t>Implementing the approved recommendations from the PBC Task Force on Participatory Governance Committee Structure, Roles, and Composition</a:t>
            </a:r>
            <a:endParaRPr lang="en-US" dirty="0"/>
          </a:p>
          <a:p>
            <a:endParaRPr lang="en-US" dirty="0"/>
          </a:p>
        </p:txBody>
      </p:sp>
    </p:spTree>
    <p:extLst>
      <p:ext uri="{BB962C8B-B14F-4D97-AF65-F5344CB8AC3E}">
        <p14:creationId xmlns:p14="http://schemas.microsoft.com/office/powerpoint/2010/main" val="686520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Implementing the Task Force Recommendations</a:t>
            </a:r>
          </a:p>
        </p:txBody>
      </p:sp>
    </p:spTree>
    <p:extLst>
      <p:ext uri="{BB962C8B-B14F-4D97-AF65-F5344CB8AC3E}">
        <p14:creationId xmlns:p14="http://schemas.microsoft.com/office/powerpoint/2010/main" val="241791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16" y="-4200"/>
            <a:ext cx="12230516" cy="6858000"/>
          </a:xfrm>
          <a:prstGeom prst="rect">
            <a:avLst/>
          </a:prstGeom>
          <a:solidFill>
            <a:srgbClr val="A9D18E">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780289" y="891338"/>
            <a:ext cx="10356682" cy="5974849"/>
          </a:xfrm>
          <a:prstGeom prst="rect">
            <a:avLst/>
          </a:prstGeom>
          <a:solidFill>
            <a:schemeClr val="accent5">
              <a:lumMod val="40000"/>
              <a:lumOff val="60000"/>
              <a:alpha val="50196"/>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3301" y="66608"/>
            <a:ext cx="4853701" cy="707886"/>
          </a:xfrm>
          <a:prstGeom prst="rect">
            <a:avLst/>
          </a:prstGeom>
          <a:noFill/>
        </p:spPr>
        <p:txBody>
          <a:bodyPr wrap="none" rtlCol="0">
            <a:spAutoFit/>
          </a:bodyPr>
          <a:lstStyle/>
          <a:p>
            <a:r>
              <a:rPr lang="en-US" sz="4000" dirty="0"/>
              <a:t>Education Master Plan</a:t>
            </a:r>
          </a:p>
        </p:txBody>
      </p:sp>
      <p:sp>
        <p:nvSpPr>
          <p:cNvPr id="8" name="TextBox 7"/>
          <p:cNvSpPr txBox="1"/>
          <p:nvPr/>
        </p:nvSpPr>
        <p:spPr>
          <a:xfrm>
            <a:off x="999744" y="1104299"/>
            <a:ext cx="10326624" cy="461665"/>
          </a:xfrm>
          <a:prstGeom prst="rect">
            <a:avLst/>
          </a:prstGeom>
          <a:noFill/>
        </p:spPr>
        <p:txBody>
          <a:bodyPr wrap="square" rtlCol="0">
            <a:spAutoFit/>
          </a:bodyPr>
          <a:lstStyle/>
          <a:p>
            <a:r>
              <a:rPr lang="en-US" sz="2400" dirty="0"/>
              <a:t>Strategic Enrollment Management Plan (inclusive of Guided Pathways objectives)</a:t>
            </a:r>
          </a:p>
        </p:txBody>
      </p:sp>
      <p:grpSp>
        <p:nvGrpSpPr>
          <p:cNvPr id="9" name="Group 8"/>
          <p:cNvGrpSpPr/>
          <p:nvPr/>
        </p:nvGrpSpPr>
        <p:grpSpPr>
          <a:xfrm>
            <a:off x="1810618" y="1798373"/>
            <a:ext cx="8311896" cy="5067814"/>
            <a:chOff x="1952244" y="1785986"/>
            <a:chExt cx="8311896" cy="5067814"/>
          </a:xfrm>
        </p:grpSpPr>
        <p:sp>
          <p:nvSpPr>
            <p:cNvPr id="5" name="Rectangle 4"/>
            <p:cNvSpPr/>
            <p:nvPr/>
          </p:nvSpPr>
          <p:spPr>
            <a:xfrm>
              <a:off x="1952244" y="1785986"/>
              <a:ext cx="8311896" cy="5067814"/>
            </a:xfrm>
            <a:prstGeom prst="rect">
              <a:avLst/>
            </a:prstGeom>
            <a:solidFill>
              <a:schemeClr val="accent2">
                <a:lumMod val="20000"/>
                <a:lumOff val="80000"/>
                <a:alpha val="50196"/>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2745893" y="2346624"/>
              <a:ext cx="4176814" cy="3277820"/>
            </a:xfrm>
            <a:prstGeom prst="rect">
              <a:avLst/>
            </a:prstGeom>
            <a:noFill/>
          </p:spPr>
          <p:txBody>
            <a:bodyPr wrap="square" rtlCol="0">
              <a:spAutoFit/>
            </a:bodyPr>
            <a:lstStyle/>
            <a:p>
              <a:pPr>
                <a:lnSpc>
                  <a:spcPct val="150000"/>
                </a:lnSpc>
              </a:pPr>
              <a:r>
                <a:rPr lang="en-US" dirty="0"/>
                <a:t>Equity Plan</a:t>
              </a:r>
            </a:p>
            <a:p>
              <a:pPr>
                <a:lnSpc>
                  <a:spcPct val="150000"/>
                </a:lnSpc>
              </a:pPr>
              <a:r>
                <a:rPr lang="en-US" dirty="0"/>
                <a:t>Online Education Plan</a:t>
              </a:r>
            </a:p>
            <a:p>
              <a:pPr>
                <a:lnSpc>
                  <a:spcPct val="150000"/>
                </a:lnSpc>
              </a:pPr>
              <a:r>
                <a:rPr lang="en-US" dirty="0"/>
                <a:t>Professional Development Plan</a:t>
              </a:r>
            </a:p>
            <a:p>
              <a:pPr>
                <a:lnSpc>
                  <a:spcPct val="150000"/>
                </a:lnSpc>
              </a:pPr>
              <a:r>
                <a:rPr lang="en-US" dirty="0"/>
                <a:t>Sustainability Plan</a:t>
              </a:r>
            </a:p>
            <a:p>
              <a:pPr>
                <a:lnSpc>
                  <a:spcPct val="150000"/>
                </a:lnSpc>
              </a:pPr>
              <a:r>
                <a:rPr lang="en-US" dirty="0"/>
                <a:t>Technology Plan</a:t>
              </a:r>
            </a:p>
            <a:p>
              <a:pPr>
                <a:lnSpc>
                  <a:spcPct val="150000"/>
                </a:lnSpc>
              </a:pPr>
              <a:r>
                <a:rPr lang="en-US" dirty="0"/>
                <a:t>Safety Plan</a:t>
              </a:r>
            </a:p>
            <a:p>
              <a:pPr>
                <a:lnSpc>
                  <a:spcPct val="150000"/>
                </a:lnSpc>
              </a:pPr>
              <a:r>
                <a:rPr lang="en-US" dirty="0"/>
                <a:t>Honors Plan</a:t>
              </a:r>
            </a:p>
            <a:p>
              <a:endParaRPr lang="en-US" dirty="0"/>
            </a:p>
          </p:txBody>
        </p:sp>
        <p:sp>
          <p:nvSpPr>
            <p:cNvPr id="4" name="TextBox 3"/>
            <p:cNvSpPr txBox="1"/>
            <p:nvPr/>
          </p:nvSpPr>
          <p:spPr>
            <a:xfrm>
              <a:off x="6922707" y="3037872"/>
              <a:ext cx="2885585" cy="1815882"/>
            </a:xfrm>
            <a:prstGeom prst="rect">
              <a:avLst/>
            </a:prstGeom>
            <a:noFill/>
          </p:spPr>
          <p:txBody>
            <a:bodyPr wrap="square" rtlCol="0">
              <a:spAutoFit/>
            </a:bodyPr>
            <a:lstStyle/>
            <a:p>
              <a:pPr algn="ctr"/>
              <a:r>
                <a:rPr lang="en-US" sz="1600" dirty="0"/>
                <a:t>College committee plans align with and support the achievement of college goals and objectives documented in the Education Master Plan (EMP) and Strategic Enrollment Management Plan (SEM)</a:t>
              </a:r>
            </a:p>
          </p:txBody>
        </p:sp>
        <p:sp>
          <p:nvSpPr>
            <p:cNvPr id="6" name="Right Brace 5"/>
            <p:cNvSpPr/>
            <p:nvPr/>
          </p:nvSpPr>
          <p:spPr>
            <a:xfrm>
              <a:off x="6108192" y="2504808"/>
              <a:ext cx="627861" cy="2882010"/>
            </a:xfrm>
            <a:prstGeom prst="rightBrace">
              <a:avLst>
                <a:gd name="adj1" fmla="val 8333"/>
                <a:gd name="adj2" fmla="val 48801"/>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spTree>
    <p:extLst>
      <p:ext uri="{BB962C8B-B14F-4D97-AF65-F5344CB8AC3E}">
        <p14:creationId xmlns:p14="http://schemas.microsoft.com/office/powerpoint/2010/main" val="1664808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5C769-8E97-3F4F-9A0F-20E1F63644B9}"/>
              </a:ext>
            </a:extLst>
          </p:cNvPr>
          <p:cNvSpPr>
            <a:spLocks noGrp="1"/>
          </p:cNvSpPr>
          <p:nvPr>
            <p:ph type="title"/>
          </p:nvPr>
        </p:nvSpPr>
        <p:spPr/>
        <p:txBody>
          <a:bodyPr>
            <a:normAutofit/>
          </a:bodyPr>
          <a:lstStyle/>
          <a:p>
            <a:r>
              <a:rPr lang="en-US" sz="4000" dirty="0">
                <a:latin typeface="+mn-lt"/>
              </a:rPr>
              <a:t>Task Force Recommendations Approved last time:</a:t>
            </a:r>
          </a:p>
        </p:txBody>
      </p:sp>
      <p:sp>
        <p:nvSpPr>
          <p:cNvPr id="3" name="Content Placeholder 2">
            <a:extLst>
              <a:ext uri="{FF2B5EF4-FFF2-40B4-BE49-F238E27FC236}">
                <a16:creationId xmlns:a16="http://schemas.microsoft.com/office/drawing/2014/main" id="{8585F7F9-D3B5-444D-B39C-3BB9734CEA46}"/>
              </a:ext>
            </a:extLst>
          </p:cNvPr>
          <p:cNvSpPr>
            <a:spLocks noGrp="1"/>
          </p:cNvSpPr>
          <p:nvPr>
            <p:ph idx="1"/>
          </p:nvPr>
        </p:nvSpPr>
        <p:spPr/>
        <p:txBody>
          <a:bodyPr/>
          <a:lstStyle/>
          <a:p>
            <a:r>
              <a:rPr lang="en-US" dirty="0"/>
              <a:t>PBC adopts proposed Definitions for Committee Structure.</a:t>
            </a:r>
          </a:p>
          <a:p>
            <a:r>
              <a:rPr lang="en-US" dirty="0"/>
              <a:t>College Committees use College Committee Bylaws Template.</a:t>
            </a:r>
          </a:p>
          <a:p>
            <a:r>
              <a:rPr lang="en-US" b="1" dirty="0"/>
              <a:t>College Committees use 3-year plan template to align with and support Education Master Plan (EMP) and Strategic Enrollment Management (SEM) Plan. </a:t>
            </a:r>
          </a:p>
          <a:p>
            <a:r>
              <a:rPr lang="en-US" dirty="0"/>
              <a:t>College Committees use participatory, representative membership.</a:t>
            </a:r>
          </a:p>
          <a:p>
            <a:pPr marL="0" indent="0">
              <a:buNone/>
            </a:pPr>
            <a:endParaRPr lang="en-US" dirty="0"/>
          </a:p>
          <a:p>
            <a:endParaRPr lang="en-US" dirty="0"/>
          </a:p>
        </p:txBody>
      </p:sp>
      <p:sp>
        <p:nvSpPr>
          <p:cNvPr id="4" name="Rectangle 3"/>
          <p:cNvSpPr/>
          <p:nvPr/>
        </p:nvSpPr>
        <p:spPr>
          <a:xfrm>
            <a:off x="708838" y="2846373"/>
            <a:ext cx="10010274" cy="1270535"/>
          </a:xfrm>
          <a:prstGeom prst="rect">
            <a:avLst/>
          </a:prstGeom>
          <a:solidFill>
            <a:schemeClr val="accent6">
              <a:lumMod val="20000"/>
              <a:lumOff val="80000"/>
              <a:alpha val="5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Tree>
    <p:extLst>
      <p:ext uri="{BB962C8B-B14F-4D97-AF65-F5344CB8AC3E}">
        <p14:creationId xmlns:p14="http://schemas.microsoft.com/office/powerpoint/2010/main" val="4278657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200"/>
            <a:ext cx="12192000" cy="837117"/>
          </a:xfrm>
          <a:prstGeom prst="rect">
            <a:avLst/>
          </a:prstGeom>
          <a:solidFill>
            <a:srgbClr val="A9D18E">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865633" y="832918"/>
            <a:ext cx="11326367" cy="709082"/>
          </a:xfrm>
          <a:prstGeom prst="rect">
            <a:avLst/>
          </a:prstGeom>
          <a:solidFill>
            <a:schemeClr val="accent5">
              <a:lumMod val="40000"/>
              <a:lumOff val="60000"/>
              <a:alpha val="50196"/>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93301" y="66608"/>
            <a:ext cx="7341562" cy="707886"/>
          </a:xfrm>
          <a:prstGeom prst="rect">
            <a:avLst/>
          </a:prstGeom>
          <a:noFill/>
        </p:spPr>
        <p:txBody>
          <a:bodyPr wrap="none" rtlCol="0">
            <a:spAutoFit/>
          </a:bodyPr>
          <a:lstStyle/>
          <a:p>
            <a:r>
              <a:rPr lang="en-US" sz="4000" dirty="0"/>
              <a:t>Education Master Plan: 2017-2022</a:t>
            </a:r>
          </a:p>
        </p:txBody>
      </p:sp>
      <p:sp>
        <p:nvSpPr>
          <p:cNvPr id="8" name="TextBox 7"/>
          <p:cNvSpPr txBox="1"/>
          <p:nvPr/>
        </p:nvSpPr>
        <p:spPr>
          <a:xfrm>
            <a:off x="902608" y="956334"/>
            <a:ext cx="9227055" cy="400110"/>
          </a:xfrm>
          <a:prstGeom prst="rect">
            <a:avLst/>
          </a:prstGeom>
          <a:noFill/>
        </p:spPr>
        <p:txBody>
          <a:bodyPr wrap="square" rtlCol="0">
            <a:spAutoFit/>
          </a:bodyPr>
          <a:lstStyle/>
          <a:p>
            <a:r>
              <a:rPr lang="en-US" sz="2000" dirty="0"/>
              <a:t>Strategic Enrollment Management Plan:  2020-2023</a:t>
            </a:r>
          </a:p>
        </p:txBody>
      </p:sp>
      <p:sp>
        <p:nvSpPr>
          <p:cNvPr id="9" name="Rectangle 8">
            <a:extLst>
              <a:ext uri="{FF2B5EF4-FFF2-40B4-BE49-F238E27FC236}">
                <a16:creationId xmlns:a16="http://schemas.microsoft.com/office/drawing/2014/main" id="{0D306E47-65FC-034A-8737-E1EE8A1A3212}"/>
              </a:ext>
            </a:extLst>
          </p:cNvPr>
          <p:cNvSpPr/>
          <p:nvPr/>
        </p:nvSpPr>
        <p:spPr>
          <a:xfrm>
            <a:off x="0" y="2535619"/>
            <a:ext cx="9154510" cy="73572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Education Master Plan: 2017-2022</a:t>
            </a:r>
          </a:p>
        </p:txBody>
      </p:sp>
      <p:cxnSp>
        <p:nvCxnSpPr>
          <p:cNvPr id="12" name="Straight Connector 11">
            <a:extLst>
              <a:ext uri="{FF2B5EF4-FFF2-40B4-BE49-F238E27FC236}">
                <a16:creationId xmlns:a16="http://schemas.microsoft.com/office/drawing/2014/main" id="{DFFEA069-0333-AE41-B74A-01DE1AE87920}"/>
              </a:ext>
            </a:extLst>
          </p:cNvPr>
          <p:cNvCxnSpPr/>
          <p:nvPr/>
        </p:nvCxnSpPr>
        <p:spPr>
          <a:xfrm>
            <a:off x="2808640" y="3269848"/>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A0E5E8E-1FE5-D64A-B57C-DE5A73111C39}"/>
              </a:ext>
            </a:extLst>
          </p:cNvPr>
          <p:cNvCxnSpPr/>
          <p:nvPr/>
        </p:nvCxnSpPr>
        <p:spPr>
          <a:xfrm>
            <a:off x="4413356" y="3282128"/>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F11EA6F-BB42-714A-9FE9-1181B4937291}"/>
              </a:ext>
            </a:extLst>
          </p:cNvPr>
          <p:cNvCxnSpPr/>
          <p:nvPr/>
        </p:nvCxnSpPr>
        <p:spPr>
          <a:xfrm>
            <a:off x="6036368" y="3283914"/>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8DA8941-2EED-D440-94F7-29E737FB3289}"/>
              </a:ext>
            </a:extLst>
          </p:cNvPr>
          <p:cNvCxnSpPr/>
          <p:nvPr/>
        </p:nvCxnSpPr>
        <p:spPr>
          <a:xfrm>
            <a:off x="7579958" y="3297565"/>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3A9D6403-F006-7D4C-A14F-4744D44F4255}"/>
              </a:ext>
            </a:extLst>
          </p:cNvPr>
          <p:cNvSpPr txBox="1"/>
          <p:nvPr/>
        </p:nvSpPr>
        <p:spPr>
          <a:xfrm>
            <a:off x="4868581" y="3284455"/>
            <a:ext cx="957313" cy="646331"/>
          </a:xfrm>
          <a:prstGeom prst="rect">
            <a:avLst/>
          </a:prstGeom>
          <a:noFill/>
        </p:spPr>
        <p:txBody>
          <a:bodyPr wrap="none" rtlCol="0">
            <a:spAutoFit/>
          </a:bodyPr>
          <a:lstStyle/>
          <a:p>
            <a:pPr algn="ctr"/>
            <a:r>
              <a:rPr lang="en-US" i="1" dirty="0"/>
              <a:t>Year 3</a:t>
            </a:r>
          </a:p>
          <a:p>
            <a:pPr algn="ctr"/>
            <a:r>
              <a:rPr lang="en-US" dirty="0"/>
              <a:t>2019-20</a:t>
            </a:r>
          </a:p>
        </p:txBody>
      </p:sp>
      <p:sp>
        <p:nvSpPr>
          <p:cNvPr id="21" name="TextBox 20">
            <a:extLst>
              <a:ext uri="{FF2B5EF4-FFF2-40B4-BE49-F238E27FC236}">
                <a16:creationId xmlns:a16="http://schemas.microsoft.com/office/drawing/2014/main" id="{D65EFEF3-FAE6-7845-817F-E05D07C8D212}"/>
              </a:ext>
            </a:extLst>
          </p:cNvPr>
          <p:cNvSpPr txBox="1"/>
          <p:nvPr/>
        </p:nvSpPr>
        <p:spPr>
          <a:xfrm>
            <a:off x="6435537" y="3268088"/>
            <a:ext cx="957313" cy="646331"/>
          </a:xfrm>
          <a:prstGeom prst="rect">
            <a:avLst/>
          </a:prstGeom>
          <a:noFill/>
        </p:spPr>
        <p:txBody>
          <a:bodyPr wrap="none" rtlCol="0">
            <a:spAutoFit/>
          </a:bodyPr>
          <a:lstStyle/>
          <a:p>
            <a:pPr algn="ctr"/>
            <a:r>
              <a:rPr lang="en-US" i="1" dirty="0"/>
              <a:t>Year 4</a:t>
            </a:r>
          </a:p>
          <a:p>
            <a:pPr algn="ctr"/>
            <a:r>
              <a:rPr lang="en-US" i="1" dirty="0"/>
              <a:t>2020-21</a:t>
            </a:r>
          </a:p>
        </p:txBody>
      </p:sp>
      <p:sp>
        <p:nvSpPr>
          <p:cNvPr id="22" name="TextBox 21">
            <a:extLst>
              <a:ext uri="{FF2B5EF4-FFF2-40B4-BE49-F238E27FC236}">
                <a16:creationId xmlns:a16="http://schemas.microsoft.com/office/drawing/2014/main" id="{2A999BBD-23DD-A747-8EAE-7D7293E68970}"/>
              </a:ext>
            </a:extLst>
          </p:cNvPr>
          <p:cNvSpPr txBox="1"/>
          <p:nvPr/>
        </p:nvSpPr>
        <p:spPr>
          <a:xfrm>
            <a:off x="7955305" y="3256306"/>
            <a:ext cx="957313" cy="646331"/>
          </a:xfrm>
          <a:prstGeom prst="rect">
            <a:avLst/>
          </a:prstGeom>
          <a:noFill/>
        </p:spPr>
        <p:txBody>
          <a:bodyPr wrap="none" rtlCol="0">
            <a:spAutoFit/>
          </a:bodyPr>
          <a:lstStyle/>
          <a:p>
            <a:pPr algn="ctr"/>
            <a:r>
              <a:rPr lang="en-US" i="1" dirty="0"/>
              <a:t>Year 5</a:t>
            </a:r>
          </a:p>
          <a:p>
            <a:pPr algn="ctr"/>
            <a:r>
              <a:rPr lang="en-US" i="1" dirty="0"/>
              <a:t>2021-22</a:t>
            </a:r>
          </a:p>
        </p:txBody>
      </p:sp>
      <p:cxnSp>
        <p:nvCxnSpPr>
          <p:cNvPr id="25" name="Straight Connector 24">
            <a:extLst>
              <a:ext uri="{FF2B5EF4-FFF2-40B4-BE49-F238E27FC236}">
                <a16:creationId xmlns:a16="http://schemas.microsoft.com/office/drawing/2014/main" id="{4A2F55C5-1EF2-1F4D-BA1A-98DE1C8A4565}"/>
              </a:ext>
            </a:extLst>
          </p:cNvPr>
          <p:cNvCxnSpPr/>
          <p:nvPr/>
        </p:nvCxnSpPr>
        <p:spPr>
          <a:xfrm>
            <a:off x="9154510" y="3271345"/>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36AD4B8F-9DD7-0A4E-921F-4F02B327F1E0}"/>
              </a:ext>
            </a:extLst>
          </p:cNvPr>
          <p:cNvSpPr txBox="1"/>
          <p:nvPr/>
        </p:nvSpPr>
        <p:spPr>
          <a:xfrm>
            <a:off x="9406737" y="4421888"/>
            <a:ext cx="957313" cy="646331"/>
          </a:xfrm>
          <a:prstGeom prst="rect">
            <a:avLst/>
          </a:prstGeom>
          <a:noFill/>
        </p:spPr>
        <p:txBody>
          <a:bodyPr wrap="none" rtlCol="0">
            <a:spAutoFit/>
          </a:bodyPr>
          <a:lstStyle/>
          <a:p>
            <a:pPr algn="ctr"/>
            <a:r>
              <a:rPr lang="en-US" i="1" dirty="0"/>
              <a:t>Year 3</a:t>
            </a:r>
          </a:p>
          <a:p>
            <a:pPr algn="ctr"/>
            <a:r>
              <a:rPr lang="en-US" dirty="0"/>
              <a:t>2022-23</a:t>
            </a:r>
          </a:p>
        </p:txBody>
      </p:sp>
      <p:sp>
        <p:nvSpPr>
          <p:cNvPr id="28" name="TextBox 27">
            <a:extLst>
              <a:ext uri="{FF2B5EF4-FFF2-40B4-BE49-F238E27FC236}">
                <a16:creationId xmlns:a16="http://schemas.microsoft.com/office/drawing/2014/main" id="{5CB95896-5FD3-BD4C-B206-BB4E698FE794}"/>
              </a:ext>
            </a:extLst>
          </p:cNvPr>
          <p:cNvSpPr txBox="1"/>
          <p:nvPr/>
        </p:nvSpPr>
        <p:spPr>
          <a:xfrm>
            <a:off x="6411339" y="4466394"/>
            <a:ext cx="957313" cy="646331"/>
          </a:xfrm>
          <a:prstGeom prst="rect">
            <a:avLst/>
          </a:prstGeom>
          <a:noFill/>
        </p:spPr>
        <p:txBody>
          <a:bodyPr wrap="none" rtlCol="0">
            <a:spAutoFit/>
          </a:bodyPr>
          <a:lstStyle/>
          <a:p>
            <a:pPr algn="ctr"/>
            <a:r>
              <a:rPr lang="en-US" dirty="0"/>
              <a:t>Year 1</a:t>
            </a:r>
          </a:p>
          <a:p>
            <a:pPr algn="ctr"/>
            <a:r>
              <a:rPr lang="en-US" dirty="0"/>
              <a:t>2020-21</a:t>
            </a:r>
          </a:p>
        </p:txBody>
      </p:sp>
      <p:sp>
        <p:nvSpPr>
          <p:cNvPr id="29" name="TextBox 28">
            <a:extLst>
              <a:ext uri="{FF2B5EF4-FFF2-40B4-BE49-F238E27FC236}">
                <a16:creationId xmlns:a16="http://schemas.microsoft.com/office/drawing/2014/main" id="{8328F971-5953-FA48-9906-87333039BB95}"/>
              </a:ext>
            </a:extLst>
          </p:cNvPr>
          <p:cNvSpPr txBox="1"/>
          <p:nvPr/>
        </p:nvSpPr>
        <p:spPr>
          <a:xfrm>
            <a:off x="7974844" y="4445692"/>
            <a:ext cx="957313" cy="646331"/>
          </a:xfrm>
          <a:prstGeom prst="rect">
            <a:avLst/>
          </a:prstGeom>
          <a:noFill/>
        </p:spPr>
        <p:txBody>
          <a:bodyPr wrap="none" rtlCol="0">
            <a:spAutoFit/>
          </a:bodyPr>
          <a:lstStyle/>
          <a:p>
            <a:pPr algn="ctr"/>
            <a:r>
              <a:rPr lang="en-US" dirty="0"/>
              <a:t>Year 2</a:t>
            </a:r>
          </a:p>
          <a:p>
            <a:pPr algn="ctr"/>
            <a:r>
              <a:rPr lang="en-US" dirty="0"/>
              <a:t>2021-22</a:t>
            </a:r>
          </a:p>
        </p:txBody>
      </p:sp>
      <p:cxnSp>
        <p:nvCxnSpPr>
          <p:cNvPr id="36" name="Straight Connector 35">
            <a:extLst>
              <a:ext uri="{FF2B5EF4-FFF2-40B4-BE49-F238E27FC236}">
                <a16:creationId xmlns:a16="http://schemas.microsoft.com/office/drawing/2014/main" id="{DACA73E4-2844-E445-B1C1-AFD4D6EA10AF}"/>
              </a:ext>
            </a:extLst>
          </p:cNvPr>
          <p:cNvCxnSpPr/>
          <p:nvPr/>
        </p:nvCxnSpPr>
        <p:spPr>
          <a:xfrm>
            <a:off x="6049888" y="4470333"/>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3702BA0B-2E2F-7B45-8AA2-2A7F82A93CDD}"/>
              </a:ext>
            </a:extLst>
          </p:cNvPr>
          <p:cNvCxnSpPr/>
          <p:nvPr/>
        </p:nvCxnSpPr>
        <p:spPr>
          <a:xfrm>
            <a:off x="7582584" y="4460413"/>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3A67C46-C05E-0E4D-9F93-B596E41DE5A9}"/>
              </a:ext>
            </a:extLst>
          </p:cNvPr>
          <p:cNvCxnSpPr/>
          <p:nvPr/>
        </p:nvCxnSpPr>
        <p:spPr>
          <a:xfrm>
            <a:off x="9171576" y="4471913"/>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5FC3486D-E928-FB4D-95D7-E2AD66D73401}"/>
              </a:ext>
            </a:extLst>
          </p:cNvPr>
          <p:cNvSpPr/>
          <p:nvPr/>
        </p:nvSpPr>
        <p:spPr>
          <a:xfrm>
            <a:off x="1670304" y="1535857"/>
            <a:ext cx="10521696" cy="709082"/>
          </a:xfrm>
          <a:prstGeom prst="rect">
            <a:avLst/>
          </a:prstGeom>
          <a:solidFill>
            <a:schemeClr val="accent2">
              <a:lumMod val="40000"/>
              <a:lumOff val="60000"/>
              <a:alpha val="3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College Committee Planning:  2020-2023, </a:t>
            </a:r>
            <a:r>
              <a:rPr lang="en-US" sz="2000" i="1" dirty="0">
                <a:solidFill>
                  <a:schemeClr val="tx1"/>
                </a:solidFill>
              </a:rPr>
              <a:t>implement 3-year plans per committee</a:t>
            </a:r>
            <a:endParaRPr lang="en-US" sz="2000" i="1" dirty="0"/>
          </a:p>
        </p:txBody>
      </p:sp>
      <p:sp>
        <p:nvSpPr>
          <p:cNvPr id="46" name="Rectangle 45">
            <a:extLst>
              <a:ext uri="{FF2B5EF4-FFF2-40B4-BE49-F238E27FC236}">
                <a16:creationId xmlns:a16="http://schemas.microsoft.com/office/drawing/2014/main" id="{8C5A5B32-2025-C841-B01D-8E7E2F47BE20}"/>
              </a:ext>
            </a:extLst>
          </p:cNvPr>
          <p:cNvSpPr/>
          <p:nvPr/>
        </p:nvSpPr>
        <p:spPr>
          <a:xfrm>
            <a:off x="4404902" y="5081812"/>
            <a:ext cx="6052050" cy="774131"/>
          </a:xfrm>
          <a:prstGeom prst="rect">
            <a:avLst/>
          </a:prstGeom>
          <a:solidFill>
            <a:schemeClr val="accent2">
              <a:lumMod val="40000"/>
              <a:lumOff val="60000"/>
              <a:alpha val="39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   College Committee Planning:  2020-2023</a:t>
            </a:r>
            <a:endParaRPr lang="en-US" sz="2000" dirty="0"/>
          </a:p>
          <a:p>
            <a:r>
              <a:rPr lang="en-US" sz="2000" dirty="0"/>
              <a:t>   </a:t>
            </a:r>
            <a:r>
              <a:rPr lang="en-US" sz="2000" i="1" dirty="0">
                <a:solidFill>
                  <a:schemeClr val="tx1"/>
                </a:solidFill>
              </a:rPr>
              <a:t>Align 3-year planning as appropriate per committee</a:t>
            </a:r>
          </a:p>
        </p:txBody>
      </p:sp>
      <p:sp>
        <p:nvSpPr>
          <p:cNvPr id="47" name="TextBox 46">
            <a:extLst>
              <a:ext uri="{FF2B5EF4-FFF2-40B4-BE49-F238E27FC236}">
                <a16:creationId xmlns:a16="http://schemas.microsoft.com/office/drawing/2014/main" id="{FD66F787-8CAE-DB4A-B0AC-1317A9389F26}"/>
              </a:ext>
            </a:extLst>
          </p:cNvPr>
          <p:cNvSpPr txBox="1"/>
          <p:nvPr/>
        </p:nvSpPr>
        <p:spPr>
          <a:xfrm>
            <a:off x="3263865" y="3255907"/>
            <a:ext cx="957313" cy="646331"/>
          </a:xfrm>
          <a:prstGeom prst="rect">
            <a:avLst/>
          </a:prstGeom>
          <a:noFill/>
        </p:spPr>
        <p:txBody>
          <a:bodyPr wrap="none" rtlCol="0">
            <a:spAutoFit/>
          </a:bodyPr>
          <a:lstStyle/>
          <a:p>
            <a:pPr algn="ctr"/>
            <a:r>
              <a:rPr lang="en-US" i="1" dirty="0"/>
              <a:t>Year 2</a:t>
            </a:r>
          </a:p>
          <a:p>
            <a:pPr algn="ctr"/>
            <a:r>
              <a:rPr lang="en-US" i="1" dirty="0"/>
              <a:t>2018-19</a:t>
            </a:r>
          </a:p>
        </p:txBody>
      </p:sp>
      <p:sp>
        <p:nvSpPr>
          <p:cNvPr id="51" name="TextBox 50">
            <a:extLst>
              <a:ext uri="{FF2B5EF4-FFF2-40B4-BE49-F238E27FC236}">
                <a16:creationId xmlns:a16="http://schemas.microsoft.com/office/drawing/2014/main" id="{4926FABE-81B7-C941-B717-D98E683CAD79}"/>
              </a:ext>
            </a:extLst>
          </p:cNvPr>
          <p:cNvSpPr txBox="1"/>
          <p:nvPr/>
        </p:nvSpPr>
        <p:spPr>
          <a:xfrm>
            <a:off x="1901952" y="4584192"/>
            <a:ext cx="184731" cy="369332"/>
          </a:xfrm>
          <a:prstGeom prst="rect">
            <a:avLst/>
          </a:prstGeom>
          <a:noFill/>
        </p:spPr>
        <p:txBody>
          <a:bodyPr wrap="none" rtlCol="0">
            <a:spAutoFit/>
          </a:bodyPr>
          <a:lstStyle/>
          <a:p>
            <a:endParaRPr lang="en-US" dirty="0"/>
          </a:p>
        </p:txBody>
      </p:sp>
      <p:sp>
        <p:nvSpPr>
          <p:cNvPr id="52" name="Rectangle 51">
            <a:extLst>
              <a:ext uri="{FF2B5EF4-FFF2-40B4-BE49-F238E27FC236}">
                <a16:creationId xmlns:a16="http://schemas.microsoft.com/office/drawing/2014/main" id="{2C29BFBA-1849-CF4C-ACC4-CA71D7E83ECF}"/>
              </a:ext>
            </a:extLst>
          </p:cNvPr>
          <p:cNvSpPr/>
          <p:nvPr/>
        </p:nvSpPr>
        <p:spPr>
          <a:xfrm>
            <a:off x="-12251" y="3903068"/>
            <a:ext cx="10472928" cy="546538"/>
          </a:xfrm>
          <a:prstGeom prst="rect">
            <a:avLst/>
          </a:prstGeom>
          <a:solidFill>
            <a:schemeClr val="accent5">
              <a:lumMod val="40000"/>
              <a:lumOff val="60000"/>
              <a:alpha val="50196"/>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endParaRPr>
          </a:p>
          <a:p>
            <a:pPr algn="ctr"/>
            <a:r>
              <a:rPr lang="en-US" sz="2000" i="1" dirty="0">
                <a:solidFill>
                  <a:schemeClr val="tx1">
                    <a:alpha val="37000"/>
                  </a:schemeClr>
                </a:solidFill>
              </a:rPr>
              <a:t>Strategic Enrollment Planning</a:t>
            </a:r>
            <a:r>
              <a:rPr lang="en-US" sz="2000" dirty="0">
                <a:solidFill>
                  <a:schemeClr val="tx1"/>
                </a:solidFill>
              </a:rPr>
              <a:t>              Strategic Enrollment Management Plan: 2020-23</a:t>
            </a:r>
          </a:p>
          <a:p>
            <a:pPr algn="ctr"/>
            <a:endParaRPr lang="en-US" sz="2000" dirty="0">
              <a:solidFill>
                <a:schemeClr val="tx1"/>
              </a:solidFill>
            </a:endParaRPr>
          </a:p>
        </p:txBody>
      </p:sp>
      <p:cxnSp>
        <p:nvCxnSpPr>
          <p:cNvPr id="56" name="Straight Connector 55">
            <a:extLst>
              <a:ext uri="{FF2B5EF4-FFF2-40B4-BE49-F238E27FC236}">
                <a16:creationId xmlns:a16="http://schemas.microsoft.com/office/drawing/2014/main" id="{85BB82FB-A48F-154D-A261-04D3667883C5}"/>
              </a:ext>
            </a:extLst>
          </p:cNvPr>
          <p:cNvCxnSpPr/>
          <p:nvPr/>
        </p:nvCxnSpPr>
        <p:spPr>
          <a:xfrm>
            <a:off x="1301323" y="3283914"/>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5E76B050-3785-7549-9D7A-3F75417B61AA}"/>
              </a:ext>
            </a:extLst>
          </p:cNvPr>
          <p:cNvSpPr txBox="1"/>
          <p:nvPr/>
        </p:nvSpPr>
        <p:spPr>
          <a:xfrm>
            <a:off x="1754629" y="3242920"/>
            <a:ext cx="957313" cy="646331"/>
          </a:xfrm>
          <a:prstGeom prst="rect">
            <a:avLst/>
          </a:prstGeom>
          <a:noFill/>
        </p:spPr>
        <p:txBody>
          <a:bodyPr wrap="none" rtlCol="0">
            <a:spAutoFit/>
          </a:bodyPr>
          <a:lstStyle/>
          <a:p>
            <a:pPr algn="ctr"/>
            <a:r>
              <a:rPr lang="en-US" i="1" dirty="0"/>
              <a:t>Year 1</a:t>
            </a:r>
          </a:p>
          <a:p>
            <a:pPr algn="ctr"/>
            <a:r>
              <a:rPr lang="en-US" dirty="0"/>
              <a:t>2017-18</a:t>
            </a:r>
          </a:p>
        </p:txBody>
      </p:sp>
      <p:cxnSp>
        <p:nvCxnSpPr>
          <p:cNvPr id="63" name="Straight Connector 62">
            <a:extLst>
              <a:ext uri="{FF2B5EF4-FFF2-40B4-BE49-F238E27FC236}">
                <a16:creationId xmlns:a16="http://schemas.microsoft.com/office/drawing/2014/main" id="{FF5AFF4A-59D4-DA4B-A608-2ECA9BB5C002}"/>
              </a:ext>
            </a:extLst>
          </p:cNvPr>
          <p:cNvCxnSpPr/>
          <p:nvPr/>
        </p:nvCxnSpPr>
        <p:spPr>
          <a:xfrm>
            <a:off x="4408725" y="4464504"/>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5D65581B-91ED-F942-AA29-BD847B521F2D}"/>
              </a:ext>
            </a:extLst>
          </p:cNvPr>
          <p:cNvSpPr txBox="1"/>
          <p:nvPr/>
        </p:nvSpPr>
        <p:spPr>
          <a:xfrm>
            <a:off x="9300057" y="4648404"/>
            <a:ext cx="237566" cy="369332"/>
          </a:xfrm>
          <a:prstGeom prst="rect">
            <a:avLst/>
          </a:prstGeom>
          <a:noFill/>
        </p:spPr>
        <p:txBody>
          <a:bodyPr wrap="none" rtlCol="0">
            <a:spAutoFit/>
          </a:bodyPr>
          <a:lstStyle/>
          <a:p>
            <a:r>
              <a:rPr lang="en-US" dirty="0"/>
              <a:t> </a:t>
            </a:r>
          </a:p>
        </p:txBody>
      </p:sp>
      <p:sp>
        <p:nvSpPr>
          <p:cNvPr id="67" name="Right Arrow 66">
            <a:extLst>
              <a:ext uri="{FF2B5EF4-FFF2-40B4-BE49-F238E27FC236}">
                <a16:creationId xmlns:a16="http://schemas.microsoft.com/office/drawing/2014/main" id="{C881E557-1F28-BB4A-A422-3C3E94F884A6}"/>
              </a:ext>
            </a:extLst>
          </p:cNvPr>
          <p:cNvSpPr/>
          <p:nvPr/>
        </p:nvSpPr>
        <p:spPr>
          <a:xfrm>
            <a:off x="447368" y="3504210"/>
            <a:ext cx="341811" cy="1414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ight Arrow 74">
            <a:extLst>
              <a:ext uri="{FF2B5EF4-FFF2-40B4-BE49-F238E27FC236}">
                <a16:creationId xmlns:a16="http://schemas.microsoft.com/office/drawing/2014/main" id="{F2A113B3-42B0-014B-AC5E-22EBAAAFFB2F}"/>
              </a:ext>
            </a:extLst>
          </p:cNvPr>
          <p:cNvSpPr/>
          <p:nvPr/>
        </p:nvSpPr>
        <p:spPr>
          <a:xfrm>
            <a:off x="10748889" y="3414844"/>
            <a:ext cx="341811" cy="1512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57FFEE49-6B62-9B4C-A757-66D2A2BFDA6C}"/>
              </a:ext>
            </a:extLst>
          </p:cNvPr>
          <p:cNvSpPr txBox="1"/>
          <p:nvPr/>
        </p:nvSpPr>
        <p:spPr>
          <a:xfrm>
            <a:off x="9607296" y="3950208"/>
            <a:ext cx="290464" cy="369332"/>
          </a:xfrm>
          <a:prstGeom prst="rect">
            <a:avLst/>
          </a:prstGeom>
          <a:noFill/>
        </p:spPr>
        <p:txBody>
          <a:bodyPr wrap="none" rtlCol="0">
            <a:spAutoFit/>
          </a:bodyPr>
          <a:lstStyle/>
          <a:p>
            <a:r>
              <a:rPr lang="en-US" dirty="0"/>
              <a:t>  </a:t>
            </a:r>
          </a:p>
        </p:txBody>
      </p:sp>
      <p:sp>
        <p:nvSpPr>
          <p:cNvPr id="84" name="Right Arrow 83">
            <a:extLst>
              <a:ext uri="{FF2B5EF4-FFF2-40B4-BE49-F238E27FC236}">
                <a16:creationId xmlns:a16="http://schemas.microsoft.com/office/drawing/2014/main" id="{12435A3B-C471-D942-9381-AB6EB3508B65}"/>
              </a:ext>
            </a:extLst>
          </p:cNvPr>
          <p:cNvSpPr/>
          <p:nvPr/>
        </p:nvSpPr>
        <p:spPr>
          <a:xfrm>
            <a:off x="5056490" y="4668543"/>
            <a:ext cx="341811" cy="1414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5" name="Straight Connector 84">
            <a:extLst>
              <a:ext uri="{FF2B5EF4-FFF2-40B4-BE49-F238E27FC236}">
                <a16:creationId xmlns:a16="http://schemas.microsoft.com/office/drawing/2014/main" id="{4DD8178F-B9F7-6046-AFB1-E950F9A57B99}"/>
              </a:ext>
            </a:extLst>
          </p:cNvPr>
          <p:cNvCxnSpPr/>
          <p:nvPr/>
        </p:nvCxnSpPr>
        <p:spPr>
          <a:xfrm>
            <a:off x="10456952" y="4455986"/>
            <a:ext cx="2626" cy="620110"/>
          </a:xfrm>
          <a:prstGeom prst="line">
            <a:avLst/>
          </a:prstGeom>
          <a:ln w="158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3484F273-79E0-0340-85A5-6D3848A0D272}"/>
              </a:ext>
            </a:extLst>
          </p:cNvPr>
          <p:cNvSpPr txBox="1"/>
          <p:nvPr/>
        </p:nvSpPr>
        <p:spPr>
          <a:xfrm>
            <a:off x="9146915" y="3359350"/>
            <a:ext cx="1310038" cy="523220"/>
          </a:xfrm>
          <a:prstGeom prst="rect">
            <a:avLst/>
          </a:prstGeom>
          <a:noFill/>
        </p:spPr>
        <p:txBody>
          <a:bodyPr wrap="square" rtlCol="0">
            <a:spAutoFit/>
          </a:bodyPr>
          <a:lstStyle/>
          <a:p>
            <a:pPr algn="ctr"/>
            <a:r>
              <a:rPr lang="en-US" sz="1400" dirty="0"/>
              <a:t>Launch </a:t>
            </a:r>
          </a:p>
          <a:p>
            <a:pPr algn="ctr"/>
            <a:r>
              <a:rPr lang="en-US" sz="1400" dirty="0"/>
              <a:t>2022-2027</a:t>
            </a:r>
          </a:p>
        </p:txBody>
      </p:sp>
      <p:sp>
        <p:nvSpPr>
          <p:cNvPr id="87" name="Rectangle 86">
            <a:extLst>
              <a:ext uri="{FF2B5EF4-FFF2-40B4-BE49-F238E27FC236}">
                <a16:creationId xmlns:a16="http://schemas.microsoft.com/office/drawing/2014/main" id="{8106A40F-2F01-7144-B1BE-4676102978C0}"/>
              </a:ext>
            </a:extLst>
          </p:cNvPr>
          <p:cNvSpPr/>
          <p:nvPr/>
        </p:nvSpPr>
        <p:spPr>
          <a:xfrm>
            <a:off x="4404902" y="5869536"/>
            <a:ext cx="6052050" cy="731095"/>
          </a:xfrm>
          <a:prstGeom prst="rect">
            <a:avLst/>
          </a:prstGeom>
          <a:solidFill>
            <a:schemeClr val="accent6">
              <a:lumMod val="75000"/>
              <a:alpha val="5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   Operational Plan, Annual </a:t>
            </a:r>
            <a:endParaRPr lang="en-US" sz="2000" i="1" dirty="0">
              <a:solidFill>
                <a:schemeClr val="tx1"/>
              </a:solidFill>
            </a:endParaRPr>
          </a:p>
        </p:txBody>
      </p:sp>
      <p:sp>
        <p:nvSpPr>
          <p:cNvPr id="88" name="Right Arrow 87">
            <a:extLst>
              <a:ext uri="{FF2B5EF4-FFF2-40B4-BE49-F238E27FC236}">
                <a16:creationId xmlns:a16="http://schemas.microsoft.com/office/drawing/2014/main" id="{CE996ACA-475F-4D49-9779-A1D93D2310DD}"/>
              </a:ext>
            </a:extLst>
          </p:cNvPr>
          <p:cNvSpPr/>
          <p:nvPr/>
        </p:nvSpPr>
        <p:spPr>
          <a:xfrm>
            <a:off x="10752205" y="4668543"/>
            <a:ext cx="338495" cy="143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9900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548005"/>
            <a:ext cx="10515600" cy="1325563"/>
          </a:xfrm>
        </p:spPr>
        <p:txBody>
          <a:bodyPr/>
          <a:lstStyle/>
          <a:p>
            <a:r>
              <a:rPr lang="en-US" dirty="0"/>
              <a:t>PBC Proposed Actions to Align and Integrate  College Plans</a:t>
            </a:r>
          </a:p>
        </p:txBody>
      </p:sp>
      <p:sp>
        <p:nvSpPr>
          <p:cNvPr id="5" name="Content Placeholder 4"/>
          <p:cNvSpPr>
            <a:spLocks noGrp="1"/>
          </p:cNvSpPr>
          <p:nvPr>
            <p:ph idx="1"/>
          </p:nvPr>
        </p:nvSpPr>
        <p:spPr>
          <a:xfrm>
            <a:off x="838200" y="2227961"/>
            <a:ext cx="10515600" cy="4351338"/>
          </a:xfrm>
        </p:spPr>
        <p:txBody>
          <a:bodyPr/>
          <a:lstStyle/>
          <a:p>
            <a:pPr marL="0" indent="0">
              <a:buNone/>
            </a:pPr>
            <a:r>
              <a:rPr lang="en-US" dirty="0"/>
              <a:t>PBC:  </a:t>
            </a:r>
          </a:p>
          <a:p>
            <a:pPr lvl="1"/>
            <a:r>
              <a:rPr lang="en-US" dirty="0"/>
              <a:t>Approve newly approved planning structure (April 29)</a:t>
            </a:r>
          </a:p>
          <a:p>
            <a:pPr lvl="1"/>
            <a:r>
              <a:rPr lang="en-US" dirty="0"/>
              <a:t>Assign task of aligning EMP, SEM and other plans to Summer Leadership Retreat participants</a:t>
            </a:r>
          </a:p>
          <a:p>
            <a:pPr lvl="1"/>
            <a:r>
              <a:rPr lang="en-US" dirty="0"/>
              <a:t>Leadership Retreat participants present “Year 4” operational plan to College Councils for feedback and refinement  in early fall 2020</a:t>
            </a:r>
          </a:p>
          <a:p>
            <a:pPr lvl="1"/>
            <a:r>
              <a:rPr lang="en-US" dirty="0"/>
              <a:t>PBC approves “Year 4” operational plan in fall 2020</a:t>
            </a:r>
          </a:p>
        </p:txBody>
      </p:sp>
    </p:spTree>
    <p:extLst>
      <p:ext uri="{BB962C8B-B14F-4D97-AF65-F5344CB8AC3E}">
        <p14:creationId xmlns:p14="http://schemas.microsoft.com/office/powerpoint/2010/main" val="3377141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possible slides below</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290931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A7AF976-E79D-446C-AD56-587A98015AEF}">
  <ds:schemaRefs>
    <ds:schemaRef ds:uri="http://schemas.microsoft.com/sharepoint/v3/contenttype/forms"/>
  </ds:schemaRefs>
</ds:datastoreItem>
</file>

<file path=customXml/itemProps2.xml><?xml version="1.0" encoding="utf-8"?>
<ds:datastoreItem xmlns:ds="http://schemas.openxmlformats.org/officeDocument/2006/customXml" ds:itemID="{5D38FB47-0782-4B6B-BCBC-765F72AAFC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5C092AE-2B30-4968-AA0E-53CD0CD665FA}">
  <ds:schemaRefs>
    <ds:schemaRef ds:uri="http://schemas.microsoft.com/office/2006/metadata/properties"/>
    <ds:schemaRef ds:uri="2bc55ecc-363e-43e9-bfac-4ba2e86f45ee"/>
    <ds:schemaRef ds:uri="http://www.w3.org/XML/1998/namespace"/>
    <ds:schemaRef ds:uri="http://schemas.openxmlformats.org/package/2006/metadata/core-properties"/>
    <ds:schemaRef ds:uri="http://purl.org/dc/elements/1.1/"/>
    <ds:schemaRef ds:uri="http://schemas.microsoft.com/office/2006/documentManagement/types"/>
    <ds:schemaRef ds:uri="http://purl.org/dc/dcmitype/"/>
    <ds:schemaRef ds:uri="http://schemas.microsoft.com/office/infopath/2007/PartnerControls"/>
    <ds:schemaRef ds:uri="bb5bbb0b-6c89-44d7-be61-0adfe653f983"/>
    <ds:schemaRef ds:uri="http://purl.org/dc/terms/"/>
  </ds:schemaRefs>
</ds:datastoreItem>
</file>

<file path=docProps/app.xml><?xml version="1.0" encoding="utf-8"?>
<Properties xmlns="http://schemas.openxmlformats.org/officeDocument/2006/extended-properties" xmlns:vt="http://schemas.openxmlformats.org/officeDocument/2006/docPropsVTypes">
  <TotalTime>5307</TotalTime>
  <Words>888</Words>
  <Application>Microsoft Macintosh PowerPoint</Application>
  <PresentationFormat>Widescreen</PresentationFormat>
  <Paragraphs>94</Paragraphs>
  <Slides>13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Calibri Light</vt:lpstr>
      <vt:lpstr>Office Theme</vt:lpstr>
      <vt:lpstr>Document</vt:lpstr>
      <vt:lpstr>PBC Task Force Report:</vt:lpstr>
      <vt:lpstr>Scorecard &amp; Institution Set Standards Update</vt:lpstr>
      <vt:lpstr>2020-21 Annual Plan</vt:lpstr>
      <vt:lpstr>Implementing the Task Force Recommendations</vt:lpstr>
      <vt:lpstr>PowerPoint Presentation</vt:lpstr>
      <vt:lpstr>Task Force Recommendations Approved last time:</vt:lpstr>
      <vt:lpstr>PowerPoint Presentation</vt:lpstr>
      <vt:lpstr>PBC Proposed Actions to Align and Integrate  College Plans</vt:lpstr>
      <vt:lpstr>Other possible slides below</vt:lpstr>
      <vt:lpstr>College Goal #1 Student Completion/Success To provide educational and student services programs that help students meet their unique academic goals; minimize logistical and financial barriers to success; and highlight inclusivity, diversity and equity.</vt:lpstr>
      <vt:lpstr>College Goal #2 Community Connections  To build and strengthen collaborative relationships and partnerships that support the needs of, reflect and enrich our diverse and vibrant local community</vt:lpstr>
      <vt:lpstr>College Goal #3  Organizational Development  Focus institutional resources on the structures, processes, and practices that invest in a diverse student population and prioritize and promote equitable, inclusive, and transformative learning.</vt:lpstr>
      <vt:lpstr>Aligning &amp; Integrating the EMP and SEM Goals and Objectives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Engel, Karen</dc:creator>
  <cp:lastModifiedBy>Microsoft Office User</cp:lastModifiedBy>
  <cp:revision>35</cp:revision>
  <dcterms:created xsi:type="dcterms:W3CDTF">2020-04-30T23:01:31Z</dcterms:created>
  <dcterms:modified xsi:type="dcterms:W3CDTF">2020-05-06T18:19:24Z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