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72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85" r:id="rId26"/>
    <p:sldId id="298" r:id="rId27"/>
    <p:sldId id="299" r:id="rId28"/>
    <p:sldId id="29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438-E859-4BDE-854E-412B9ADBCCC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7670B-74E6-4BBE-A7FE-1404DBC5B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41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438-E859-4BDE-854E-412B9ADBCCC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7670B-74E6-4BBE-A7FE-1404DBC5B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438-E859-4BDE-854E-412B9ADBCCC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7670B-74E6-4BBE-A7FE-1404DBC5B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0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438-E859-4BDE-854E-412B9ADBCCC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7670B-74E6-4BBE-A7FE-1404DBC5B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7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438-E859-4BDE-854E-412B9ADBCCC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7670B-74E6-4BBE-A7FE-1404DBC5B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6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438-E859-4BDE-854E-412B9ADBCCC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7670B-74E6-4BBE-A7FE-1404DBC5B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6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438-E859-4BDE-854E-412B9ADBCCC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7670B-74E6-4BBE-A7FE-1404DBC5B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4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438-E859-4BDE-854E-412B9ADBCCC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7670B-74E6-4BBE-A7FE-1404DBC5B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1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438-E859-4BDE-854E-412B9ADBCCC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7670B-74E6-4BBE-A7FE-1404DBC5B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2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438-E859-4BDE-854E-412B9ADBCCC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7670B-74E6-4BBE-A7FE-1404DBC5B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0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438-E859-4BDE-854E-412B9ADBCCC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7670B-74E6-4BBE-A7FE-1404DBC5B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8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16438-E859-4BDE-854E-412B9ADBCCC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7670B-74E6-4BBE-A7FE-1404DBC5B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8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canadacollege.edu/emp/emp-data.php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nadacollege.edu/planningbudgetingcouncil/index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PBC Task Force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Tasks: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/>
              <a:t>Consider the Institutional Learning Outcomes and update them to better reflect the changes in the College Mission statement made on May, 2018.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/>
              <a:t>Improve the Graduation Survey as a tool for assessing if the College is effectively helping students achieve the Institutional Learning Outcomes.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68785" y="5756030"/>
            <a:ext cx="1654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March 17,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937" y="1030288"/>
            <a:ext cx="25241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283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377" y="273159"/>
            <a:ext cx="5282345" cy="658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546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513" y="937846"/>
            <a:ext cx="9699267" cy="536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469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Graduation:  Slides </a:t>
            </a:r>
            <a:r>
              <a:rPr lang="en-US" dirty="0" smtClean="0"/>
              <a:t>13-21 below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859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112" y="652462"/>
            <a:ext cx="9629775" cy="555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899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225" y="933450"/>
            <a:ext cx="9353550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68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887" y="971550"/>
            <a:ext cx="9420225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624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62" y="261937"/>
            <a:ext cx="9286875" cy="63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028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087" y="666750"/>
            <a:ext cx="9267825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107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887" y="1033462"/>
            <a:ext cx="94202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409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245" y="161337"/>
            <a:ext cx="8128301" cy="651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11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Force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Achieve the intent of the changes to the mission statement by:</a:t>
            </a:r>
          </a:p>
          <a:p>
            <a:pPr lvl="1"/>
            <a:r>
              <a:rPr lang="en-US" dirty="0" smtClean="0"/>
              <a:t>Adding open response questions regarding barriers the student faced while at Cañada (Q.13-14).</a:t>
            </a:r>
          </a:p>
          <a:p>
            <a:pPr lvl="1"/>
            <a:r>
              <a:rPr lang="en-US" dirty="0" smtClean="0"/>
              <a:t>Disaggregating the results of the (revised) Graduation Survey to determine if any student sub-populations are disproportionately impacted by barriers to achieving their Education Goals.</a:t>
            </a:r>
          </a:p>
          <a:p>
            <a:r>
              <a:rPr lang="en-US" dirty="0" smtClean="0"/>
              <a:t>Reduce the number of survey questions.</a:t>
            </a:r>
          </a:p>
          <a:p>
            <a:r>
              <a:rPr lang="en-US" dirty="0"/>
              <a:t>C</a:t>
            </a:r>
            <a:r>
              <a:rPr lang="en-US" dirty="0" smtClean="0"/>
              <a:t>learly indicate that the student is assessing whether or not they improved their abilities </a:t>
            </a:r>
            <a:r>
              <a:rPr lang="en-US" i="1" dirty="0" smtClean="0"/>
              <a:t>during their time at Ca</a:t>
            </a:r>
            <a:r>
              <a:rPr lang="en-US" i="1" dirty="0"/>
              <a:t>ñ</a:t>
            </a:r>
            <a:r>
              <a:rPr lang="en-US" i="1" dirty="0" smtClean="0"/>
              <a:t>ada College.</a:t>
            </a:r>
            <a:r>
              <a:rPr lang="en-US" dirty="0" smtClean="0"/>
              <a:t> </a:t>
            </a:r>
          </a:p>
          <a:p>
            <a:r>
              <a:rPr lang="en-US" dirty="0" smtClean="0"/>
              <a:t>Update race/ethnicity and gender response options.</a:t>
            </a:r>
          </a:p>
          <a:p>
            <a:r>
              <a:rPr lang="en-US" dirty="0" smtClean="0"/>
              <a:t>Future consideration:  administer a similar survey to new, incoming students as well.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39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300" y="138112"/>
            <a:ext cx="7391400" cy="658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697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137" y="2047875"/>
            <a:ext cx="9229725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760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information considered by the Task 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0603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ILOs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Critical Thinking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Select, evaluate, and use information to investigate a point of view, support a conclusion, or engage in problem solving.</a:t>
            </a:r>
          </a:p>
          <a:p>
            <a:r>
              <a:rPr lang="en-US" b="1" dirty="0"/>
              <a:t>Creativity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Produce, combine, or synthesize ideas in creative ways within or across disciplines.</a:t>
            </a:r>
          </a:p>
          <a:p>
            <a:r>
              <a:rPr lang="en-US" b="1" dirty="0"/>
              <a:t>Communication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Use language to effectively convey an idea or a set of facts, including the accurate use of source material and evidence according to institutional and discipline standards.</a:t>
            </a:r>
          </a:p>
          <a:p>
            <a:r>
              <a:rPr lang="en-US" b="1" dirty="0"/>
              <a:t>Community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Understand and interpret various points of view that emerge from a diverse world of peoples and cultures.</a:t>
            </a:r>
          </a:p>
          <a:p>
            <a:r>
              <a:rPr lang="en-US" b="1" dirty="0"/>
              <a:t>Quantitative Reasoning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Represent complex data in various mathematical forms (e.g., equations, graphs, diagrams, tables, and words) and analyze these data to draw appropriate conclusions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454" y="6176963"/>
            <a:ext cx="11145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/>
              <a:t>The Institutional Learning Outcomes parallel our General Education Learning Outcomes which the Curriculum Committee APPROVED 11/18/11. The Institutional Learning Outcomes were revised and adopted by the ASGC (11/14/13) and Planning &amp; Budgeting Council (11/20/13).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24207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the Mission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MISSION STATEMENT (as of May, 2018):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Cañada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College provides 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our community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with a learning-centered environment,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ensuring that all students have equitable opportunities to achieve their transfer, career education, and lifelong learning educational goals.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College cultivates in its students the ability to think critically and creatively, communicate effectively, reason quantitatively, and understand and appreciate different points of view within a diverse community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 MISSION STATEMENT (prior to May, 2018):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4577627"/>
            <a:ext cx="10275277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Cañada College provides our community with a learning-centered environment,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ensuring that students from diverse backgrounds have the opportunity to achieve their educational goals by providing transfer, career/technical, and basic skills programs, and lifelong learning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 college cultivates in its students the ability to think critically and creatively, communicate effectively, reason quantitatively to make analytical judgments, and understand and appreciate different points of view within a diverse community.</a:t>
            </a:r>
          </a:p>
        </p:txBody>
      </p:sp>
    </p:spTree>
    <p:extLst>
      <p:ext uri="{BB962C8B-B14F-4D97-AF65-F5344CB8AC3E}">
        <p14:creationId xmlns:p14="http://schemas.microsoft.com/office/powerpoint/2010/main" val="2896942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ILO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Cañada College assesses its Institutional Learning Outcomes (ILOs) on an annual basis in order to assure institutional effectiveness and promote continuous improvement. The college uses multiple means of assessment: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Data from the Community College Survey of Student Engagement (CCSSE)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Data from a survey of students petitioning to graduate with a degree or certificate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Analysis of student </a:t>
            </a:r>
            <a:r>
              <a:rPr lang="en-US" dirty="0" err="1"/>
              <a:t>ePortfolios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results of these assessments are discussed by our participatory governance bodies, including the </a:t>
            </a:r>
            <a:r>
              <a:rPr lang="en-US" dirty="0">
                <a:hlinkClick r:id="rId2"/>
              </a:rPr>
              <a:t>Planning &amp; Budgeting Council</a:t>
            </a:r>
            <a:r>
              <a:rPr lang="en-US" dirty="0"/>
              <a:t>, and appropriate action plans are developed.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45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Revised Graduation Survey: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PBC ILO/Graduation Survey Task Force met on March 10, 2020 and developed the following, revised survey.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6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987" y="338137"/>
            <a:ext cx="9344025" cy="618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538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138" y="142373"/>
            <a:ext cx="9937972" cy="658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504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755" y="1078524"/>
            <a:ext cx="9985074" cy="5140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237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150" y="951193"/>
            <a:ext cx="10012773" cy="508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941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688" y="1113692"/>
            <a:ext cx="10451682" cy="463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60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895" y="555014"/>
            <a:ext cx="8220644" cy="581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029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218268-EB83-4302-A2F8-1C8E508320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15C683-89D7-49CB-BFD7-0FB146391139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2bc55ecc-363e-43e9-bfac-4ba2e86f45ee"/>
    <ds:schemaRef ds:uri="bb5bbb0b-6c89-44d7-be61-0adfe653f983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03CA9378-6D8F-4D86-84BC-2416A68E77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630</Words>
  <Application>Microsoft Office PowerPoint</Application>
  <PresentationFormat>Widescreen</PresentationFormat>
  <Paragraphs>35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Office Theme</vt:lpstr>
      <vt:lpstr>PBC Task Force</vt:lpstr>
      <vt:lpstr>Task Force Recommendations</vt:lpstr>
      <vt:lpstr>Draft Revised Graduation Survey: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Existing Graduation:  Slides 13-21 below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Background information considered by the Task Force</vt:lpstr>
      <vt:lpstr>Existing ILOs</vt:lpstr>
      <vt:lpstr>Changes to the Mission Statement</vt:lpstr>
      <vt:lpstr>ILO Assessment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PBC Task Force</dc:title>
  <dc:creator>Engel, Karen</dc:creator>
  <cp:lastModifiedBy>Engel, Karen</cp:lastModifiedBy>
  <cp:revision>11</cp:revision>
  <dcterms:created xsi:type="dcterms:W3CDTF">2020-03-11T14:40:07Z</dcterms:created>
  <dcterms:modified xsi:type="dcterms:W3CDTF">2020-03-16T18:51:11Z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