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Old Standard TT" panose="020B0604020202020204" charset="0"/>
      <p:regular r:id="rId12"/>
      <p:bold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4634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46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55ba1f97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55ba1f97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28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57e5dc1e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57e5dc1e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55ba1f9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55ba1f9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5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57e5dc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57e5dc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36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7e5dc1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57e5dc1e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30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7e5dc1e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7e5dc1e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1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58435c332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58435c332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21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Proposal for Transfer/Counseling/HTP Program Services Coordinator</a:t>
            </a:r>
            <a:endParaRPr sz="300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681350" y="3169709"/>
            <a:ext cx="8118600" cy="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 smtClean="0"/>
              <a:t>An Instructional-Student Services Partnership for Student Success</a:t>
            </a:r>
            <a:endParaRPr sz="2000" i="1" dirty="0"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7783"/>
          <a:stretch/>
        </p:blipFill>
        <p:spPr>
          <a:xfrm>
            <a:off x="4359748" y="3985919"/>
            <a:ext cx="2001375" cy="9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432" y="3985919"/>
            <a:ext cx="1922725" cy="98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191" y="289068"/>
            <a:ext cx="1293618" cy="1293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10750" y="2060475"/>
            <a:ext cx="8722500" cy="29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Lack of staffing to proactively reach out to students.</a:t>
            </a:r>
            <a:endParaRPr sz="2000" b="1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Counseling model relies on students to take initiative.</a:t>
            </a:r>
            <a:endParaRPr sz="2000" b="1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Missteps and lack of follow through impedes transfer success.</a:t>
            </a:r>
            <a:endParaRPr sz="2000" b="1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Administrative tasks limits time for program enhancements/growth.</a:t>
            </a:r>
            <a:endParaRPr sz="2000" b="1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Build infrastructure for Guided Pathways implementation.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4685700" cy="9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Why is position needed?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0" y="0"/>
            <a:ext cx="2762250" cy="183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      </a:t>
            </a:r>
            <a:r>
              <a:rPr lang="en" b="1" dirty="0" smtClean="0"/>
              <a:t>Why do </a:t>
            </a:r>
            <a:r>
              <a:rPr lang="en" b="1" dirty="0"/>
              <a:t>students fall short of Ed Goal?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Examples:</a:t>
            </a:r>
            <a:endParaRPr sz="1800" b="1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284250"/>
            <a:ext cx="8640900" cy="328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 b="1" dirty="0">
                <a:solidFill>
                  <a:schemeClr val="lt1"/>
                </a:solidFill>
              </a:rPr>
              <a:t>Student fails to update transfer application with Fall grades; application is rescinded.</a:t>
            </a:r>
            <a:endParaRPr sz="2000" b="1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 b="1" dirty="0">
                <a:solidFill>
                  <a:schemeClr val="lt1"/>
                </a:solidFill>
              </a:rPr>
              <a:t>Student attempts transfer Math 3x;  must repeat outside of District and never transfers.</a:t>
            </a:r>
            <a:endParaRPr sz="2000" b="1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 b="1" dirty="0">
                <a:solidFill>
                  <a:schemeClr val="lt1"/>
                </a:solidFill>
              </a:rPr>
              <a:t>Student changes major several times and is ineligible for financial aid due to accumulating too many units.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946" y="3181596"/>
            <a:ext cx="1769100" cy="13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75" y="148225"/>
            <a:ext cx="5191422" cy="10139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volume of activity?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475" y="1828799"/>
            <a:ext cx="8494800" cy="3173854"/>
          </a:xfrm>
        </p:spPr>
        <p:txBody>
          <a:bodyPr/>
          <a:lstStyle/>
          <a:p>
            <a:r>
              <a:rPr lang="en-US" sz="1400" dirty="0" smtClean="0"/>
              <a:t>15% of students do not have a current SEP</a:t>
            </a:r>
          </a:p>
          <a:p>
            <a:r>
              <a:rPr lang="en-US" sz="1400" dirty="0" smtClean="0"/>
              <a:t>General counseling (non-program affiliated), had 6,948 </a:t>
            </a:r>
            <a:r>
              <a:rPr lang="en-US" sz="1400" dirty="0" err="1" smtClean="0"/>
              <a:t>appts</a:t>
            </a:r>
            <a:r>
              <a:rPr lang="en-US" sz="1400" dirty="0" smtClean="0"/>
              <a:t>. over the last 3 terms.</a:t>
            </a:r>
          </a:p>
          <a:p>
            <a:r>
              <a:rPr lang="en-US" sz="1400" dirty="0" smtClean="0"/>
              <a:t> Fall ‘19, the Counseling Dept. has 197 “no show” </a:t>
            </a:r>
            <a:r>
              <a:rPr lang="en-US" sz="1400" dirty="0" err="1" smtClean="0"/>
              <a:t>appts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465 students are on dismissal/reinstated/probation status</a:t>
            </a:r>
          </a:p>
          <a:p>
            <a:r>
              <a:rPr lang="en-US" sz="1400" dirty="0" smtClean="0"/>
              <a:t>The Transfer Center is currently working with 2,290 transfer students (Cañada as primary campuses)</a:t>
            </a:r>
          </a:p>
          <a:p>
            <a:r>
              <a:rPr lang="en-US" sz="1400" dirty="0" smtClean="0"/>
              <a:t>100+ TAG applications are processed each September</a:t>
            </a:r>
          </a:p>
          <a:p>
            <a:r>
              <a:rPr lang="en-US" sz="1400" dirty="0" smtClean="0"/>
              <a:t>272 ADT applications were processed in SP/FA</a:t>
            </a:r>
          </a:p>
          <a:p>
            <a:r>
              <a:rPr lang="en-US" sz="1400" dirty="0" smtClean="0"/>
              <a:t>Sum/Fall ‘19 scheduled Transfer Ctr. activities: 41 </a:t>
            </a:r>
            <a:r>
              <a:rPr lang="en-US" sz="1400" dirty="0" err="1" smtClean="0"/>
              <a:t>wksps</a:t>
            </a:r>
            <a:r>
              <a:rPr lang="en-US" sz="1400" dirty="0" smtClean="0"/>
              <a:t>., 28 Rep. visits, Transfer Day (61 Reps./300+ students) </a:t>
            </a:r>
          </a:p>
          <a:p>
            <a:r>
              <a:rPr lang="en-US" sz="1400" dirty="0" smtClean="0"/>
              <a:t>75 HTP students – expected to grow to 100 in SP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94" y="42036"/>
            <a:ext cx="1856176" cy="160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93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48069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will the PSC do?</a:t>
            </a:r>
            <a:endParaRPr sz="300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267325" y="2457725"/>
            <a:ext cx="4126200" cy="2607600"/>
          </a:xfrm>
          <a:prstGeom prst="rect">
            <a:avLst/>
          </a:prstGeom>
          <a:solidFill>
            <a:srgbClr val="EFEFEF"/>
          </a:solidFill>
          <a:ln w="38100" cap="flat" cmpd="thinThick">
            <a:solidFill>
              <a:srgbClr val="1C4587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Students w/o an SEP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Students who miss Appts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Students not seen by Counseling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Students with excessive W’s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Students w/o Program Affiliation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Transfer students - insure completion of each step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62300" y="1700775"/>
            <a:ext cx="8819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Establish protocols &amp; procedures for </a:t>
            </a:r>
            <a:r>
              <a:rPr lang="en" sz="1800" b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Proactive Counseling &amp; Case Management for:</a:t>
            </a:r>
            <a:endParaRPr sz="1800" b="1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575" y="0"/>
            <a:ext cx="2257425" cy="170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" name="Google Shape;99;p17"/>
          <p:cNvSpPr txBox="1"/>
          <p:nvPr/>
        </p:nvSpPr>
        <p:spPr>
          <a:xfrm>
            <a:off x="4463550" y="2457725"/>
            <a:ext cx="4234500" cy="2607600"/>
          </a:xfrm>
          <a:prstGeom prst="rect">
            <a:avLst/>
          </a:prstGeom>
          <a:solidFill>
            <a:srgbClr val="EFEFEF"/>
          </a:solidFill>
          <a:ln w="38100" cap="flat" cmpd="thinThick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Char char="●"/>
            </a:pPr>
            <a:r>
              <a:rPr lang="en" sz="18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HTP Students- eligibility, enrollment &amp; completion </a:t>
            </a:r>
            <a:endParaRPr sz="1800" b="1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Char char="●"/>
            </a:pPr>
            <a:r>
              <a:rPr lang="en" sz="18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Cohorts of Transfer </a:t>
            </a:r>
            <a:r>
              <a:rPr lang="en" sz="1800" b="1" dirty="0" smtClean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students (GP)</a:t>
            </a:r>
            <a:endParaRPr sz="1800" b="1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Char char="●"/>
            </a:pPr>
            <a:r>
              <a:rPr lang="en" sz="18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Probationary, Reinstated, Dismissed, Early Alert students</a:t>
            </a:r>
            <a:endParaRPr sz="1800" b="1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Char char="●"/>
            </a:pPr>
            <a:r>
              <a:rPr lang="en" sz="18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Students with Undecided Major</a:t>
            </a:r>
            <a:endParaRPr sz="1800" b="1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ld Standard TT"/>
              <a:buChar char="●"/>
            </a:pPr>
            <a:r>
              <a:rPr lang="en" sz="1800" b="1" dirty="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Degree-eligible but failed to Petition</a:t>
            </a:r>
            <a:endParaRPr sz="1800" b="1" dirty="0">
              <a:solidFill>
                <a:schemeClr val="dk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24475" y="304125"/>
            <a:ext cx="77790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What more will PSC do?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24600" y="1691825"/>
            <a:ext cx="8494800" cy="31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 smtClean="0"/>
              <a:t>Help Counseling transition to Guided Pathways model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 smtClean="0"/>
              <a:t>Classroom </a:t>
            </a:r>
            <a:r>
              <a:rPr lang="en" b="1" dirty="0"/>
              <a:t>visits &amp; outreach on campus &amp; in community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Help students navigate college petitions &amp; transcript evaluation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Staffing hours for Transfer Center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Enhance collaboration of campus transfer services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Development of educational videos for students 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Track HTP for completion and UCLA certification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Manage accurate identification of student’s major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Support Counseling, Transfer &amp; HTP events.</a:t>
            </a:r>
            <a:endParaRPr b="1" dirty="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475" y="3320900"/>
            <a:ext cx="2912273" cy="164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78396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Proposal align with College Goals?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24474" y="1920449"/>
            <a:ext cx="7102814" cy="2934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000000"/>
                </a:solidFill>
              </a:rPr>
              <a:t>Student completion &amp; success is in every college plan:</a:t>
            </a:r>
            <a:endParaRPr sz="2000" b="1" i="1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Persistence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Transfer Rate (inc. 35%)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Degree &amp; Certificate Attainment (inc. 20%)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Decrease the # of Accumulated Units (93 to 85</a:t>
            </a:r>
            <a:r>
              <a:rPr lang="en" sz="2000" b="1" dirty="0" smtClean="0"/>
              <a:t>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" sz="400" b="1" dirty="0" smtClean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b="1" i="1" dirty="0" smtClean="0">
                <a:solidFill>
                  <a:schemeClr val="tx1"/>
                </a:solidFill>
              </a:rPr>
              <a:t>Aligns with Guided Pathways – Student Cohorts, Casemanagement, student major/interest areas</a:t>
            </a:r>
            <a:endParaRPr lang="en" b="1" i="1" dirty="0">
              <a:solidFill>
                <a:schemeClr val="tx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247" y="1920449"/>
            <a:ext cx="2380700" cy="183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8094600" cy="8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this position strengthen our Programs?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Reach students least likely to initiate contact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Improve use of Counselor’s schedule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Target time-appropriate services to students in group format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Improve data collection and distribution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Additional support for program initiatives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Pooling of resources and less duplication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HTP can reach a broader range of students</a:t>
            </a:r>
            <a:endParaRPr sz="2000" b="1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721" y="3054975"/>
            <a:ext cx="1724551" cy="1939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220525" y="526350"/>
            <a:ext cx="8503200" cy="8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How will we accomplish this work without a PSC?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1234950" y="2127450"/>
            <a:ext cx="6674100" cy="1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We cannot accomplish this work without the PSC position, or at best, the work will be accomplished haphazardly during our very few short spurts of unscheduled time</a:t>
            </a:r>
            <a:r>
              <a:rPr lang="en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 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525" y="3315750"/>
            <a:ext cx="1761600" cy="158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545</Words>
  <Application>Microsoft Office PowerPoint</Application>
  <PresentationFormat>On-screen Show (16:9)</PresentationFormat>
  <Paragraphs>65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Old Standard TT</vt:lpstr>
      <vt:lpstr>Paperback</vt:lpstr>
      <vt:lpstr>Proposal for Transfer/Counseling/HTP Program Services Coordinator</vt:lpstr>
      <vt:lpstr>Why is position needed?</vt:lpstr>
      <vt:lpstr>      Why do students fall short of Ed Goal? Examples:</vt:lpstr>
      <vt:lpstr>What is the volume of activity?</vt:lpstr>
      <vt:lpstr>What will the PSC do?</vt:lpstr>
      <vt:lpstr>What more will PSC do?</vt:lpstr>
      <vt:lpstr>How does Proposal align with College Goals?</vt:lpstr>
      <vt:lpstr>How will this position strengthen our Programs?</vt:lpstr>
      <vt:lpstr>How will we accomplish this work without a PSC?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Transfer/Counseling/HTP Program Services Coordinator</dc:title>
  <dc:creator>Darafshi, Gloria</dc:creator>
  <cp:lastModifiedBy>Darafshi, Gloria</cp:lastModifiedBy>
  <cp:revision>14</cp:revision>
  <dcterms:modified xsi:type="dcterms:W3CDTF">2019-10-31T19:55:31Z</dcterms:modified>
</cp:coreProperties>
</file>