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3"/>
  </p:notesMasterIdLst>
  <p:handoutMasterIdLst>
    <p:handoutMasterId r:id="rId14"/>
  </p:handoutMasterIdLst>
  <p:sldIdLst>
    <p:sldId id="269" r:id="rId2"/>
    <p:sldId id="352" r:id="rId3"/>
    <p:sldId id="344" r:id="rId4"/>
    <p:sldId id="323" r:id="rId5"/>
    <p:sldId id="353" r:id="rId6"/>
    <p:sldId id="327" r:id="rId7"/>
    <p:sldId id="326" r:id="rId8"/>
    <p:sldId id="348" r:id="rId9"/>
    <p:sldId id="351" r:id="rId10"/>
    <p:sldId id="257" r:id="rId11"/>
    <p:sldId id="334" r:id="rId12"/>
  </p:sldIdLst>
  <p:sldSz cx="12192000" cy="6858000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Garamond" panose="02020404030301010803" pitchFamily="18" charset="0"/>
      <p:regular r:id="rId20"/>
      <p:bold r:id="rId21"/>
      <p:italic r:id="rId22"/>
    </p:embeddedFont>
    <p:embeddedFont>
      <p:font typeface="Franklin Gothic Demi Cond" panose="020B070603040202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6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4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0D3DA-8FD4-4932-9997-C1D0A4C5CF6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3077D-247C-4ACE-872A-920F219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3461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tabLst/>
              <a:defRPr/>
            </a:pPr>
            <a:r>
              <a:rPr lang="en-US" sz="1200" dirty="0" smtClean="0">
                <a:solidFill>
                  <a:srgbClr val="353A3D"/>
                </a:solidFill>
                <a:latin typeface="Adobe Garamond Pro" panose="02020502060506020403" pitchFamily="18" charset="0"/>
              </a:rPr>
              <a:t>including comprehensive and personalized advisement, career counseling, tutoring, waivers for tuition and mandatory fees, MTA </a:t>
            </a:r>
            <a:r>
              <a:rPr lang="en-US" sz="1200" dirty="0" err="1" smtClean="0">
                <a:solidFill>
                  <a:srgbClr val="353A3D"/>
                </a:solidFill>
                <a:latin typeface="Adobe Garamond Pro" panose="02020502060506020403" pitchFamily="18" charset="0"/>
              </a:rPr>
              <a:t>MetroCards</a:t>
            </a:r>
            <a:r>
              <a:rPr lang="en-US" sz="1200" dirty="0" smtClean="0">
                <a:solidFill>
                  <a:srgbClr val="353A3D"/>
                </a:solidFill>
                <a:latin typeface="Adobe Garamond Pro" panose="02020502060506020403" pitchFamily="18" charset="0"/>
              </a:rPr>
              <a:t>, and additional financial assistance to defray the cost of textbooks.</a:t>
            </a:r>
            <a:endParaRPr lang="en-US" sz="1200" dirty="0" smtClean="0">
              <a:latin typeface="Adobe Garamond Pro" panose="02020502060506020403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9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tabLst/>
              <a:defRPr/>
            </a:pPr>
            <a:r>
              <a:rPr lang="en-US" sz="1200" dirty="0" smtClean="0">
                <a:solidFill>
                  <a:srgbClr val="353A3D"/>
                </a:solidFill>
                <a:latin typeface="Adobe Garamond Pro" panose="02020502060506020403" pitchFamily="18" charset="0"/>
              </a:rPr>
              <a:t>including comprehensive and personalized advisement, career counseling, tutoring, waivers for tuition and mandatory fees, MTA </a:t>
            </a:r>
            <a:r>
              <a:rPr lang="en-US" sz="1200" dirty="0" err="1" smtClean="0">
                <a:solidFill>
                  <a:srgbClr val="353A3D"/>
                </a:solidFill>
                <a:latin typeface="Adobe Garamond Pro" panose="02020502060506020403" pitchFamily="18" charset="0"/>
              </a:rPr>
              <a:t>MetroCards</a:t>
            </a:r>
            <a:r>
              <a:rPr lang="en-US" sz="1200" dirty="0" smtClean="0">
                <a:solidFill>
                  <a:srgbClr val="353A3D"/>
                </a:solidFill>
                <a:latin typeface="Adobe Garamond Pro" panose="02020502060506020403" pitchFamily="18" charset="0"/>
              </a:rPr>
              <a:t>, and additional financial assistance to defray the cost of textbooks.</a:t>
            </a:r>
            <a:endParaRPr lang="en-US" sz="1200" dirty="0" smtClean="0">
              <a:latin typeface="Adobe Garamond Pro" panose="02020502060506020403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03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tabLst/>
              <a:defRPr/>
            </a:pPr>
            <a:r>
              <a:rPr lang="en-US" sz="1200" dirty="0" smtClean="0">
                <a:solidFill>
                  <a:srgbClr val="353A3D"/>
                </a:solidFill>
                <a:latin typeface="Adobe Garamond Pro" panose="02020502060506020403" pitchFamily="18" charset="0"/>
              </a:rPr>
              <a:t>including comprehensive and personalized advisement, career counseling, tutoring, waivers for tuition and mandatory fees, MTA </a:t>
            </a:r>
            <a:r>
              <a:rPr lang="en-US" sz="1200" dirty="0" err="1" smtClean="0">
                <a:solidFill>
                  <a:srgbClr val="353A3D"/>
                </a:solidFill>
                <a:latin typeface="Adobe Garamond Pro" panose="02020502060506020403" pitchFamily="18" charset="0"/>
              </a:rPr>
              <a:t>MetroCards</a:t>
            </a:r>
            <a:r>
              <a:rPr lang="en-US" sz="1200" dirty="0" smtClean="0">
                <a:solidFill>
                  <a:srgbClr val="353A3D"/>
                </a:solidFill>
                <a:latin typeface="Adobe Garamond Pro" panose="02020502060506020403" pitchFamily="18" charset="0"/>
              </a:rPr>
              <a:t>, and additional financial assistance to defray the cost of textbooks.</a:t>
            </a:r>
            <a:endParaRPr lang="en-US" sz="1200" dirty="0" smtClean="0">
              <a:latin typeface="Adobe Garamond Pro" panose="02020502060506020403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21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tabLst/>
              <a:defRPr/>
            </a:pPr>
            <a:r>
              <a:rPr lang="en-US" sz="1200" dirty="0" smtClean="0">
                <a:solidFill>
                  <a:srgbClr val="353A3D"/>
                </a:solidFill>
                <a:latin typeface="Adobe Garamond Pro" panose="02020502060506020403" pitchFamily="18" charset="0"/>
              </a:rPr>
              <a:t>including comprehensive and personalized advisement, career counseling, tutoring, waivers for tuition and mandatory fees, MTA </a:t>
            </a:r>
            <a:r>
              <a:rPr lang="en-US" sz="1200" dirty="0" err="1" smtClean="0">
                <a:solidFill>
                  <a:srgbClr val="353A3D"/>
                </a:solidFill>
                <a:latin typeface="Adobe Garamond Pro" panose="02020502060506020403" pitchFamily="18" charset="0"/>
              </a:rPr>
              <a:t>MetroCards</a:t>
            </a:r>
            <a:r>
              <a:rPr lang="en-US" sz="1200" dirty="0" smtClean="0">
                <a:solidFill>
                  <a:srgbClr val="353A3D"/>
                </a:solidFill>
                <a:latin typeface="Adobe Garamond Pro" panose="02020502060506020403" pitchFamily="18" charset="0"/>
              </a:rPr>
              <a:t>, and additional financial assistance to defray the cost of textbooks.</a:t>
            </a:r>
            <a:endParaRPr lang="en-US" sz="1200" dirty="0" smtClean="0">
              <a:latin typeface="Adobe Garamond Pro" panose="02020502060506020403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10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tabLst/>
              <a:defRPr/>
            </a:pPr>
            <a:r>
              <a:rPr lang="en-US" dirty="0" smtClean="0"/>
              <a:t>Founded in 2015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Adobe Garamond Pro" panose="02020502060506020403" pitchFamily="18" charset="0"/>
              </a:rPr>
              <a:t>The College Promise Campaign is a national, non-partisan initiative to build broad public support for funding the first two years of higher education for hard-working students, starting in America’s community colleges.</a:t>
            </a:r>
            <a:r>
              <a:rPr lang="en-US" sz="1200" dirty="0" smtClean="0"/>
              <a:t> 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15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tabLst/>
              <a:defRPr/>
            </a:pPr>
            <a:r>
              <a:rPr lang="en-US" dirty="0" smtClean="0"/>
              <a:t>Founded in 2015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Adobe Garamond Pro" panose="02020502060506020403" pitchFamily="18" charset="0"/>
              </a:rPr>
              <a:t>The College Promise Campaign is a national, non-partisan initiative to build broad public support for funding the first two years of higher education for hard-working students, starting in America’s community colleges.</a:t>
            </a:r>
            <a:r>
              <a:rPr lang="en-US" sz="1200" dirty="0" smtClean="0"/>
              <a:t> 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22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sc.ny.gov/" TargetMode="External"/><Relationship Id="rId5" Type="http://schemas.openxmlformats.org/officeDocument/2006/relationships/hyperlink" Target="http://www.fafsa.gov/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PbiezabK_tSz1uPCY92OsWPS_2EONUEwsGdkS5XvAdsHKuTTo4yaB87OEHkhH8JGJ_3M7Cf0hsWEOKCZJ2QUXEo9nd5k6bGQd8f7lWBDY6QKsOZGelR7dEF7YrUtN658DihpHMlZSJ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48" y="-491691"/>
            <a:ext cx="8723703" cy="87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64503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43634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PSP and Guided Pathways</a:t>
            </a:r>
            <a:endParaRPr sz="4200" b="1" i="0" u="none" strike="noStrike" cap="none" dirty="0">
              <a:solidFill>
                <a:schemeClr val="lt1"/>
              </a:solidFill>
              <a:latin typeface="Adobe Garamond Pro Bold" panose="020207020605060204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5" name="AutoShape 6" descr="Image result for textbooks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17414"/>
          <a:stretch/>
        </p:blipFill>
        <p:spPr>
          <a:xfrm>
            <a:off x="-1" y="499329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A04A4E6-FEC5-46AA-8C18-7E9FE08C2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7" y="1544221"/>
            <a:ext cx="7104970" cy="41691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PbiezabK_tSz1uPCY92OsWPS_2EONUEwsGdkS5XvAdsHKuTTo4yaB87OEHkhH8JGJ_3M7Cf0hsWEOKCZJ2QUXEo9nd5k6bGQd8f7lWBDY6QKsOZGelR7dEF7YrUtN658DihpHMlZSJ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85" y="-896703"/>
            <a:ext cx="7616001" cy="76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5957" y="1909419"/>
            <a:ext cx="9634118" cy="1763996"/>
            <a:chOff x="1059588" y="1612110"/>
            <a:chExt cx="10232131" cy="18144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9" r="18327" b="45826"/>
            <a:stretch/>
          </p:blipFill>
          <p:spPr>
            <a:xfrm>
              <a:off x="1059588" y="1912418"/>
              <a:ext cx="1524000" cy="15135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" t="2033" r="-1605" b="47108"/>
            <a:stretch/>
          </p:blipFill>
          <p:spPr>
            <a:xfrm>
              <a:off x="2417591" y="1979793"/>
              <a:ext cx="2260984" cy="14445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54"/>
            <a:stretch/>
          </p:blipFill>
          <p:spPr>
            <a:xfrm>
              <a:off x="4512576" y="1612110"/>
              <a:ext cx="2449001" cy="18114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64"/>
            <a:stretch/>
          </p:blipFill>
          <p:spPr>
            <a:xfrm>
              <a:off x="6795579" y="1954333"/>
              <a:ext cx="2322313" cy="14722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196"/>
            <a:stretch/>
          </p:blipFill>
          <p:spPr>
            <a:xfrm>
              <a:off x="8951892" y="1809037"/>
              <a:ext cx="2339827" cy="161755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954350" y="3752111"/>
            <a:ext cx="19871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EXCLUSIVE WORKSHOPS &amp; EVENTS</a:t>
            </a:r>
            <a:endParaRPr lang="en-US" sz="15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0250" y="3941490"/>
            <a:ext cx="1769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TEXTBOOK </a:t>
            </a:r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SUPPORT</a:t>
            </a:r>
            <a:endParaRPr lang="en-US" sz="15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8385" y="3909272"/>
            <a:ext cx="1975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PRIORITY ENROLLMENT</a:t>
            </a:r>
            <a:endParaRPr lang="en-US" sz="15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8885" y="3814665"/>
            <a:ext cx="19508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INDIVIDUALIZED ACADEMIC SUPPORT</a:t>
            </a:r>
            <a:endParaRPr lang="en-US" sz="15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043" y="3909272"/>
            <a:ext cx="15512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2-3 </a:t>
            </a:r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YEARS</a:t>
            </a:r>
            <a:r>
              <a:rPr lang="en-US" sz="15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of </a:t>
            </a:r>
          </a:p>
          <a:p>
            <a:pPr algn="ctr"/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FINANCIAL SUPPORT</a:t>
            </a:r>
          </a:p>
        </p:txBody>
      </p:sp>
      <p:pic>
        <p:nvPicPr>
          <p:cNvPr id="21" name="Shape 1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48"/>
          <p:cNvSpPr txBox="1"/>
          <p:nvPr/>
        </p:nvSpPr>
        <p:spPr>
          <a:xfrm>
            <a:off x="626888" y="28037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Overview of Services</a:t>
            </a:r>
            <a:endParaRPr sz="4200" b="1" i="0" u="none" strike="noStrike" cap="none" dirty="0">
              <a:solidFill>
                <a:schemeClr val="lt1"/>
              </a:solidFill>
              <a:latin typeface="Adobe Garamond Pro Bold" panose="020207020605060204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15995" t="16916" r="9820" b="4145"/>
          <a:stretch/>
        </p:blipFill>
        <p:spPr>
          <a:xfrm>
            <a:off x="10183144" y="2284925"/>
            <a:ext cx="1338544" cy="12937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941480" y="3757587"/>
            <a:ext cx="20078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MONTHLY FOOD &amp; TRANSPORTATION</a:t>
            </a:r>
          </a:p>
          <a:p>
            <a:pPr algn="ctr"/>
            <a:r>
              <a:rPr lang="en-US" sz="15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INCENTIVES</a:t>
            </a:r>
            <a:endParaRPr lang="en-US" sz="15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18241" r="6367" b="21553"/>
          <a:stretch/>
        </p:blipFill>
        <p:spPr>
          <a:xfrm>
            <a:off x="96253" y="4649002"/>
            <a:ext cx="2358189" cy="162667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3891" y="1388972"/>
            <a:ext cx="107105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1E5635"/>
                </a:solidFill>
                <a:latin typeface="Impact" panose="020B0806030902050204" pitchFamily="34" charset="0"/>
                <a:ea typeface="Kozuka Gothic Pro M" panose="020B0700000000000000" pitchFamily="34" charset="-128"/>
              </a:rPr>
              <a:t>We’ve got your back. </a:t>
            </a:r>
            <a:r>
              <a:rPr lang="en-US" sz="3000" dirty="0">
                <a:solidFill>
                  <a:srgbClr val="1E5635"/>
                </a:solidFill>
                <a:latin typeface="Impact" panose="020B0806030902050204" pitchFamily="34" charset="0"/>
                <a:ea typeface="Kozuka Gothic Pro M" panose="020B0700000000000000" pitchFamily="34" charset="-128"/>
              </a:rPr>
              <a:t>A</a:t>
            </a:r>
            <a:r>
              <a:rPr lang="en-US" sz="3000" dirty="0" smtClean="0">
                <a:solidFill>
                  <a:srgbClr val="1E5635"/>
                </a:solidFill>
                <a:latin typeface="Impact" panose="020B0806030902050204" pitchFamily="34" charset="0"/>
                <a:ea typeface="Kozuka Gothic Pro M" panose="020B0700000000000000" pitchFamily="34" charset="-128"/>
              </a:rPr>
              <a:t>nd your books. And your college degree FREE! </a:t>
            </a:r>
            <a:endParaRPr lang="en-US" sz="3000" dirty="0">
              <a:solidFill>
                <a:srgbClr val="1E5635"/>
              </a:solidFill>
              <a:latin typeface="Impact" panose="020B0806030902050204" pitchFamily="34" charset="0"/>
              <a:ea typeface="Kozuka Gothic Pro M" panose="020B0700000000000000" pitchFamily="34" charset="-128"/>
            </a:endParaRPr>
          </a:p>
        </p:txBody>
      </p:sp>
      <p:pic>
        <p:nvPicPr>
          <p:cNvPr id="27" name="Shape 236"/>
          <p:cNvPicPr preferRelativeResize="0"/>
          <p:nvPr/>
        </p:nvPicPr>
        <p:blipFill rotWithShape="1">
          <a:blip r:embed="rId10">
            <a:alphaModFix/>
          </a:blip>
          <a:srcRect b="17414"/>
          <a:stretch/>
        </p:blipFill>
        <p:spPr>
          <a:xfrm>
            <a:off x="0" y="4990957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4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59" y="1160952"/>
            <a:ext cx="3110039" cy="4798194"/>
          </a:xfrm>
          <a:prstGeom prst="rect">
            <a:avLst/>
          </a:prstGeom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3546" y="-95251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43634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A History of </a:t>
            </a:r>
            <a:r>
              <a:rPr lang="en-US" sz="4200" b="1" dirty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PSP at Cañada </a:t>
            </a: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College </a:t>
            </a:r>
            <a:endParaRPr sz="4200" b="1" i="0" u="none" strike="noStrike" cap="none" dirty="0">
              <a:solidFill>
                <a:schemeClr val="lt1"/>
              </a:solidFill>
              <a:latin typeface="Adobe Garamond Pro Bold" panose="020207020605060204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676" y="1147622"/>
            <a:ext cx="7822982" cy="549381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700" b="1" u="sng" dirty="0" smtClean="0">
                <a:solidFill>
                  <a:schemeClr val="accent4">
                    <a:lumMod val="7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2017/2018 </a:t>
            </a:r>
          </a:p>
          <a:p>
            <a:pPr marL="457200" lvl="2" indent="-457200" fontAlgn="base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Promise Scholarship- 47-60 </a:t>
            </a:r>
            <a:r>
              <a:rPr lang="en-US" sz="27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students</a:t>
            </a:r>
          </a:p>
          <a:p>
            <a:pPr lvl="2" fontAlgn="base"/>
            <a:endParaRPr lang="en-US" sz="2700" dirty="0">
              <a:solidFill>
                <a:schemeClr val="tx2">
                  <a:lumMod val="25000"/>
                </a:schemeClr>
              </a:solidFill>
              <a:latin typeface="Franklin Gothic Demi Cond" panose="020B0706030402020204" pitchFamily="34" charset="0"/>
              <a:ea typeface="Kozuka Gothic Pro B" panose="020B0800000000000000" pitchFamily="34" charset="-128"/>
            </a:endParaRPr>
          </a:p>
          <a:p>
            <a:pPr lvl="2" fontAlgn="base"/>
            <a:r>
              <a:rPr lang="en-US" sz="2700" b="1" u="sng" dirty="0" smtClean="0">
                <a:solidFill>
                  <a:schemeClr val="accent4">
                    <a:lumMod val="7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2018/2019</a:t>
            </a:r>
          </a:p>
          <a:p>
            <a:pPr marL="457200" lvl="2" indent="-457200" fontAlgn="base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Promise Scholars Program “rebrand” and early adoption of key elements of the CUNY ASAP </a:t>
            </a:r>
          </a:p>
          <a:p>
            <a:pPr marL="457200" lvl="2" indent="-457200" fontAlgn="base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Start of district-wide </a:t>
            </a:r>
            <a:r>
              <a:rPr lang="en-US" sz="27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alignment </a:t>
            </a:r>
          </a:p>
          <a:p>
            <a:pPr marL="457200" lvl="2" indent="-457200" fontAlgn="base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327 students</a:t>
            </a:r>
          </a:p>
          <a:p>
            <a:pPr fontAlgn="base"/>
            <a:endParaRPr lang="en-US" sz="2700" dirty="0" smtClean="0">
              <a:solidFill>
                <a:schemeClr val="tx2">
                  <a:lumMod val="25000"/>
                </a:schemeClr>
              </a:solidFill>
              <a:latin typeface="Franklin Gothic Demi Cond" panose="020B0706030402020204" pitchFamily="34" charset="0"/>
              <a:ea typeface="Kozuka Gothic Pro B" panose="020B0800000000000000" pitchFamily="34" charset="-128"/>
            </a:endParaRPr>
          </a:p>
          <a:p>
            <a:pPr fontAlgn="base"/>
            <a:r>
              <a:rPr lang="en-US" sz="2700" b="1" u="sng" dirty="0" smtClean="0">
                <a:solidFill>
                  <a:schemeClr val="accent4">
                    <a:lumMod val="7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2019/2020</a:t>
            </a:r>
            <a:r>
              <a:rPr lang="en-US" sz="2700" b="1" dirty="0" smtClean="0">
                <a:solidFill>
                  <a:schemeClr val="accent4">
                    <a:lumMod val="7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 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Promise Scholars Program year 2 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Kozuka Gothic Pro B" panose="020B0800000000000000" pitchFamily="34" charset="-128"/>
              </a:rPr>
              <a:t>497 students (incoming and continuing) </a:t>
            </a:r>
          </a:p>
          <a:p>
            <a:pPr fontAlgn="base"/>
            <a:endParaRPr lang="en-US" sz="2700" dirty="0">
              <a:solidFill>
                <a:schemeClr val="tx2">
                  <a:lumMod val="25000"/>
                </a:schemeClr>
              </a:solidFill>
              <a:latin typeface="Franklin Gothic Demi Cond" panose="020B0706030402020204" pitchFamily="34" charset="0"/>
              <a:ea typeface="Kozuka Gothic Pro B" panose="020B0800000000000000" pitchFamily="34" charset="-128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b="17414"/>
          <a:stretch/>
        </p:blipFill>
        <p:spPr>
          <a:xfrm>
            <a:off x="0" y="4855629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183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48"/>
          <p:cNvSpPr txBox="1"/>
          <p:nvPr/>
        </p:nvSpPr>
        <p:spPr>
          <a:xfrm>
            <a:off x="626888" y="28037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Overview CUNY </a:t>
            </a: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ASAP </a:t>
            </a:r>
            <a:endParaRPr sz="4200" b="1" i="0" u="none" strike="noStrike" cap="none" dirty="0">
              <a:solidFill>
                <a:schemeClr val="lt1"/>
              </a:solidFill>
              <a:latin typeface="Adobe Garamond Pro Bold" panose="020207020605060204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27" name="Shape 236"/>
          <p:cNvPicPr preferRelativeResize="0"/>
          <p:nvPr/>
        </p:nvPicPr>
        <p:blipFill rotWithShape="1">
          <a:blip r:embed="rId3">
            <a:alphaModFix/>
          </a:blip>
          <a:srcRect b="17414"/>
          <a:stretch/>
        </p:blipFill>
        <p:spPr>
          <a:xfrm>
            <a:off x="0" y="4990957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5" y="5206410"/>
            <a:ext cx="4684114" cy="1198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415" y="1227201"/>
            <a:ext cx="636229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Franklin Gothic Demi Cond" panose="020B0706030402020204" pitchFamily="34" charset="0"/>
              </a:rPr>
              <a:t>Key Elements: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ranklin Gothic Demi Cond" panose="020B0706030402020204" pitchFamily="34" charset="0"/>
              </a:rPr>
              <a:t>COST-FREE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ranklin Gothic Demi Cond" panose="020B0706030402020204" pitchFamily="34" charset="0"/>
              </a:rPr>
              <a:t>COMPREHENSIVE </a:t>
            </a:r>
            <a:r>
              <a:rPr lang="en-US" sz="2000" dirty="0">
                <a:latin typeface="Franklin Gothic Demi Cond" panose="020B0706030402020204" pitchFamily="34" charset="0"/>
              </a:rPr>
              <a:t>AND PERSONALIZED </a:t>
            </a:r>
            <a:r>
              <a:rPr lang="en-US" sz="2000" dirty="0" smtClean="0">
                <a:latin typeface="Franklin Gothic Demi Cond" panose="020B0706030402020204" pitchFamily="34" charset="0"/>
              </a:rPr>
              <a:t>ADVISEMENT</a:t>
            </a:r>
            <a:endParaRPr lang="en-US" sz="2000" dirty="0">
              <a:latin typeface="Franklin Gothic Demi Cond" panose="020B07060304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ranklin Gothic Demi Cond" panose="020B0706030402020204" pitchFamily="34" charset="0"/>
              </a:rPr>
              <a:t>FULL-TIME </a:t>
            </a:r>
            <a:r>
              <a:rPr lang="en-US" sz="2000" dirty="0">
                <a:latin typeface="Franklin Gothic Demi Cond" panose="020B0706030402020204" pitchFamily="34" charset="0"/>
              </a:rPr>
              <a:t>STUDY AND AVAILABLE </a:t>
            </a:r>
            <a:r>
              <a:rPr lang="en-US" sz="2000" dirty="0" smtClean="0">
                <a:latin typeface="Franklin Gothic Demi Cond" panose="020B0706030402020204" pitchFamily="34" charset="0"/>
              </a:rPr>
              <a:t>MAJORS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ranklin Gothic Demi Cond" panose="020B0706030402020204" pitchFamily="34" charset="0"/>
              </a:rPr>
              <a:t>INDIVIDUALIZED COURSE SCHEDULE</a:t>
            </a:r>
          </a:p>
          <a:p>
            <a:pPr fontAlgn="base"/>
            <a:endParaRPr lang="en-US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100" dirty="0">
              <a:latin typeface="Franklin Gothic Demi Cond" panose="020B07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415" y="3098437"/>
            <a:ext cx="1155505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Franklin Gothic Demi Cond" panose="020B0706030402020204" pitchFamily="34" charset="0"/>
              </a:rPr>
              <a:t>Program Requirements: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353A3D"/>
                </a:solidFill>
                <a:latin typeface="Franklin Gothic Demi Cond" panose="020B0706030402020204" pitchFamily="34" charset="0"/>
              </a:rPr>
              <a:t>Enroll </a:t>
            </a: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full time each semester and maintain good academic standing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Complete any developmental needs in reading, writing, or math within the </a:t>
            </a:r>
            <a:r>
              <a:rPr lang="en-US" sz="2100" dirty="0" smtClean="0">
                <a:solidFill>
                  <a:srgbClr val="353A3D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2100" baseline="30000" dirty="0" smtClean="0">
                <a:solidFill>
                  <a:srgbClr val="353A3D"/>
                </a:solidFill>
                <a:latin typeface="Franklin Gothic Demi Cond" panose="020B0706030402020204" pitchFamily="34" charset="0"/>
              </a:rPr>
              <a:t>st</a:t>
            </a:r>
            <a:r>
              <a:rPr lang="en-US" sz="2100" dirty="0" smtClean="0">
                <a:solidFill>
                  <a:srgbClr val="353A3D"/>
                </a:solidFill>
                <a:latin typeface="Franklin Gothic Demi Cond" panose="020B0706030402020204" pitchFamily="34" charset="0"/>
              </a:rPr>
              <a:t> year</a:t>
            </a:r>
            <a:endParaRPr lang="en-US" sz="2100" dirty="0">
              <a:solidFill>
                <a:srgbClr val="353A3D"/>
              </a:solidFill>
              <a:latin typeface="Franklin Gothic Demi Cond" panose="020B07060304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Meet regularly with </a:t>
            </a:r>
            <a:r>
              <a:rPr lang="en-US" sz="2100" dirty="0" smtClean="0">
                <a:solidFill>
                  <a:srgbClr val="353A3D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advisor, </a:t>
            </a:r>
            <a:r>
              <a:rPr lang="en-US" sz="2100" dirty="0" smtClean="0">
                <a:solidFill>
                  <a:srgbClr val="353A3D"/>
                </a:solidFill>
                <a:latin typeface="Franklin Gothic Demi Cond" panose="020B0706030402020204" pitchFamily="34" charset="0"/>
              </a:rPr>
              <a:t>career, employment </a:t>
            </a: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specialist</a:t>
            </a:r>
            <a:r>
              <a:rPr lang="en-US" sz="2100" dirty="0" smtClean="0">
                <a:solidFill>
                  <a:srgbClr val="353A3D"/>
                </a:solidFill>
                <a:latin typeface="Franklin Gothic Demi Cond" panose="020B0706030402020204" pitchFamily="34" charset="0"/>
              </a:rPr>
              <a:t>, </a:t>
            </a: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tutors, and </a:t>
            </a:r>
            <a:r>
              <a:rPr lang="en-US" sz="2100" dirty="0" smtClean="0">
                <a:solidFill>
                  <a:srgbClr val="353A3D"/>
                </a:solidFill>
                <a:latin typeface="Franklin Gothic Demi Cond" panose="020B0706030402020204" pitchFamily="34" charset="0"/>
              </a:rPr>
              <a:t>attend </a:t>
            </a: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required enrichment activities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Complete the </a:t>
            </a:r>
            <a:r>
              <a:rPr lang="en-US" sz="2100" u="sng" dirty="0" smtClean="0">
                <a:solidFill>
                  <a:srgbClr val="2E5F75"/>
                </a:solidFill>
                <a:latin typeface="Franklin Gothic Demi Cond" panose="020B0706030402020204" pitchFamily="34" charset="0"/>
                <a:hlinkClick r:id="rId5"/>
              </a:rPr>
              <a:t> (</a:t>
            </a:r>
            <a:r>
              <a:rPr lang="en-US" sz="2100" u="sng" dirty="0">
                <a:solidFill>
                  <a:srgbClr val="2E5F75"/>
                </a:solidFill>
                <a:latin typeface="Franklin Gothic Demi Cond" panose="020B0706030402020204" pitchFamily="34" charset="0"/>
                <a:hlinkClick r:id="rId5"/>
              </a:rPr>
              <a:t>FAFSA)</a:t>
            </a: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 &amp;</a:t>
            </a:r>
            <a:r>
              <a:rPr lang="en-US" sz="2100" dirty="0" smtClean="0">
                <a:solidFill>
                  <a:srgbClr val="353A3D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the </a:t>
            </a:r>
            <a:r>
              <a:rPr lang="en-US" sz="2100" u="sng" dirty="0">
                <a:solidFill>
                  <a:srgbClr val="2E5F75"/>
                </a:solidFill>
                <a:latin typeface="Franklin Gothic Demi Cond" panose="020B0706030402020204" pitchFamily="34" charset="0"/>
                <a:hlinkClick r:id="rId6"/>
              </a:rPr>
              <a:t>New York State Tuition Assistance Program (TAP) application </a:t>
            </a:r>
            <a:r>
              <a:rPr lang="en-US" sz="2100" dirty="0">
                <a:solidFill>
                  <a:srgbClr val="353A3D"/>
                </a:solidFill>
                <a:latin typeface="Franklin Gothic Demi Cond" panose="020B0706030402020204" pitchFamily="34" charset="0"/>
              </a:rPr>
              <a:t>each year to remain eligible**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1697047"/>
            <a:ext cx="3699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Demi Cond" panose="020B0706030402020204" pitchFamily="34" charset="0"/>
              </a:rPr>
              <a:t>CONNECTED COMMUNITY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Demi Cond" panose="020B0706030402020204" pitchFamily="34" charset="0"/>
              </a:rPr>
              <a:t>ACADEMIC SUPPORT SERVICES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Demi Cond" panose="020B0706030402020204" pitchFamily="34" charset="0"/>
              </a:rPr>
              <a:t>CAREER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9890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48"/>
          <p:cNvSpPr txBox="1"/>
          <p:nvPr/>
        </p:nvSpPr>
        <p:spPr>
          <a:xfrm>
            <a:off x="626888" y="28037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Overview CUNY </a:t>
            </a: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ASAP Replication </a:t>
            </a:r>
            <a:endParaRPr sz="4200" b="1" i="0" u="none" strike="noStrike" cap="none" dirty="0">
              <a:solidFill>
                <a:schemeClr val="lt1"/>
              </a:solidFill>
              <a:latin typeface="Adobe Garamond Pro Bold" panose="020207020605060204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27" name="Shape 236"/>
          <p:cNvPicPr preferRelativeResize="0"/>
          <p:nvPr/>
        </p:nvPicPr>
        <p:blipFill rotWithShape="1">
          <a:blip r:embed="rId3">
            <a:alphaModFix/>
          </a:blip>
          <a:srcRect b="17414"/>
          <a:stretch/>
        </p:blipFill>
        <p:spPr>
          <a:xfrm>
            <a:off x="0" y="4990957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5" y="5206410"/>
            <a:ext cx="4684114" cy="1198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415" y="3935446"/>
            <a:ext cx="3666939" cy="11079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2200" dirty="0" smtClean="0">
                <a:solidFill>
                  <a:srgbClr val="1E5635"/>
                </a:solidFill>
                <a:latin typeface="Franklin Gothic Demi Cond" panose="020B0706030402020204" pitchFamily="34" charset="0"/>
              </a:rPr>
              <a:t>College </a:t>
            </a:r>
            <a:r>
              <a:rPr lang="en-US" sz="2200" dirty="0">
                <a:solidFill>
                  <a:srgbClr val="1E5635"/>
                </a:solidFill>
                <a:latin typeface="Franklin Gothic Demi Cond" panose="020B0706030402020204" pitchFamily="34" charset="0"/>
              </a:rPr>
              <a:t>Integration</a:t>
            </a:r>
          </a:p>
          <a:p>
            <a:pPr algn="ctr"/>
            <a:r>
              <a:rPr lang="en-US" sz="2200" dirty="0">
                <a:solidFill>
                  <a:srgbClr val="1E5635"/>
                </a:solidFill>
                <a:latin typeface="Franklin Gothic Demi Cond" panose="020B0706030402020204" pitchFamily="34" charset="0"/>
              </a:rPr>
              <a:t>Program Staffing</a:t>
            </a:r>
          </a:p>
          <a:p>
            <a:pPr algn="ctr"/>
            <a:r>
              <a:rPr lang="en-US" sz="2200" dirty="0">
                <a:solidFill>
                  <a:srgbClr val="1E5635"/>
                </a:solidFill>
                <a:latin typeface="Franklin Gothic Demi Cond" panose="020B0706030402020204" pitchFamily="34" charset="0"/>
              </a:rPr>
              <a:t>Marketing &amp;</a:t>
            </a:r>
            <a:r>
              <a:rPr lang="en-US" sz="2200" dirty="0" smtClean="0">
                <a:solidFill>
                  <a:srgbClr val="1E5635"/>
                </a:solidFill>
                <a:latin typeface="Franklin Gothic Demi Cond" panose="020B0706030402020204" pitchFamily="34" charset="0"/>
              </a:rPr>
              <a:t> Communications</a:t>
            </a:r>
            <a:endParaRPr lang="en-US" sz="2200" dirty="0">
              <a:solidFill>
                <a:srgbClr val="1E5635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888" y="2387483"/>
            <a:ext cx="100966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chemeClr val="accent4">
                    <a:lumMod val="75000"/>
                  </a:schemeClr>
                </a:solidFill>
                <a:latin typeface="Franklin Gothic Demi Cond" panose="020B0706030402020204" pitchFamily="34" charset="0"/>
              </a:rPr>
              <a:t>CUNY ASAP’s Central Office houses a Technical Assistance Team, who partner directly with institutions committed to replicating the ASAP model with a high level of fidelity. The technical assistance that partner colleges receive covers all areas of program planning and implementation including:</a:t>
            </a:r>
            <a:endParaRPr lang="en-US" sz="2100" dirty="0">
              <a:solidFill>
                <a:schemeClr val="accent4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7847"/>
            <a:ext cx="1174282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Franklin Gothic Demi Cond" panose="020B0706030402020204" pitchFamily="34" charset="0"/>
              </a:rPr>
              <a:t>The CUNY ASAP team engages with replication partner colleges through live </a:t>
            </a:r>
            <a:r>
              <a:rPr lang="en-US" sz="2100" dirty="0" err="1">
                <a:latin typeface="Franklin Gothic Demi Cond" panose="020B0706030402020204" pitchFamily="34" charset="0"/>
              </a:rPr>
              <a:t>convenings</a:t>
            </a:r>
            <a:r>
              <a:rPr lang="en-US" sz="2100" dirty="0">
                <a:latin typeface="Franklin Gothic Demi Cond" panose="020B0706030402020204" pitchFamily="34" charset="0"/>
              </a:rPr>
              <a:t> hosted at CUNY, as well as through regular remote consultations and on-site trainings of key program staff such as advisors. Partner colleges also have access to a set of electronic materials, resources and tools that support ASAP replication.</a:t>
            </a:r>
            <a:endParaRPr lang="en-US" sz="2100" dirty="0">
              <a:latin typeface="Franklin Gothic Demi Cond" panose="020B07060304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7466" y="3935446"/>
            <a:ext cx="41356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1E5635"/>
                </a:solidFill>
                <a:latin typeface="Franklin Gothic Demi Cond" panose="020B0706030402020204" pitchFamily="34" charset="0"/>
              </a:rPr>
              <a:t>Outreach </a:t>
            </a:r>
            <a:r>
              <a:rPr lang="en-US" sz="2200" dirty="0">
                <a:solidFill>
                  <a:srgbClr val="1E5635"/>
                </a:solidFill>
                <a:latin typeface="Franklin Gothic Demi Cond" panose="020B0706030402020204" pitchFamily="34" charset="0"/>
              </a:rPr>
              <a:t>and Recruitment</a:t>
            </a:r>
          </a:p>
          <a:p>
            <a:pPr algn="ctr"/>
            <a:r>
              <a:rPr lang="en-US" sz="2200" dirty="0">
                <a:solidFill>
                  <a:srgbClr val="1E5635"/>
                </a:solidFill>
                <a:latin typeface="Franklin Gothic Demi Cond" panose="020B0706030402020204" pitchFamily="34" charset="0"/>
              </a:rPr>
              <a:t>Administration of Financial Supports</a:t>
            </a:r>
          </a:p>
          <a:p>
            <a:pPr algn="ctr"/>
            <a:r>
              <a:rPr lang="en-US" sz="2200" dirty="0">
                <a:solidFill>
                  <a:srgbClr val="1E5635"/>
                </a:solidFill>
                <a:latin typeface="Franklin Gothic Demi Cond" panose="020B0706030402020204" pitchFamily="34" charset="0"/>
              </a:rPr>
              <a:t>Advisement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2137" y="3935446"/>
            <a:ext cx="42864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1E5635"/>
                </a:solidFill>
                <a:latin typeface="Franklin Gothic Demi Cond" panose="020B0706030402020204" pitchFamily="34" charset="0"/>
              </a:rPr>
              <a:t>Development </a:t>
            </a:r>
            <a:r>
              <a:rPr lang="en-US" sz="2200" dirty="0">
                <a:solidFill>
                  <a:srgbClr val="1E5635"/>
                </a:solidFill>
                <a:latin typeface="Franklin Gothic Demi Cond" panose="020B0706030402020204" pitchFamily="34" charset="0"/>
              </a:rPr>
              <a:t>of Academic Pathways</a:t>
            </a:r>
          </a:p>
          <a:p>
            <a:pPr algn="ctr"/>
            <a:r>
              <a:rPr lang="en-US" sz="2200" dirty="0">
                <a:solidFill>
                  <a:srgbClr val="1E5635"/>
                </a:solidFill>
                <a:latin typeface="Franklin Gothic Demi Cond" panose="020B0706030402020204" pitchFamily="34" charset="0"/>
              </a:rPr>
              <a:t>Use of Data for Program Management</a:t>
            </a:r>
          </a:p>
          <a:p>
            <a:pPr algn="ctr"/>
            <a:r>
              <a:rPr lang="en-US" sz="2200" dirty="0">
                <a:solidFill>
                  <a:srgbClr val="1E5635"/>
                </a:solidFill>
                <a:latin typeface="Franklin Gothic Demi Cond" panose="020B0706030402020204" pitchFamily="34" charset="0"/>
              </a:rPr>
              <a:t>Program Evaluation</a:t>
            </a:r>
            <a:endParaRPr lang="en-US" sz="2200" dirty="0">
              <a:solidFill>
                <a:srgbClr val="1E5635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46" y="-95251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43634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PSP Cohort 1 Persistence Results </a:t>
            </a:r>
            <a:endParaRPr lang="en-US" sz="4200" dirty="0">
              <a:solidFill>
                <a:schemeClr val="lt1"/>
              </a:solidFill>
              <a:latin typeface="Adobe Garamond Pro Bold" panose="020207020605060204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081" y="4801773"/>
            <a:ext cx="5342634" cy="184665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600" dirty="0">
                <a:solidFill>
                  <a:srgbClr val="1E5635"/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ELIGIBILITY </a:t>
            </a:r>
            <a:r>
              <a:rPr lang="en-US" sz="2600" dirty="0" smtClean="0">
                <a:solidFill>
                  <a:srgbClr val="1E5635"/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REQUIREMENTS</a:t>
            </a:r>
            <a:endParaRPr lang="en-US" sz="2600" dirty="0">
              <a:solidFill>
                <a:srgbClr val="1E5635"/>
              </a:solidFill>
              <a:latin typeface="Franklin Gothic Demi Cond" panose="020B0706030402020204" pitchFamily="34" charset="0"/>
              <a:ea typeface="Adobe Gothic Std B" panose="020B0800000000000000" pitchFamily="34" charset="-128"/>
            </a:endParaRP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Recently graduated first-time college student 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Full-time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Complete FAFSA/CA Dream Act application</a:t>
            </a:r>
          </a:p>
          <a:p>
            <a:pPr fontAlgn="base"/>
            <a:endParaRPr lang="en-US" sz="2200" dirty="0">
              <a:solidFill>
                <a:schemeClr val="tx2">
                  <a:lumMod val="50000"/>
                </a:schemeClr>
              </a:solidFill>
              <a:latin typeface="Franklin Gothic Demi Cond" panose="020B07060304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7240" y="1325563"/>
            <a:ext cx="6518483" cy="35394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600" dirty="0" smtClean="0">
                <a:solidFill>
                  <a:srgbClr val="1E5635"/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ELEMENTS OF ASAP ADOPTED IN FIRST YEAR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Early Engagement and Community Building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Tuition and Student fees waiver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Textbook Assistance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Transportation Support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Dedicated Counseling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Priority Enrollment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Group Advisement/Counseling sessions “workshops”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Franklin Gothic Demi Cond" panose="020B0706030402020204" pitchFamily="34" charset="0"/>
              <a:ea typeface="Adobe Gothic Std B" panose="020B0800000000000000" pitchFamily="34" charset="-128"/>
            </a:endParaRP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Faculty Feedback- via “mid-semester” progress reports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Program Integration with other College Offices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3283"/>
          <a:stretch/>
        </p:blipFill>
        <p:spPr>
          <a:xfrm>
            <a:off x="311038" y="1320465"/>
            <a:ext cx="3673265" cy="3238244"/>
          </a:xfrm>
          <a:prstGeom prst="rect">
            <a:avLst/>
          </a:prstGeom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b="17414"/>
          <a:stretch/>
        </p:blipFill>
        <p:spPr>
          <a:xfrm>
            <a:off x="0" y="5026795"/>
            <a:ext cx="12192000" cy="1864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132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46" y="-95251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43634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Incoming Cohort Demographics</a:t>
            </a:r>
            <a:endParaRPr sz="4200" b="1" i="0" u="none" strike="noStrike" cap="none" dirty="0">
              <a:solidFill>
                <a:schemeClr val="lt1"/>
              </a:solidFill>
              <a:latin typeface="Adobe Garamond Pro Bold" panose="020207020605060204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17414"/>
          <a:stretch/>
        </p:blipFill>
        <p:spPr>
          <a:xfrm>
            <a:off x="0" y="485562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86" y="1184358"/>
            <a:ext cx="4010025" cy="420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711" y="1325563"/>
            <a:ext cx="4284080" cy="43673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36122" y="2545956"/>
            <a:ext cx="2959546" cy="147732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GENDER</a:t>
            </a:r>
          </a:p>
          <a:p>
            <a:pPr fontAlgn="base"/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49.09% FEMALE </a:t>
            </a:r>
          </a:p>
          <a:p>
            <a:pPr fontAlgn="base"/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49.3%    MALE</a:t>
            </a:r>
          </a:p>
          <a:p>
            <a:pPr fontAlgn="base"/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1.61%    UNREPORTED</a:t>
            </a:r>
            <a:endParaRPr lang="en-US" sz="2200" dirty="0">
              <a:solidFill>
                <a:schemeClr val="tx2">
                  <a:lumMod val="25000"/>
                </a:schemeClr>
              </a:solidFill>
              <a:latin typeface="Franklin Gothic Demi Cond" panose="020B0706030402020204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867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46" y="-95251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43634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PSP Cohort 2 ASAP Replication</a:t>
            </a:r>
            <a:endParaRPr lang="en-US" sz="4200" dirty="0">
              <a:solidFill>
                <a:schemeClr val="lt1"/>
              </a:solidFill>
              <a:latin typeface="Adobe Garamond Pro Bold" panose="020207020605060204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585" y="4213488"/>
            <a:ext cx="8125401" cy="210826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600" dirty="0" smtClean="0">
                <a:solidFill>
                  <a:srgbClr val="1E5635"/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CHANGES IN ELIGIBILITY  </a:t>
            </a:r>
          </a:p>
          <a:p>
            <a:pPr marL="342900" indent="-342900" fontAlgn="base">
              <a:buFontTx/>
              <a:buChar char="-"/>
            </a:pPr>
            <a:r>
              <a:rPr lang="en-US" sz="21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Removal of recent graduate requirement</a:t>
            </a:r>
          </a:p>
          <a:p>
            <a:pPr marL="342900" indent="-342900" fontAlgn="base">
              <a:buFontTx/>
              <a:buChar char="-"/>
            </a:pPr>
            <a:r>
              <a:rPr lang="en-US" sz="21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FAFSA/CA Dream Act application completion</a:t>
            </a:r>
          </a:p>
          <a:p>
            <a:pPr marL="342900" indent="-342900" fontAlgn="base">
              <a:buFontTx/>
              <a:buChar char="-"/>
            </a:pPr>
            <a:r>
              <a:rPr lang="en-US" sz="21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Students must have an intention to “Earn </a:t>
            </a:r>
            <a:r>
              <a:rPr lang="en-US" sz="21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AA/AS &amp; </a:t>
            </a:r>
            <a:r>
              <a:rPr lang="en-US" sz="21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Transfer OR </a:t>
            </a:r>
            <a:r>
              <a:rPr lang="en-US" sz="21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Earn AA/AS w/out </a:t>
            </a:r>
            <a:r>
              <a:rPr lang="en-US" sz="21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Transfer OR </a:t>
            </a:r>
            <a:r>
              <a:rPr lang="en-US" sz="21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Earn 2yr </a:t>
            </a:r>
            <a:r>
              <a:rPr lang="en-US" sz="2100" dirty="0" err="1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Certif</a:t>
            </a:r>
            <a:r>
              <a:rPr lang="en-US" sz="21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 w/out Transfer OR Earn </a:t>
            </a:r>
            <a:r>
              <a:rPr lang="en-US" sz="2100" dirty="0" err="1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Voc</a:t>
            </a:r>
            <a:r>
              <a:rPr lang="en-US" sz="21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 </a:t>
            </a:r>
            <a:r>
              <a:rPr lang="en-US" sz="2100" dirty="0" err="1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Certif</a:t>
            </a:r>
            <a:r>
              <a:rPr lang="en-US" sz="21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 w/out </a:t>
            </a:r>
            <a:r>
              <a:rPr lang="en-US" sz="21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Transfer”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3029" y="1285146"/>
            <a:ext cx="6774098" cy="320087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600" dirty="0" smtClean="0">
                <a:solidFill>
                  <a:srgbClr val="1E5635"/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NEW ELEMENTS OF ASAP ADOPTED IN SECOND YEAR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Eligibility Criteria Established and Clearly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Messaged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Graduate in 3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Years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Program Branding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Intake- Student Success Plan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Tutoring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Career and Employment Services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Set Benchmarks for the Program  </a:t>
            </a:r>
          </a:p>
          <a:p>
            <a:pPr marL="342900" indent="-342900" fontAlgn="base">
              <a:buFontTx/>
              <a:buChar char="-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ea typeface="Adobe Gothic Std B" panose="020B0800000000000000" pitchFamily="34" charset="-128"/>
              </a:rPr>
              <a:t>Establish Data System 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17414"/>
          <a:stretch/>
        </p:blipFill>
        <p:spPr>
          <a:xfrm>
            <a:off x="0" y="499329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06" y="1420815"/>
            <a:ext cx="4189737" cy="2563922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1151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64503"/>
            <a:ext cx="11638347" cy="1420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43634" y="0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b="1" dirty="0" smtClean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PSP </a:t>
            </a:r>
            <a:r>
              <a:rPr lang="en-US" sz="4200" b="1" dirty="0">
                <a:solidFill>
                  <a:schemeClr val="lt1"/>
                </a:solidFill>
                <a:latin typeface="Adobe Garamond Pro Bold" panose="02020702060506020403" pitchFamily="18" charset="0"/>
                <a:ea typeface="Garamond"/>
                <a:cs typeface="Garamond"/>
                <a:sym typeface="Garamond"/>
              </a:rPr>
              <a:t>and Institutional Priorities</a:t>
            </a:r>
            <a:endParaRPr sz="4200" b="1" i="0" u="none" strike="noStrike" cap="none" dirty="0">
              <a:solidFill>
                <a:schemeClr val="lt1"/>
              </a:solidFill>
              <a:latin typeface="Adobe Garamond Pro Bold" panose="020207020605060204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5" name="AutoShape 6" descr="Image result for textbooks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17414"/>
          <a:stretch/>
        </p:blipFill>
        <p:spPr>
          <a:xfrm>
            <a:off x="-1" y="499329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93" y="3245920"/>
            <a:ext cx="3217120" cy="2073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18241" r="6367" b="21553"/>
          <a:stretch/>
        </p:blipFill>
        <p:spPr>
          <a:xfrm>
            <a:off x="9014795" y="1295704"/>
            <a:ext cx="2358189" cy="1626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575" y="1842946"/>
            <a:ext cx="7910396" cy="395698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06400">
              <a:lnSpc>
                <a:spcPct val="90000"/>
              </a:lnSpc>
              <a:spcBef>
                <a:spcPts val="1000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cs typeface="Calibri"/>
                <a:sym typeface="Calibri"/>
              </a:rPr>
              <a:t>Increase the number of students who complete associates degrees, credentials, certificates, or specific job skill sets by 20% by 2021-22. </a:t>
            </a:r>
          </a:p>
          <a:p>
            <a:pPr marL="457200" lvl="0" indent="-406400">
              <a:lnSpc>
                <a:spcPct val="90000"/>
              </a:lnSpc>
              <a:spcBef>
                <a:spcPts val="1000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cs typeface="Calibri"/>
                <a:sym typeface="Calibri"/>
              </a:rPr>
              <a:t>Increase the # of students transferring to a UC or CSU by 30% by 2021-22.</a:t>
            </a:r>
          </a:p>
          <a:p>
            <a:pPr marL="457200" lvl="0" indent="-406400">
              <a:lnSpc>
                <a:spcPct val="90000"/>
              </a:lnSpc>
              <a:spcBef>
                <a:spcPts val="1000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cs typeface="Calibri"/>
                <a:sym typeface="Calibri"/>
              </a:rPr>
              <a:t>Decrease the average # of units accumulated by students earning associate degrees from 93 to 85 by 2021-22. </a:t>
            </a:r>
          </a:p>
          <a:p>
            <a:pPr marL="457200" lvl="0" indent="-406400">
              <a:lnSpc>
                <a:spcPct val="90000"/>
              </a:lnSpc>
              <a:spcBef>
                <a:spcPts val="1000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cs typeface="Calibri"/>
                <a:sym typeface="Calibri"/>
              </a:rPr>
              <a:t>Increase the % of exiting CTE students who report being employed in their field of study from 65% to 72% by 2021-22. 	</a:t>
            </a:r>
          </a:p>
          <a:p>
            <a:pPr marL="457200" lvl="0" indent="-406400">
              <a:lnSpc>
                <a:spcPct val="90000"/>
              </a:lnSpc>
              <a:spcBef>
                <a:spcPts val="1000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Franklin Gothic Demi Cond" panose="020B0706030402020204" pitchFamily="34" charset="0"/>
                <a:cs typeface="Calibri"/>
                <a:sym typeface="Calibri"/>
              </a:rPr>
              <a:t>Reduce Equity Gaps across all of the above measures by 40% by 2021-22 and fully close them for good by 2026-27</a:t>
            </a:r>
          </a:p>
        </p:txBody>
      </p:sp>
    </p:spTree>
    <p:extLst>
      <p:ext uri="{BB962C8B-B14F-4D97-AF65-F5344CB8AC3E}">
        <p14:creationId xmlns:p14="http://schemas.microsoft.com/office/powerpoint/2010/main" val="495062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747</Words>
  <Application>Microsoft Office PowerPoint</Application>
  <PresentationFormat>Widescreen</PresentationFormat>
  <Paragraphs>98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Calibri</vt:lpstr>
      <vt:lpstr>Kozuka Gothic Pro B</vt:lpstr>
      <vt:lpstr>Wingdings</vt:lpstr>
      <vt:lpstr>Arial</vt:lpstr>
      <vt:lpstr>Kozuka Gothic Pro M</vt:lpstr>
      <vt:lpstr>Impact</vt:lpstr>
      <vt:lpstr>Adobe Garamond Pro Bold</vt:lpstr>
      <vt:lpstr>Garamond</vt:lpstr>
      <vt:lpstr>Adobe Gothic Std B</vt:lpstr>
      <vt:lpstr>Adobe Garamond Pro</vt:lpstr>
      <vt:lpstr>Franklin Gothic Demi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Quevedo, Marisol</dc:creator>
  <cp:lastModifiedBy>Quevedo, Marisol</cp:lastModifiedBy>
  <cp:revision>190</cp:revision>
  <cp:lastPrinted>2019-08-08T16:35:14Z</cp:lastPrinted>
  <dcterms:modified xsi:type="dcterms:W3CDTF">2019-10-02T13:57:11Z</dcterms:modified>
</cp:coreProperties>
</file>