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70840"/>
  </p:normalViewPr>
  <p:slideViewPr>
    <p:cSldViewPr snapToGrid="0" snapToObjects="1">
      <p:cViewPr varScale="1">
        <p:scale>
          <a:sx n="69" d="100"/>
          <a:sy n="69" d="100"/>
        </p:scale>
        <p:origin x="584" y="17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5B1%5D.xlsx" TargetMode="External"/><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5B1%5D.xlsx" TargetMode="External"/><Relationship Id="rId4" Type="http://schemas.openxmlformats.org/officeDocument/2006/relationships/chartUserShapes" Target="../drawings/drawing3.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var/folders/m1/t68r9gqn2p9cr8qqbm8zx6rhh78s31/T/com.microsoft.Outlook/Outlook%20Temp/RetentionStudentsAnalysis_10-21-2019.xlsx" TargetMode="External"/><Relationship Id="rId4" Type="http://schemas.openxmlformats.org/officeDocument/2006/relationships/chartUserShapes" Target="../drawings/drawing4.xml"/><Relationship Id="rId1" Type="http://schemas.microsoft.com/office/2011/relationships/chartStyle" Target="style4.xml"/><Relationship Id="rId2"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430727720423"/>
          <c:y val="0.199064752555555"/>
          <c:w val="0.950971033251256"/>
          <c:h val="0.588894605923975"/>
        </c:manualLayout>
      </c:layout>
      <c:barChart>
        <c:barDir val="col"/>
        <c:grouping val="clustered"/>
        <c:varyColors val="0"/>
        <c:ser>
          <c:idx val="0"/>
          <c:order val="0"/>
          <c:tx>
            <c:strRef>
              <c:f>'[RetentionStudentsAnalysis_10-21-2019.xlsx]Raw Data_Georganne'!$V$53</c:f>
              <c:strCache>
                <c:ptCount val="1"/>
                <c:pt idx="0">
                  <c:v>Treatment Group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'[RetentionStudentsAnalysis_10-21-2019.xlsx]Raw Data_Georganne'!$W$52:$X$52</c:f>
              <c:strCache>
                <c:ptCount val="2"/>
                <c:pt idx="0">
                  <c:v>Persistence Fall-to-Spring</c:v>
                </c:pt>
                <c:pt idx="1">
                  <c:v>Fall-to-Fall</c:v>
                </c:pt>
              </c:strCache>
            </c:strRef>
          </c:cat>
          <c:val>
            <c:numRef>
              <c:f>'[RetentionStudentsAnalysis_10-21-2019.xlsx]Raw Data_Georganne'!$W$53:$X$53</c:f>
              <c:numCache>
                <c:formatCode>0%</c:formatCode>
                <c:ptCount val="2"/>
                <c:pt idx="0">
                  <c:v>0.957894736842105</c:v>
                </c:pt>
                <c:pt idx="1">
                  <c:v>0.715789473684211</c:v>
                </c:pt>
              </c:numCache>
            </c:numRef>
          </c:val>
          <c:extLst xmlns:c16r2="http://schemas.microsoft.com/office/drawing/2015/06/chart">
            <c:ext xmlns:c16="http://schemas.microsoft.com/office/drawing/2014/chart" uri="{C3380CC4-5D6E-409C-BE32-E72D297353CC}">
              <c16:uniqueId val="{00000000-397B-4207-A150-29248ED0B03A}"/>
            </c:ext>
          </c:extLst>
        </c:ser>
        <c:ser>
          <c:idx val="1"/>
          <c:order val="1"/>
          <c:tx>
            <c:strRef>
              <c:f>'[RetentionStudentsAnalysis_10-21-2019.xlsx]Raw Data_Georganne'!$V$54</c:f>
              <c:strCache>
                <c:ptCount val="1"/>
                <c:pt idx="0">
                  <c:v>Control Group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'[RetentionStudentsAnalysis_10-21-2019.xlsx]Raw Data_Georganne'!$W$52:$X$52</c:f>
              <c:strCache>
                <c:ptCount val="2"/>
                <c:pt idx="0">
                  <c:v>Persistence Fall-to-Spring</c:v>
                </c:pt>
                <c:pt idx="1">
                  <c:v>Fall-to-Fall</c:v>
                </c:pt>
              </c:strCache>
            </c:strRef>
          </c:cat>
          <c:val>
            <c:numRef>
              <c:f>'[RetentionStudentsAnalysis_10-21-2019.xlsx]Raw Data_Georganne'!$W$54:$X$54</c:f>
              <c:numCache>
                <c:formatCode>0%</c:formatCode>
                <c:ptCount val="2"/>
                <c:pt idx="0">
                  <c:v>0.868686868686869</c:v>
                </c:pt>
                <c:pt idx="1">
                  <c:v>0.606060606060606</c:v>
                </c:pt>
              </c:numCache>
            </c:numRef>
          </c:val>
          <c:extLst xmlns:c16r2="http://schemas.microsoft.com/office/drawing/2015/06/chart">
            <c:ext xmlns:c16="http://schemas.microsoft.com/office/drawing/2014/chart" uri="{C3380CC4-5D6E-409C-BE32-E72D297353CC}">
              <c16:uniqueId val="{00000001-397B-4207-A150-29248ED0B03A}"/>
            </c:ext>
          </c:extLst>
        </c:ser>
        <c:dLbls>
          <c:showLegendKey val="0"/>
          <c:showVal val="0"/>
          <c:showCatName val="0"/>
          <c:showSerName val="0"/>
          <c:showPercent val="0"/>
          <c:showBubbleSize val="0"/>
        </c:dLbls>
        <c:gapWidth val="219"/>
        <c:overlap val="-27"/>
        <c:axId val="-2059913968"/>
        <c:axId val="-2074680832"/>
      </c:barChart>
      <c:catAx>
        <c:axId val="-205991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74680832"/>
        <c:crosses val="autoZero"/>
        <c:auto val="1"/>
        <c:lblAlgn val="ctr"/>
        <c:lblOffset val="100"/>
        <c:noMultiLvlLbl val="0"/>
      </c:catAx>
      <c:valAx>
        <c:axId val="-207468083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913968"/>
        <c:crosses val="autoZero"/>
        <c:crossBetween val="between"/>
      </c:valAx>
      <c:spPr>
        <a:noFill/>
        <a:ln>
          <a:noFill/>
        </a:ln>
        <a:effectLst/>
      </c:spPr>
    </c:plotArea>
    <c:legend>
      <c:legendPos val="b"/>
      <c:layout>
        <c:manualLayout>
          <c:xMode val="edge"/>
          <c:yMode val="edge"/>
          <c:x val="0.595101424268754"/>
          <c:y val="0.251817693492466"/>
          <c:w val="0.355747097270198"/>
          <c:h val="0.059668311827833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[RetentionStudentsAnalysis_10-21-2019.xlsx]Demograph_Summary!PivotTable5</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0738221159498924"/>
          <c:y val="0.133244708047858"/>
          <c:w val="0.772539869808111"/>
          <c:h val="0.698020247469067"/>
        </c:manualLayout>
      </c:layout>
      <c:barChart>
        <c:barDir val="col"/>
        <c:grouping val="clustered"/>
        <c:varyColors val="0"/>
        <c:ser>
          <c:idx val="0"/>
          <c:order val="0"/>
          <c:tx>
            <c:strRef>
              <c:f>Demograph_Summary!$B$57:$B$58</c:f>
              <c:strCache>
                <c:ptCount val="1"/>
                <c:pt idx="0">
                  <c:v>First Generation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Demograph_Summary!$A$59:$A$61</c:f>
              <c:strCache>
                <c:ptCount val="2"/>
                <c:pt idx="0">
                  <c:v>0</c:v>
                </c:pt>
                <c:pt idx="1">
                  <c:v>1</c:v>
                </c:pt>
              </c:strCache>
            </c:strRef>
          </c:cat>
          <c:val>
            <c:numRef>
              <c:f>Demograph_Summary!$B$59:$B$61</c:f>
              <c:numCache>
                <c:formatCode>0%</c:formatCode>
                <c:ptCount val="2"/>
                <c:pt idx="0">
                  <c:v>0.414201183431953</c:v>
                </c:pt>
                <c:pt idx="1">
                  <c:v>0.56140350877193</c:v>
                </c:pt>
              </c:numCache>
            </c:numRef>
          </c:val>
          <c:extLst xmlns:c16r2="http://schemas.microsoft.com/office/drawing/2015/06/chart">
            <c:ext xmlns:c16="http://schemas.microsoft.com/office/drawing/2014/chart" uri="{C3380CC4-5D6E-409C-BE32-E72D297353CC}">
              <c16:uniqueId val="{00000000-5273-48BF-B2C8-4440DA0EDED5}"/>
            </c:ext>
          </c:extLst>
        </c:ser>
        <c:ser>
          <c:idx val="1"/>
          <c:order val="1"/>
          <c:tx>
            <c:strRef>
              <c:f>Demograph_Summary!$C$57:$C$58</c:f>
              <c:strCache>
                <c:ptCount val="1"/>
                <c:pt idx="0">
                  <c:v>Not First Generation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Demograph_Summary!$A$59:$A$61</c:f>
              <c:strCache>
                <c:ptCount val="2"/>
                <c:pt idx="0">
                  <c:v>0</c:v>
                </c:pt>
                <c:pt idx="1">
                  <c:v>1</c:v>
                </c:pt>
              </c:strCache>
            </c:strRef>
          </c:cat>
          <c:val>
            <c:numRef>
              <c:f>Demograph_Summary!$C$59:$C$61</c:f>
              <c:numCache>
                <c:formatCode>0%</c:formatCode>
                <c:ptCount val="2"/>
                <c:pt idx="0">
                  <c:v>0.384615384615385</c:v>
                </c:pt>
                <c:pt idx="1">
                  <c:v>0.219298245614035</c:v>
                </c:pt>
              </c:numCache>
            </c:numRef>
          </c:val>
          <c:extLst xmlns:c16r2="http://schemas.microsoft.com/office/drawing/2015/06/chart">
            <c:ext xmlns:c16="http://schemas.microsoft.com/office/drawing/2014/chart" uri="{C3380CC4-5D6E-409C-BE32-E72D297353CC}">
              <c16:uniqueId val="{00000001-5273-48BF-B2C8-4440DA0EDED5}"/>
            </c:ext>
          </c:extLst>
        </c:ser>
        <c:ser>
          <c:idx val="2"/>
          <c:order val="2"/>
          <c:tx>
            <c:strRef>
              <c:f>Demograph_Summary!$D$57:$D$58</c:f>
              <c:strCache>
                <c:ptCount val="1"/>
                <c:pt idx="0">
                  <c:v>Unreported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Demograph_Summary!$A$59:$A$61</c:f>
              <c:strCache>
                <c:ptCount val="2"/>
                <c:pt idx="0">
                  <c:v>0</c:v>
                </c:pt>
                <c:pt idx="1">
                  <c:v>1</c:v>
                </c:pt>
              </c:strCache>
            </c:strRef>
          </c:cat>
          <c:val>
            <c:numRef>
              <c:f>Demograph_Summary!$D$59:$D$61</c:f>
              <c:numCache>
                <c:formatCode>0%</c:formatCode>
                <c:ptCount val="2"/>
                <c:pt idx="0">
                  <c:v>0.201183431952663</c:v>
                </c:pt>
                <c:pt idx="1">
                  <c:v>0.219298245614035</c:v>
                </c:pt>
              </c:numCache>
            </c:numRef>
          </c:val>
          <c:extLst xmlns:c16r2="http://schemas.microsoft.com/office/drawing/2015/06/chart">
            <c:ext xmlns:c16="http://schemas.microsoft.com/office/drawing/2014/chart" uri="{C3380CC4-5D6E-409C-BE32-E72D297353CC}">
              <c16:uniqueId val="{00000002-5273-48BF-B2C8-4440DA0EDED5}"/>
            </c:ext>
          </c:extLst>
        </c:ser>
        <c:dLbls>
          <c:showLegendKey val="0"/>
          <c:showVal val="0"/>
          <c:showCatName val="0"/>
          <c:showSerName val="0"/>
          <c:showPercent val="0"/>
          <c:showBubbleSize val="0"/>
        </c:dLbls>
        <c:gapWidth val="219"/>
        <c:overlap val="-27"/>
        <c:axId val="-2045459968"/>
        <c:axId val="-2072749136"/>
      </c:barChart>
      <c:catAx>
        <c:axId val="-2045459968"/>
        <c:scaling>
          <c:orientation val="minMax"/>
        </c:scaling>
        <c:delete val="1"/>
        <c:axPos val="b"/>
        <c:numFmt formatCode="General" sourceLinked="1"/>
        <c:majorTickMark val="none"/>
        <c:minorTickMark val="none"/>
        <c:tickLblPos val="nextTo"/>
        <c:crossAx val="-2072749136"/>
        <c:crosses val="autoZero"/>
        <c:auto val="1"/>
        <c:lblAlgn val="ctr"/>
        <c:lblOffset val="100"/>
        <c:noMultiLvlLbl val="0"/>
      </c:catAx>
      <c:valAx>
        <c:axId val="-2072749136"/>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5459968"/>
        <c:crosses val="autoZero"/>
        <c:crossBetween val="between"/>
      </c:valAx>
      <c:spPr>
        <a:noFill/>
        <a:ln>
          <a:noFill/>
        </a:ln>
        <a:effectLst/>
      </c:spPr>
    </c:plotArea>
    <c:legend>
      <c:legendPos val="r"/>
      <c:layout>
        <c:manualLayout>
          <c:xMode val="edge"/>
          <c:yMode val="edge"/>
          <c:x val="0.718580845371783"/>
          <c:y val="0.132728469041367"/>
          <c:w val="0.224050761415497"/>
          <c:h val="0.2820557657565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[RetentionStudentsAnalysis_10-21-2019.xlsx]Demograph_Summary!PivotTable4</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0836210909229881"/>
          <c:y val="0.169616255830827"/>
          <c:w val="0.831751013454128"/>
          <c:h val="0.698709788845462"/>
        </c:manualLayout>
      </c:layout>
      <c:barChart>
        <c:barDir val="col"/>
        <c:grouping val="clustered"/>
        <c:varyColors val="0"/>
        <c:ser>
          <c:idx val="0"/>
          <c:order val="0"/>
          <c:tx>
            <c:strRef>
              <c:f>Demograph_Summary!$B$33:$B$34</c:f>
              <c:strCache>
                <c:ptCount val="1"/>
                <c:pt idx="0">
                  <c:v>Minority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Demograph_Summary!$A$35:$A$37</c:f>
              <c:strCache>
                <c:ptCount val="2"/>
                <c:pt idx="0">
                  <c:v>0</c:v>
                </c:pt>
                <c:pt idx="1">
                  <c:v>1</c:v>
                </c:pt>
              </c:strCache>
            </c:strRef>
          </c:cat>
          <c:val>
            <c:numRef>
              <c:f>Demograph_Summary!$B$35:$B$37</c:f>
              <c:numCache>
                <c:formatCode>0%</c:formatCode>
                <c:ptCount val="2"/>
                <c:pt idx="0">
                  <c:v>0.414201183431953</c:v>
                </c:pt>
                <c:pt idx="1">
                  <c:v>0.605263157894737</c:v>
                </c:pt>
              </c:numCache>
            </c:numRef>
          </c:val>
          <c:extLst xmlns:c16r2="http://schemas.microsoft.com/office/drawing/2015/06/chart">
            <c:ext xmlns:c16="http://schemas.microsoft.com/office/drawing/2014/chart" uri="{C3380CC4-5D6E-409C-BE32-E72D297353CC}">
              <c16:uniqueId val="{00000000-07ED-4BDD-BBED-916C8F6267E9}"/>
            </c:ext>
          </c:extLst>
        </c:ser>
        <c:ser>
          <c:idx val="1"/>
          <c:order val="1"/>
          <c:tx>
            <c:strRef>
              <c:f>Demograph_Summary!$C$33:$C$34</c:f>
              <c:strCache>
                <c:ptCount val="1"/>
                <c:pt idx="0">
                  <c:v>Non-minority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Demograph_Summary!$A$35:$A$37</c:f>
              <c:strCache>
                <c:ptCount val="2"/>
                <c:pt idx="0">
                  <c:v>0</c:v>
                </c:pt>
                <c:pt idx="1">
                  <c:v>1</c:v>
                </c:pt>
              </c:strCache>
            </c:strRef>
          </c:cat>
          <c:val>
            <c:numRef>
              <c:f>Demograph_Summary!$C$35:$C$37</c:f>
              <c:numCache>
                <c:formatCode>0%</c:formatCode>
                <c:ptCount val="2"/>
                <c:pt idx="0">
                  <c:v>0.538461538461538</c:v>
                </c:pt>
                <c:pt idx="1">
                  <c:v>0.324561403508772</c:v>
                </c:pt>
              </c:numCache>
            </c:numRef>
          </c:val>
          <c:extLst xmlns:c16r2="http://schemas.microsoft.com/office/drawing/2015/06/chart">
            <c:ext xmlns:c16="http://schemas.microsoft.com/office/drawing/2014/chart" uri="{C3380CC4-5D6E-409C-BE32-E72D297353CC}">
              <c16:uniqueId val="{00000001-07ED-4BDD-BBED-916C8F6267E9}"/>
            </c:ext>
          </c:extLst>
        </c:ser>
        <c:ser>
          <c:idx val="2"/>
          <c:order val="2"/>
          <c:tx>
            <c:strRef>
              <c:f>Demograph_Summary!$D$33:$D$34</c:f>
              <c:strCache>
                <c:ptCount val="1"/>
                <c:pt idx="0">
                  <c:v>Unknown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Demograph_Summary!$A$35:$A$37</c:f>
              <c:strCache>
                <c:ptCount val="2"/>
                <c:pt idx="0">
                  <c:v>0</c:v>
                </c:pt>
                <c:pt idx="1">
                  <c:v>1</c:v>
                </c:pt>
              </c:strCache>
            </c:strRef>
          </c:cat>
          <c:val>
            <c:numRef>
              <c:f>Demograph_Summary!$D$35:$D$37</c:f>
              <c:numCache>
                <c:formatCode>0%</c:formatCode>
                <c:ptCount val="2"/>
                <c:pt idx="0">
                  <c:v>0.0473372781065089</c:v>
                </c:pt>
                <c:pt idx="1">
                  <c:v>0.0701754385964912</c:v>
                </c:pt>
              </c:numCache>
            </c:numRef>
          </c:val>
          <c:extLst xmlns:c16r2="http://schemas.microsoft.com/office/drawing/2015/06/chart">
            <c:ext xmlns:c16="http://schemas.microsoft.com/office/drawing/2014/chart" uri="{C3380CC4-5D6E-409C-BE32-E72D297353CC}">
              <c16:uniqueId val="{00000002-07ED-4BDD-BBED-916C8F6267E9}"/>
            </c:ext>
          </c:extLst>
        </c:ser>
        <c:dLbls>
          <c:showLegendKey val="0"/>
          <c:showVal val="0"/>
          <c:showCatName val="0"/>
          <c:showSerName val="0"/>
          <c:showPercent val="0"/>
          <c:showBubbleSize val="0"/>
        </c:dLbls>
        <c:gapWidth val="219"/>
        <c:overlap val="-27"/>
        <c:axId val="-2007294480"/>
        <c:axId val="-1972283664"/>
      </c:barChart>
      <c:catAx>
        <c:axId val="-2007294480"/>
        <c:scaling>
          <c:orientation val="minMax"/>
        </c:scaling>
        <c:delete val="1"/>
        <c:axPos val="b"/>
        <c:numFmt formatCode="General" sourceLinked="1"/>
        <c:majorTickMark val="none"/>
        <c:minorTickMark val="none"/>
        <c:tickLblPos val="nextTo"/>
        <c:crossAx val="-1972283664"/>
        <c:crosses val="autoZero"/>
        <c:auto val="1"/>
        <c:lblAlgn val="ctr"/>
        <c:lblOffset val="100"/>
        <c:noMultiLvlLbl val="0"/>
      </c:catAx>
      <c:valAx>
        <c:axId val="-1972283664"/>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72944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[RetentionStudentsAnalysis_10-21-2019.xlsx]Demograph_Summary!PivotTable3</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0737454039588788"/>
          <c:y val="0.130705685181443"/>
          <c:w val="0.661275684545614"/>
          <c:h val="0.687694870414677"/>
        </c:manualLayout>
      </c:layout>
      <c:barChart>
        <c:barDir val="col"/>
        <c:grouping val="clustered"/>
        <c:varyColors val="0"/>
        <c:ser>
          <c:idx val="0"/>
          <c:order val="0"/>
          <c:tx>
            <c:strRef>
              <c:f>Demograph_Summary!$B$23:$B$24</c:f>
              <c:strCache>
                <c:ptCount val="1"/>
                <c:pt idx="0">
                  <c:v>Asian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Demograph_Summary!$B$25:$B$27</c:f>
              <c:numCache>
                <c:formatCode>0%</c:formatCode>
                <c:ptCount val="2"/>
                <c:pt idx="0">
                  <c:v>0.171597633136095</c:v>
                </c:pt>
                <c:pt idx="1">
                  <c:v>0.0789473684210526</c:v>
                </c:pt>
              </c:numCache>
            </c:numRef>
          </c:val>
          <c:extLst xmlns:c16r2="http://schemas.microsoft.com/office/drawing/2015/06/chart">
            <c:ext xmlns:c16="http://schemas.microsoft.com/office/drawing/2014/chart" uri="{C3380CC4-5D6E-409C-BE32-E72D297353CC}">
              <c16:uniqueId val="{00000000-A91D-4350-9D98-0B92A1D4D464}"/>
            </c:ext>
          </c:extLst>
        </c:ser>
        <c:ser>
          <c:idx val="1"/>
          <c:order val="1"/>
          <c:tx>
            <c:strRef>
              <c:f>Demograph_Summary!$C$23:$C$24</c:f>
              <c:strCache>
                <c:ptCount val="1"/>
                <c:pt idx="0">
                  <c:v>Black - 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Demograph_Summary!$C$25:$C$27</c:f>
              <c:numCache>
                <c:formatCode>0%</c:formatCode>
                <c:ptCount val="2"/>
                <c:pt idx="0">
                  <c:v>0.00591715976331361</c:v>
                </c:pt>
                <c:pt idx="1">
                  <c:v>0.0701754385964912</c:v>
                </c:pt>
              </c:numCache>
            </c:numRef>
          </c:val>
          <c:extLst xmlns:c16r2="http://schemas.microsoft.com/office/drawing/2015/06/chart">
            <c:ext xmlns:c16="http://schemas.microsoft.com/office/drawing/2014/chart" uri="{C3380CC4-5D6E-409C-BE32-E72D297353CC}">
              <c16:uniqueId val="{00000001-A91D-4350-9D98-0B92A1D4D464}"/>
            </c:ext>
          </c:extLst>
        </c:ser>
        <c:ser>
          <c:idx val="2"/>
          <c:order val="2"/>
          <c:tx>
            <c:strRef>
              <c:f>Demograph_Summary!$D$23:$D$24</c:f>
              <c:strCache>
                <c:ptCount val="1"/>
                <c:pt idx="0">
                  <c:v>Filipino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Demograph_Summary!$D$25:$D$27</c:f>
              <c:numCache>
                <c:formatCode>0%</c:formatCode>
                <c:ptCount val="2"/>
                <c:pt idx="0">
                  <c:v>0.029585798816568</c:v>
                </c:pt>
                <c:pt idx="1">
                  <c:v>0.0350877192982456</c:v>
                </c:pt>
              </c:numCache>
            </c:numRef>
          </c:val>
          <c:extLst xmlns:c16r2="http://schemas.microsoft.com/office/drawing/2015/06/chart">
            <c:ext xmlns:c16="http://schemas.microsoft.com/office/drawing/2014/chart" uri="{C3380CC4-5D6E-409C-BE32-E72D297353CC}">
              <c16:uniqueId val="{00000002-A91D-4350-9D98-0B92A1D4D464}"/>
            </c:ext>
          </c:extLst>
        </c:ser>
        <c:ser>
          <c:idx val="3"/>
          <c:order val="3"/>
          <c:tx>
            <c:strRef>
              <c:f>Demograph_Summary!$E$23:$E$24</c:f>
              <c:strCache>
                <c:ptCount val="1"/>
                <c:pt idx="0">
                  <c:v>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Demograph_Summary!$E$25:$E$27</c:f>
              <c:numCache>
                <c:formatCode>0%</c:formatCode>
                <c:ptCount val="2"/>
                <c:pt idx="0">
                  <c:v>0.408284023668639</c:v>
                </c:pt>
                <c:pt idx="1">
                  <c:v>0.535087719298245</c:v>
                </c:pt>
              </c:numCache>
            </c:numRef>
          </c:val>
          <c:extLst xmlns:c16r2="http://schemas.microsoft.com/office/drawing/2015/06/chart">
            <c:ext xmlns:c16="http://schemas.microsoft.com/office/drawing/2014/chart" uri="{C3380CC4-5D6E-409C-BE32-E72D297353CC}">
              <c16:uniqueId val="{00000003-A91D-4350-9D98-0B92A1D4D464}"/>
            </c:ext>
          </c:extLst>
        </c:ser>
        <c:ser>
          <c:idx val="4"/>
          <c:order val="4"/>
          <c:tx>
            <c:strRef>
              <c:f>Demograph_Summary!$F$23:$F$24</c:f>
              <c:strCache>
                <c:ptCount val="1"/>
                <c:pt idx="0">
                  <c:v>Multiraces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Demograph_Summary!$F$25:$F$27</c:f>
              <c:numCache>
                <c:formatCode>0%</c:formatCode>
                <c:ptCount val="2"/>
                <c:pt idx="0">
                  <c:v>0.0473372781065089</c:v>
                </c:pt>
                <c:pt idx="1">
                  <c:v>0.0350877192982456</c:v>
                </c:pt>
              </c:numCache>
            </c:numRef>
          </c:val>
          <c:extLst xmlns:c16r2="http://schemas.microsoft.com/office/drawing/2015/06/chart">
            <c:ext xmlns:c16="http://schemas.microsoft.com/office/drawing/2014/chart" uri="{C3380CC4-5D6E-409C-BE32-E72D297353CC}">
              <c16:uniqueId val="{00000004-A91D-4350-9D98-0B92A1D4D464}"/>
            </c:ext>
          </c:extLst>
        </c:ser>
        <c:ser>
          <c:idx val="5"/>
          <c:order val="5"/>
          <c:tx>
            <c:strRef>
              <c:f>Demograph_Summary!$G$23:$G$24</c:f>
              <c:strCache>
                <c:ptCount val="1"/>
                <c:pt idx="0">
                  <c:v>Unknown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Demograph_Summary!$G$25:$G$27</c:f>
              <c:numCache>
                <c:formatCode>0%</c:formatCode>
                <c:ptCount val="2"/>
                <c:pt idx="0">
                  <c:v>0.0473372781065089</c:v>
                </c:pt>
                <c:pt idx="1">
                  <c:v>0.0701754385964912</c:v>
                </c:pt>
              </c:numCache>
            </c:numRef>
          </c:val>
          <c:extLst xmlns:c16r2="http://schemas.microsoft.com/office/drawing/2015/06/chart">
            <c:ext xmlns:c16="http://schemas.microsoft.com/office/drawing/2014/chart" uri="{C3380CC4-5D6E-409C-BE32-E72D297353CC}">
              <c16:uniqueId val="{00000005-A91D-4350-9D98-0B92A1D4D464}"/>
            </c:ext>
          </c:extLst>
        </c:ser>
        <c:ser>
          <c:idx val="6"/>
          <c:order val="6"/>
          <c:tx>
            <c:strRef>
              <c:f>Demograph_Summary!$H$23:$H$24</c:f>
              <c:strCache>
                <c:ptCount val="1"/>
                <c:pt idx="0">
                  <c:v>White Non-Hispanic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Demograph_Summary!$A$25:$A$27</c:f>
              <c:strCache>
                <c:ptCount val="2"/>
                <c:pt idx="0">
                  <c:v>0</c:v>
                </c:pt>
                <c:pt idx="1">
                  <c:v>1</c:v>
                </c:pt>
              </c:strCache>
            </c:strRef>
          </c:cat>
          <c:val>
            <c:numRef>
              <c:f>Demograph_Summary!$H$25:$H$27</c:f>
              <c:numCache>
                <c:formatCode>0%</c:formatCode>
                <c:ptCount val="2"/>
                <c:pt idx="0">
                  <c:v>0.289940828402367</c:v>
                </c:pt>
                <c:pt idx="1">
                  <c:v>0.175438596491228</c:v>
                </c:pt>
              </c:numCache>
            </c:numRef>
          </c:val>
          <c:extLst xmlns:c16r2="http://schemas.microsoft.com/office/drawing/2015/06/chart">
            <c:ext xmlns:c16="http://schemas.microsoft.com/office/drawing/2014/chart" uri="{C3380CC4-5D6E-409C-BE32-E72D297353CC}">
              <c16:uniqueId val="{00000006-A91D-4350-9D98-0B92A1D4D464}"/>
            </c:ext>
          </c:extLst>
        </c:ser>
        <c:dLbls>
          <c:showLegendKey val="0"/>
          <c:showVal val="0"/>
          <c:showCatName val="0"/>
          <c:showSerName val="0"/>
          <c:showPercent val="0"/>
          <c:showBubbleSize val="0"/>
        </c:dLbls>
        <c:gapWidth val="219"/>
        <c:overlap val="-27"/>
        <c:axId val="-1996714416"/>
        <c:axId val="-2001728592"/>
      </c:barChart>
      <c:catAx>
        <c:axId val="-1996714416"/>
        <c:scaling>
          <c:orientation val="minMax"/>
        </c:scaling>
        <c:delete val="1"/>
        <c:axPos val="b"/>
        <c:numFmt formatCode="General" sourceLinked="1"/>
        <c:majorTickMark val="none"/>
        <c:minorTickMark val="none"/>
        <c:tickLblPos val="nextTo"/>
        <c:crossAx val="-2001728592"/>
        <c:crosses val="autoZero"/>
        <c:auto val="1"/>
        <c:lblAlgn val="ctr"/>
        <c:lblOffset val="100"/>
        <c:noMultiLvlLbl val="0"/>
      </c:catAx>
      <c:valAx>
        <c:axId val="-20017285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714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3F07D-86D1-964E-95E1-464B248C16A9}"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064C9BE6-671C-874F-A9A2-41BF8A2FEB18}">
      <dgm:prSet phldrT="[Text]"/>
      <dgm:spPr/>
      <dgm:t>
        <a:bodyPr/>
        <a:lstStyle/>
        <a:p>
          <a:r>
            <a:rPr lang="en-US" dirty="0" smtClean="0"/>
            <a:t>First term</a:t>
          </a:r>
          <a:endParaRPr lang="en-US" dirty="0"/>
        </a:p>
      </dgm:t>
    </dgm:pt>
    <dgm:pt modelId="{905D5554-2B9C-264D-88CD-58CF02BB9479}" type="parTrans" cxnId="{47F862BD-EE4C-654C-9FE5-85C29743042E}">
      <dgm:prSet/>
      <dgm:spPr/>
      <dgm:t>
        <a:bodyPr/>
        <a:lstStyle/>
        <a:p>
          <a:endParaRPr lang="en-US"/>
        </a:p>
      </dgm:t>
    </dgm:pt>
    <dgm:pt modelId="{46A48A00-A417-4E4F-B073-98755C6A0B90}" type="sibTrans" cxnId="{47F862BD-EE4C-654C-9FE5-85C29743042E}">
      <dgm:prSet/>
      <dgm:spPr/>
      <dgm:t>
        <a:bodyPr/>
        <a:lstStyle/>
        <a:p>
          <a:endParaRPr lang="en-US"/>
        </a:p>
      </dgm:t>
    </dgm:pt>
    <dgm:pt modelId="{98F1633F-5B28-4440-A5C4-B25FCB776D8F}">
      <dgm:prSet phldrT="[Text]"/>
      <dgm:spPr/>
      <dgm:t>
        <a:bodyPr/>
        <a:lstStyle/>
        <a:p>
          <a:r>
            <a:rPr lang="en-US" dirty="0" smtClean="0"/>
            <a:t>2</a:t>
          </a:r>
          <a:r>
            <a:rPr lang="en-US" baseline="30000" dirty="0" smtClean="0"/>
            <a:t>nd</a:t>
          </a:r>
          <a:r>
            <a:rPr lang="en-US" dirty="0" smtClean="0"/>
            <a:t> term</a:t>
          </a:r>
          <a:endParaRPr lang="en-US" dirty="0"/>
        </a:p>
      </dgm:t>
    </dgm:pt>
    <dgm:pt modelId="{80EFA6C4-D690-6A44-9C34-99A562B58957}" type="parTrans" cxnId="{5FE16B9E-F035-A847-8569-4C6BBED1AD78}">
      <dgm:prSet/>
      <dgm:spPr/>
      <dgm:t>
        <a:bodyPr/>
        <a:lstStyle/>
        <a:p>
          <a:endParaRPr lang="en-US"/>
        </a:p>
      </dgm:t>
    </dgm:pt>
    <dgm:pt modelId="{B8617943-7C84-8B45-9D07-EC32C57437A2}" type="sibTrans" cxnId="{5FE16B9E-F035-A847-8569-4C6BBED1AD78}">
      <dgm:prSet/>
      <dgm:spPr/>
      <dgm:t>
        <a:bodyPr/>
        <a:lstStyle/>
        <a:p>
          <a:endParaRPr lang="en-US"/>
        </a:p>
      </dgm:t>
    </dgm:pt>
    <dgm:pt modelId="{A33DBB85-3ED4-EB4E-A969-178E99953553}">
      <dgm:prSet phldrT="[Text]"/>
      <dgm:spPr/>
      <dgm:t>
        <a:bodyPr/>
        <a:lstStyle/>
        <a:p>
          <a:r>
            <a:rPr lang="en-US" dirty="0" smtClean="0"/>
            <a:t>2</a:t>
          </a:r>
          <a:r>
            <a:rPr lang="en-US" baseline="30000" dirty="0" smtClean="0"/>
            <a:t>nd</a:t>
          </a:r>
          <a:r>
            <a:rPr lang="en-US" dirty="0" smtClean="0"/>
            <a:t> year</a:t>
          </a:r>
          <a:endParaRPr lang="en-US" dirty="0"/>
        </a:p>
      </dgm:t>
    </dgm:pt>
    <dgm:pt modelId="{762A456A-0495-B049-A203-FB1848000D62}" type="parTrans" cxnId="{3D52AD91-EFC7-B841-9C4B-DF6FCE6C8D56}">
      <dgm:prSet/>
      <dgm:spPr/>
      <dgm:t>
        <a:bodyPr/>
        <a:lstStyle/>
        <a:p>
          <a:endParaRPr lang="en-US"/>
        </a:p>
      </dgm:t>
    </dgm:pt>
    <dgm:pt modelId="{C30B4C5C-12E2-2C4F-972D-AFA500790F4B}" type="sibTrans" cxnId="{3D52AD91-EFC7-B841-9C4B-DF6FCE6C8D56}">
      <dgm:prSet/>
      <dgm:spPr/>
      <dgm:t>
        <a:bodyPr/>
        <a:lstStyle/>
        <a:p>
          <a:endParaRPr lang="en-US"/>
        </a:p>
      </dgm:t>
    </dgm:pt>
    <dgm:pt modelId="{F5E7324E-F07E-9A41-B102-892095F6999E}">
      <dgm:prSet phldrT="[Text]" custT="1"/>
      <dgm:spPr/>
      <dgm:t>
        <a:bodyPr/>
        <a:lstStyle/>
        <a:p>
          <a:r>
            <a:rPr lang="en-US" sz="2400" dirty="0" smtClean="0"/>
            <a:t>HS </a:t>
          </a:r>
          <a:r>
            <a:rPr lang="en-US" sz="2800" dirty="0" smtClean="0"/>
            <a:t>student</a:t>
          </a:r>
        </a:p>
      </dgm:t>
    </dgm:pt>
    <dgm:pt modelId="{C4DCFB2E-1271-1E44-8BC5-E0FB3483B86C}" type="parTrans" cxnId="{DC017D6F-8FD3-6948-A625-E7205347FFC2}">
      <dgm:prSet/>
      <dgm:spPr/>
      <dgm:t>
        <a:bodyPr/>
        <a:lstStyle/>
        <a:p>
          <a:endParaRPr lang="en-US"/>
        </a:p>
      </dgm:t>
    </dgm:pt>
    <dgm:pt modelId="{6F0221A4-4FAE-F64E-BBED-01F4AD7870A9}" type="sibTrans" cxnId="{DC017D6F-8FD3-6948-A625-E7205347FFC2}">
      <dgm:prSet/>
      <dgm:spPr/>
      <dgm:t>
        <a:bodyPr/>
        <a:lstStyle/>
        <a:p>
          <a:endParaRPr lang="en-US"/>
        </a:p>
      </dgm:t>
    </dgm:pt>
    <dgm:pt modelId="{3273F57F-CB31-FE4E-B00C-4A86DD206D6D}">
      <dgm:prSet phldrT="[Text]"/>
      <dgm:spPr/>
      <dgm:t>
        <a:bodyPr/>
        <a:lstStyle/>
        <a:p>
          <a:r>
            <a:rPr lang="en-US" dirty="0" smtClean="0"/>
            <a:t>Gets SEP</a:t>
          </a:r>
          <a:endParaRPr lang="en-US" dirty="0"/>
        </a:p>
      </dgm:t>
    </dgm:pt>
    <dgm:pt modelId="{A74AB9F2-BDBC-AD4F-9A5D-14F1D9CA48B7}" type="parTrans" cxnId="{F1665DF8-37B6-D242-8D4D-E8A4064FED89}">
      <dgm:prSet/>
      <dgm:spPr/>
      <dgm:t>
        <a:bodyPr/>
        <a:lstStyle/>
        <a:p>
          <a:endParaRPr lang="en-US"/>
        </a:p>
      </dgm:t>
    </dgm:pt>
    <dgm:pt modelId="{9AFA9A77-DB27-EE42-B7B2-94C57177E18B}" type="sibTrans" cxnId="{F1665DF8-37B6-D242-8D4D-E8A4064FED89}">
      <dgm:prSet/>
      <dgm:spPr/>
      <dgm:t>
        <a:bodyPr/>
        <a:lstStyle/>
        <a:p>
          <a:endParaRPr lang="en-US"/>
        </a:p>
      </dgm:t>
    </dgm:pt>
    <dgm:pt modelId="{F0C13E9C-DB66-0B4B-9BDC-D2CD2AD61D42}" type="pres">
      <dgm:prSet presAssocID="{4103F07D-86D1-964E-95E1-464B248C16A9}" presName="cycle" presStyleCnt="0">
        <dgm:presLayoutVars>
          <dgm:dir/>
          <dgm:resizeHandles val="exact"/>
        </dgm:presLayoutVars>
      </dgm:prSet>
      <dgm:spPr/>
      <dgm:t>
        <a:bodyPr/>
        <a:lstStyle/>
        <a:p>
          <a:endParaRPr lang="en-US"/>
        </a:p>
      </dgm:t>
    </dgm:pt>
    <dgm:pt modelId="{CB2E6488-829B-874C-A852-AE47A1D0C7E0}" type="pres">
      <dgm:prSet presAssocID="{064C9BE6-671C-874F-A9A2-41BF8A2FEB18}" presName="node" presStyleLbl="node1" presStyleIdx="0" presStyleCnt="5" custRadScaleRad="78271" custRadScaleInc="61962">
        <dgm:presLayoutVars>
          <dgm:bulletEnabled val="1"/>
        </dgm:presLayoutVars>
      </dgm:prSet>
      <dgm:spPr/>
      <dgm:t>
        <a:bodyPr/>
        <a:lstStyle/>
        <a:p>
          <a:endParaRPr lang="en-US"/>
        </a:p>
      </dgm:t>
    </dgm:pt>
    <dgm:pt modelId="{1E038B9D-AFCD-5947-8B51-9CA42B217B17}" type="pres">
      <dgm:prSet presAssocID="{46A48A00-A417-4E4F-B073-98755C6A0B90}" presName="sibTrans" presStyleLbl="sibTrans2D1" presStyleIdx="0" presStyleCnt="5" custScaleX="168463"/>
      <dgm:spPr/>
      <dgm:t>
        <a:bodyPr/>
        <a:lstStyle/>
        <a:p>
          <a:endParaRPr lang="en-US"/>
        </a:p>
      </dgm:t>
    </dgm:pt>
    <dgm:pt modelId="{2C6BD01E-E277-AB4C-B461-B43B861A6C29}" type="pres">
      <dgm:prSet presAssocID="{46A48A00-A417-4E4F-B073-98755C6A0B90}" presName="connectorText" presStyleLbl="sibTrans2D1" presStyleIdx="0" presStyleCnt="5"/>
      <dgm:spPr/>
      <dgm:t>
        <a:bodyPr/>
        <a:lstStyle/>
        <a:p>
          <a:endParaRPr lang="en-US"/>
        </a:p>
      </dgm:t>
    </dgm:pt>
    <dgm:pt modelId="{BF5CF430-D2B1-604F-9246-C9A5020D00BF}" type="pres">
      <dgm:prSet presAssocID="{98F1633F-5B28-4440-A5C4-B25FCB776D8F}" presName="node" presStyleLbl="node1" presStyleIdx="1" presStyleCnt="5" custRadScaleRad="107516" custRadScaleInc="108911">
        <dgm:presLayoutVars>
          <dgm:bulletEnabled val="1"/>
        </dgm:presLayoutVars>
      </dgm:prSet>
      <dgm:spPr/>
      <dgm:t>
        <a:bodyPr/>
        <a:lstStyle/>
        <a:p>
          <a:endParaRPr lang="en-US"/>
        </a:p>
      </dgm:t>
    </dgm:pt>
    <dgm:pt modelId="{0A9604DE-92C9-3745-A0A1-8B86F10B654F}" type="pres">
      <dgm:prSet presAssocID="{B8617943-7C84-8B45-9D07-EC32C57437A2}" presName="sibTrans" presStyleLbl="sibTrans2D1" presStyleIdx="1" presStyleCnt="5" custLinFactNeighborX="15056" custLinFactNeighborY="62613"/>
      <dgm:spPr/>
      <dgm:t>
        <a:bodyPr/>
        <a:lstStyle/>
        <a:p>
          <a:endParaRPr lang="en-US"/>
        </a:p>
      </dgm:t>
    </dgm:pt>
    <dgm:pt modelId="{2C9899BA-1B3E-6C4C-9200-62204D8F4720}" type="pres">
      <dgm:prSet presAssocID="{B8617943-7C84-8B45-9D07-EC32C57437A2}" presName="connectorText" presStyleLbl="sibTrans2D1" presStyleIdx="1" presStyleCnt="5"/>
      <dgm:spPr/>
      <dgm:t>
        <a:bodyPr/>
        <a:lstStyle/>
        <a:p>
          <a:endParaRPr lang="en-US"/>
        </a:p>
      </dgm:t>
    </dgm:pt>
    <dgm:pt modelId="{5D04DD8E-8100-9B48-A5E7-669B1C6E1A83}" type="pres">
      <dgm:prSet presAssocID="{A33DBB85-3ED4-EB4E-A969-178E99953553}" presName="node" presStyleLbl="node1" presStyleIdx="2" presStyleCnt="5" custRadScaleRad="275203" custRadScaleInc="-169097">
        <dgm:presLayoutVars>
          <dgm:bulletEnabled val="1"/>
        </dgm:presLayoutVars>
      </dgm:prSet>
      <dgm:spPr/>
      <dgm:t>
        <a:bodyPr/>
        <a:lstStyle/>
        <a:p>
          <a:endParaRPr lang="en-US"/>
        </a:p>
      </dgm:t>
    </dgm:pt>
    <dgm:pt modelId="{8CA4A88F-F07E-7747-AD8A-236E210D2DBD}" type="pres">
      <dgm:prSet presAssocID="{C30B4C5C-12E2-2C4F-972D-AFA500790F4B}" presName="sibTrans" presStyleLbl="sibTrans2D1" presStyleIdx="2" presStyleCnt="5" custFlipVert="1" custFlipHor="1" custScaleX="1638" custScaleY="27327" custLinFactY="173877" custLinFactNeighborX="3562" custLinFactNeighborY="200000"/>
      <dgm:spPr/>
      <dgm:t>
        <a:bodyPr/>
        <a:lstStyle/>
        <a:p>
          <a:endParaRPr lang="en-US"/>
        </a:p>
      </dgm:t>
    </dgm:pt>
    <dgm:pt modelId="{21D413DA-48B8-2B47-960B-17A4690653C3}" type="pres">
      <dgm:prSet presAssocID="{C30B4C5C-12E2-2C4F-972D-AFA500790F4B}" presName="connectorText" presStyleLbl="sibTrans2D1" presStyleIdx="2" presStyleCnt="5"/>
      <dgm:spPr/>
      <dgm:t>
        <a:bodyPr/>
        <a:lstStyle/>
        <a:p>
          <a:endParaRPr lang="en-US"/>
        </a:p>
      </dgm:t>
    </dgm:pt>
    <dgm:pt modelId="{871E4B1C-D8A3-4947-A0D4-14105312CFA2}" type="pres">
      <dgm:prSet presAssocID="{F5E7324E-F07E-9A41-B102-892095F6999E}" presName="node" presStyleLbl="node1" presStyleIdx="3" presStyleCnt="5" custScaleX="108442" custRadScaleRad="204100" custRadScaleInc="94080">
        <dgm:presLayoutVars>
          <dgm:bulletEnabled val="1"/>
        </dgm:presLayoutVars>
      </dgm:prSet>
      <dgm:spPr/>
      <dgm:t>
        <a:bodyPr/>
        <a:lstStyle/>
        <a:p>
          <a:endParaRPr lang="en-US"/>
        </a:p>
      </dgm:t>
    </dgm:pt>
    <dgm:pt modelId="{2351AF41-EED0-1941-9848-B17C8F81D16F}" type="pres">
      <dgm:prSet presAssocID="{6F0221A4-4FAE-F64E-BBED-01F4AD7870A9}" presName="sibTrans" presStyleLbl="sibTrans2D1" presStyleIdx="3" presStyleCnt="5" custScaleX="156180"/>
      <dgm:spPr/>
      <dgm:t>
        <a:bodyPr/>
        <a:lstStyle/>
        <a:p>
          <a:endParaRPr lang="en-US"/>
        </a:p>
      </dgm:t>
    </dgm:pt>
    <dgm:pt modelId="{5024EC08-1C82-9E42-A83A-F47409755E5A}" type="pres">
      <dgm:prSet presAssocID="{6F0221A4-4FAE-F64E-BBED-01F4AD7870A9}" presName="connectorText" presStyleLbl="sibTrans2D1" presStyleIdx="3" presStyleCnt="5"/>
      <dgm:spPr/>
      <dgm:t>
        <a:bodyPr/>
        <a:lstStyle/>
        <a:p>
          <a:endParaRPr lang="en-US"/>
        </a:p>
      </dgm:t>
    </dgm:pt>
    <dgm:pt modelId="{E57B0E82-7091-AF4F-BD57-69A758095731}" type="pres">
      <dgm:prSet presAssocID="{3273F57F-CB31-FE4E-B00C-4A86DD206D6D}" presName="node" presStyleLbl="node1" presStyleIdx="4" presStyleCnt="5" custRadScaleRad="170169" custRadScaleInc="18763">
        <dgm:presLayoutVars>
          <dgm:bulletEnabled val="1"/>
        </dgm:presLayoutVars>
      </dgm:prSet>
      <dgm:spPr/>
      <dgm:t>
        <a:bodyPr/>
        <a:lstStyle/>
        <a:p>
          <a:endParaRPr lang="en-US"/>
        </a:p>
      </dgm:t>
    </dgm:pt>
    <dgm:pt modelId="{9302E4F6-1F19-EE44-A951-BADEF4B853D3}" type="pres">
      <dgm:prSet presAssocID="{9AFA9A77-DB27-EE42-B7B2-94C57177E18B}" presName="sibTrans" presStyleLbl="sibTrans2D1" presStyleIdx="4" presStyleCnt="5" custScaleX="157860" custLinFactNeighborX="-4037" custLinFactNeighborY="-13854"/>
      <dgm:spPr/>
      <dgm:t>
        <a:bodyPr/>
        <a:lstStyle/>
        <a:p>
          <a:endParaRPr lang="en-US"/>
        </a:p>
      </dgm:t>
    </dgm:pt>
    <dgm:pt modelId="{34BE383D-B423-D046-81DF-F79291C6ED58}" type="pres">
      <dgm:prSet presAssocID="{9AFA9A77-DB27-EE42-B7B2-94C57177E18B}" presName="connectorText" presStyleLbl="sibTrans2D1" presStyleIdx="4" presStyleCnt="5"/>
      <dgm:spPr/>
      <dgm:t>
        <a:bodyPr/>
        <a:lstStyle/>
        <a:p>
          <a:endParaRPr lang="en-US"/>
        </a:p>
      </dgm:t>
    </dgm:pt>
  </dgm:ptLst>
  <dgm:cxnLst>
    <dgm:cxn modelId="{B961166A-6718-BC49-8E12-FC6F3BEB16E6}" type="presOf" srcId="{46A48A00-A417-4E4F-B073-98755C6A0B90}" destId="{1E038B9D-AFCD-5947-8B51-9CA42B217B17}" srcOrd="0" destOrd="0" presId="urn:microsoft.com/office/officeart/2005/8/layout/cycle2"/>
    <dgm:cxn modelId="{F1665DF8-37B6-D242-8D4D-E8A4064FED89}" srcId="{4103F07D-86D1-964E-95E1-464B248C16A9}" destId="{3273F57F-CB31-FE4E-B00C-4A86DD206D6D}" srcOrd="4" destOrd="0" parTransId="{A74AB9F2-BDBC-AD4F-9A5D-14F1D9CA48B7}" sibTransId="{9AFA9A77-DB27-EE42-B7B2-94C57177E18B}"/>
    <dgm:cxn modelId="{E15B9138-4760-A644-8B9E-2405A0A35600}" type="presOf" srcId="{9AFA9A77-DB27-EE42-B7B2-94C57177E18B}" destId="{34BE383D-B423-D046-81DF-F79291C6ED58}" srcOrd="1" destOrd="0" presId="urn:microsoft.com/office/officeart/2005/8/layout/cycle2"/>
    <dgm:cxn modelId="{D01AC7F8-E0C6-B648-9C19-4BD45E80319C}" type="presOf" srcId="{C30B4C5C-12E2-2C4F-972D-AFA500790F4B}" destId="{21D413DA-48B8-2B47-960B-17A4690653C3}" srcOrd="1" destOrd="0" presId="urn:microsoft.com/office/officeart/2005/8/layout/cycle2"/>
    <dgm:cxn modelId="{C4B37978-2B0B-7241-BCF9-1D49789E5B30}" type="presOf" srcId="{F5E7324E-F07E-9A41-B102-892095F6999E}" destId="{871E4B1C-D8A3-4947-A0D4-14105312CFA2}" srcOrd="0" destOrd="0" presId="urn:microsoft.com/office/officeart/2005/8/layout/cycle2"/>
    <dgm:cxn modelId="{DBD0B3DF-8571-0F48-9B12-826A1EF643E9}" type="presOf" srcId="{9AFA9A77-DB27-EE42-B7B2-94C57177E18B}" destId="{9302E4F6-1F19-EE44-A951-BADEF4B853D3}" srcOrd="0" destOrd="0" presId="urn:microsoft.com/office/officeart/2005/8/layout/cycle2"/>
    <dgm:cxn modelId="{3ADF191F-9B0D-364D-AF72-9E77E34A161B}" type="presOf" srcId="{B8617943-7C84-8B45-9D07-EC32C57437A2}" destId="{0A9604DE-92C9-3745-A0A1-8B86F10B654F}" srcOrd="0" destOrd="0" presId="urn:microsoft.com/office/officeart/2005/8/layout/cycle2"/>
    <dgm:cxn modelId="{5B62A078-F4DB-B74E-ADCA-CF6E186E57F8}" type="presOf" srcId="{A33DBB85-3ED4-EB4E-A969-178E99953553}" destId="{5D04DD8E-8100-9B48-A5E7-669B1C6E1A83}" srcOrd="0" destOrd="0" presId="urn:microsoft.com/office/officeart/2005/8/layout/cycle2"/>
    <dgm:cxn modelId="{A1959F84-313E-9E46-B47E-CDC7F1C8AF8B}" type="presOf" srcId="{C30B4C5C-12E2-2C4F-972D-AFA500790F4B}" destId="{8CA4A88F-F07E-7747-AD8A-236E210D2DBD}" srcOrd="0" destOrd="0" presId="urn:microsoft.com/office/officeart/2005/8/layout/cycle2"/>
    <dgm:cxn modelId="{4F5ECF5E-4550-3F44-A6B0-6D14C84B6D23}" type="presOf" srcId="{3273F57F-CB31-FE4E-B00C-4A86DD206D6D}" destId="{E57B0E82-7091-AF4F-BD57-69A758095731}" srcOrd="0" destOrd="0" presId="urn:microsoft.com/office/officeart/2005/8/layout/cycle2"/>
    <dgm:cxn modelId="{3D52AD91-EFC7-B841-9C4B-DF6FCE6C8D56}" srcId="{4103F07D-86D1-964E-95E1-464B248C16A9}" destId="{A33DBB85-3ED4-EB4E-A969-178E99953553}" srcOrd="2" destOrd="0" parTransId="{762A456A-0495-B049-A203-FB1848000D62}" sibTransId="{C30B4C5C-12E2-2C4F-972D-AFA500790F4B}"/>
    <dgm:cxn modelId="{58E83479-E8A9-5543-9088-888C6600E4ED}" type="presOf" srcId="{B8617943-7C84-8B45-9D07-EC32C57437A2}" destId="{2C9899BA-1B3E-6C4C-9200-62204D8F4720}" srcOrd="1" destOrd="0" presId="urn:microsoft.com/office/officeart/2005/8/layout/cycle2"/>
    <dgm:cxn modelId="{D645A779-8121-7747-856B-F3C2C259226C}" type="presOf" srcId="{6F0221A4-4FAE-F64E-BBED-01F4AD7870A9}" destId="{2351AF41-EED0-1941-9848-B17C8F81D16F}" srcOrd="0" destOrd="0" presId="urn:microsoft.com/office/officeart/2005/8/layout/cycle2"/>
    <dgm:cxn modelId="{47F862BD-EE4C-654C-9FE5-85C29743042E}" srcId="{4103F07D-86D1-964E-95E1-464B248C16A9}" destId="{064C9BE6-671C-874F-A9A2-41BF8A2FEB18}" srcOrd="0" destOrd="0" parTransId="{905D5554-2B9C-264D-88CD-58CF02BB9479}" sibTransId="{46A48A00-A417-4E4F-B073-98755C6A0B90}"/>
    <dgm:cxn modelId="{1593A4C4-9B7D-2640-AB76-081DB2C1B9E5}" type="presOf" srcId="{6F0221A4-4FAE-F64E-BBED-01F4AD7870A9}" destId="{5024EC08-1C82-9E42-A83A-F47409755E5A}" srcOrd="1" destOrd="0" presId="urn:microsoft.com/office/officeart/2005/8/layout/cycle2"/>
    <dgm:cxn modelId="{B7427C11-BBA5-814C-9A6F-6534DFCEF602}" type="presOf" srcId="{98F1633F-5B28-4440-A5C4-B25FCB776D8F}" destId="{BF5CF430-D2B1-604F-9246-C9A5020D00BF}" srcOrd="0" destOrd="0" presId="urn:microsoft.com/office/officeart/2005/8/layout/cycle2"/>
    <dgm:cxn modelId="{767CC696-6B97-A24F-A0A2-9BE408FF38DD}" type="presOf" srcId="{4103F07D-86D1-964E-95E1-464B248C16A9}" destId="{F0C13E9C-DB66-0B4B-9BDC-D2CD2AD61D42}" srcOrd="0" destOrd="0" presId="urn:microsoft.com/office/officeart/2005/8/layout/cycle2"/>
    <dgm:cxn modelId="{35D38CF3-5F42-0443-B95E-6D466EE0F2C3}" type="presOf" srcId="{46A48A00-A417-4E4F-B073-98755C6A0B90}" destId="{2C6BD01E-E277-AB4C-B461-B43B861A6C29}" srcOrd="1" destOrd="0" presId="urn:microsoft.com/office/officeart/2005/8/layout/cycle2"/>
    <dgm:cxn modelId="{DC017D6F-8FD3-6948-A625-E7205347FFC2}" srcId="{4103F07D-86D1-964E-95E1-464B248C16A9}" destId="{F5E7324E-F07E-9A41-B102-892095F6999E}" srcOrd="3" destOrd="0" parTransId="{C4DCFB2E-1271-1E44-8BC5-E0FB3483B86C}" sibTransId="{6F0221A4-4FAE-F64E-BBED-01F4AD7870A9}"/>
    <dgm:cxn modelId="{5FE16B9E-F035-A847-8569-4C6BBED1AD78}" srcId="{4103F07D-86D1-964E-95E1-464B248C16A9}" destId="{98F1633F-5B28-4440-A5C4-B25FCB776D8F}" srcOrd="1" destOrd="0" parTransId="{80EFA6C4-D690-6A44-9C34-99A562B58957}" sibTransId="{B8617943-7C84-8B45-9D07-EC32C57437A2}"/>
    <dgm:cxn modelId="{DF80D799-3C1E-9043-BB0A-499517082DE2}" type="presOf" srcId="{064C9BE6-671C-874F-A9A2-41BF8A2FEB18}" destId="{CB2E6488-829B-874C-A852-AE47A1D0C7E0}" srcOrd="0" destOrd="0" presId="urn:microsoft.com/office/officeart/2005/8/layout/cycle2"/>
    <dgm:cxn modelId="{337D26EE-7663-5E49-8FB8-B06B641EFE8B}" type="presParOf" srcId="{F0C13E9C-DB66-0B4B-9BDC-D2CD2AD61D42}" destId="{CB2E6488-829B-874C-A852-AE47A1D0C7E0}" srcOrd="0" destOrd="0" presId="urn:microsoft.com/office/officeart/2005/8/layout/cycle2"/>
    <dgm:cxn modelId="{911C6F4F-7AA5-3047-A3E7-1542E11E04F5}" type="presParOf" srcId="{F0C13E9C-DB66-0B4B-9BDC-D2CD2AD61D42}" destId="{1E038B9D-AFCD-5947-8B51-9CA42B217B17}" srcOrd="1" destOrd="0" presId="urn:microsoft.com/office/officeart/2005/8/layout/cycle2"/>
    <dgm:cxn modelId="{0798F766-411A-BC43-B7EE-E77F8D8A011A}" type="presParOf" srcId="{1E038B9D-AFCD-5947-8B51-9CA42B217B17}" destId="{2C6BD01E-E277-AB4C-B461-B43B861A6C29}" srcOrd="0" destOrd="0" presId="urn:microsoft.com/office/officeart/2005/8/layout/cycle2"/>
    <dgm:cxn modelId="{1FF9B623-6B2C-7842-BC05-3C93FA47DE5E}" type="presParOf" srcId="{F0C13E9C-DB66-0B4B-9BDC-D2CD2AD61D42}" destId="{BF5CF430-D2B1-604F-9246-C9A5020D00BF}" srcOrd="2" destOrd="0" presId="urn:microsoft.com/office/officeart/2005/8/layout/cycle2"/>
    <dgm:cxn modelId="{3C4E5DDA-F18F-8E4D-B9F7-D757B6E334D7}" type="presParOf" srcId="{F0C13E9C-DB66-0B4B-9BDC-D2CD2AD61D42}" destId="{0A9604DE-92C9-3745-A0A1-8B86F10B654F}" srcOrd="3" destOrd="0" presId="urn:microsoft.com/office/officeart/2005/8/layout/cycle2"/>
    <dgm:cxn modelId="{579085CA-A2E1-5F4B-B258-1A1FB398B981}" type="presParOf" srcId="{0A9604DE-92C9-3745-A0A1-8B86F10B654F}" destId="{2C9899BA-1B3E-6C4C-9200-62204D8F4720}" srcOrd="0" destOrd="0" presId="urn:microsoft.com/office/officeart/2005/8/layout/cycle2"/>
    <dgm:cxn modelId="{9DA21438-4BDE-EE4E-8CF4-20C13B7E8973}" type="presParOf" srcId="{F0C13E9C-DB66-0B4B-9BDC-D2CD2AD61D42}" destId="{5D04DD8E-8100-9B48-A5E7-669B1C6E1A83}" srcOrd="4" destOrd="0" presId="urn:microsoft.com/office/officeart/2005/8/layout/cycle2"/>
    <dgm:cxn modelId="{C8C6B05B-9F59-CB4F-9B3D-9F952B9F123C}" type="presParOf" srcId="{F0C13E9C-DB66-0B4B-9BDC-D2CD2AD61D42}" destId="{8CA4A88F-F07E-7747-AD8A-236E210D2DBD}" srcOrd="5" destOrd="0" presId="urn:microsoft.com/office/officeart/2005/8/layout/cycle2"/>
    <dgm:cxn modelId="{2B10D623-F8EA-5F48-BB84-48F34B299444}" type="presParOf" srcId="{8CA4A88F-F07E-7747-AD8A-236E210D2DBD}" destId="{21D413DA-48B8-2B47-960B-17A4690653C3}" srcOrd="0" destOrd="0" presId="urn:microsoft.com/office/officeart/2005/8/layout/cycle2"/>
    <dgm:cxn modelId="{907528FE-EB40-0B4A-950E-C2864C0721B2}" type="presParOf" srcId="{F0C13E9C-DB66-0B4B-9BDC-D2CD2AD61D42}" destId="{871E4B1C-D8A3-4947-A0D4-14105312CFA2}" srcOrd="6" destOrd="0" presId="urn:microsoft.com/office/officeart/2005/8/layout/cycle2"/>
    <dgm:cxn modelId="{E78D9DE0-B9AC-8E49-AF9A-C6DBD8575C72}" type="presParOf" srcId="{F0C13E9C-DB66-0B4B-9BDC-D2CD2AD61D42}" destId="{2351AF41-EED0-1941-9848-B17C8F81D16F}" srcOrd="7" destOrd="0" presId="urn:microsoft.com/office/officeart/2005/8/layout/cycle2"/>
    <dgm:cxn modelId="{69F3C539-2755-934C-9C91-E927F448B397}" type="presParOf" srcId="{2351AF41-EED0-1941-9848-B17C8F81D16F}" destId="{5024EC08-1C82-9E42-A83A-F47409755E5A}" srcOrd="0" destOrd="0" presId="urn:microsoft.com/office/officeart/2005/8/layout/cycle2"/>
    <dgm:cxn modelId="{2327D31F-8BA1-5341-8CF9-6ED40D12476A}" type="presParOf" srcId="{F0C13E9C-DB66-0B4B-9BDC-D2CD2AD61D42}" destId="{E57B0E82-7091-AF4F-BD57-69A758095731}" srcOrd="8" destOrd="0" presId="urn:microsoft.com/office/officeart/2005/8/layout/cycle2"/>
    <dgm:cxn modelId="{A1431C57-140A-F746-9E29-8FC34F5F832A}" type="presParOf" srcId="{F0C13E9C-DB66-0B4B-9BDC-D2CD2AD61D42}" destId="{9302E4F6-1F19-EE44-A951-BADEF4B853D3}" srcOrd="9" destOrd="0" presId="urn:microsoft.com/office/officeart/2005/8/layout/cycle2"/>
    <dgm:cxn modelId="{C7880338-E087-8447-9CB6-B7E486E5EDFF}" type="presParOf" srcId="{9302E4F6-1F19-EE44-A951-BADEF4B853D3}" destId="{34BE383D-B423-D046-81DF-F79291C6ED58}"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6488-829B-874C-A852-AE47A1D0C7E0}">
      <dsp:nvSpPr>
        <dsp:cNvPr id="0" name=""/>
        <dsp:cNvSpPr/>
      </dsp:nvSpPr>
      <dsp:spPr>
        <a:xfrm>
          <a:off x="5293219" y="539138"/>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First term</a:t>
          </a:r>
          <a:endParaRPr lang="en-US" sz="3500" kern="1200" dirty="0"/>
        </a:p>
      </dsp:txBody>
      <dsp:txXfrm>
        <a:off x="5516423" y="762342"/>
        <a:ext cx="1077727" cy="1077727"/>
      </dsp:txXfrm>
    </dsp:sp>
    <dsp:sp modelId="{1E038B9D-AFCD-5947-8B51-9CA42B217B17}">
      <dsp:nvSpPr>
        <dsp:cNvPr id="0" name=""/>
        <dsp:cNvSpPr/>
      </dsp:nvSpPr>
      <dsp:spPr>
        <a:xfrm rot="3458476">
          <a:off x="6268015" y="2115619"/>
          <a:ext cx="932509"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6303877" y="2153321"/>
        <a:ext cx="778191" cy="308637"/>
      </dsp:txXfrm>
    </dsp:sp>
    <dsp:sp modelId="{BF5CF430-D2B1-604F-9246-C9A5020D00BF}">
      <dsp:nvSpPr>
        <dsp:cNvPr id="0" name=""/>
        <dsp:cNvSpPr/>
      </dsp:nvSpPr>
      <dsp:spPr>
        <a:xfrm>
          <a:off x="6667955" y="2708827"/>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30000" dirty="0" smtClean="0"/>
            <a:t>nd</a:t>
          </a:r>
          <a:r>
            <a:rPr lang="en-US" sz="3500" kern="1200" dirty="0" smtClean="0"/>
            <a:t> term</a:t>
          </a:r>
          <a:endParaRPr lang="en-US" sz="3500" kern="1200" dirty="0"/>
        </a:p>
      </dsp:txBody>
      <dsp:txXfrm>
        <a:off x="6891159" y="2932031"/>
        <a:ext cx="1077727" cy="1077727"/>
      </dsp:txXfrm>
    </dsp:sp>
    <dsp:sp modelId="{0A9604DE-92C9-3745-A0A1-8B86F10B654F}">
      <dsp:nvSpPr>
        <dsp:cNvPr id="0" name=""/>
        <dsp:cNvSpPr/>
      </dsp:nvSpPr>
      <dsp:spPr>
        <a:xfrm rot="19986088">
          <a:off x="8498194" y="2846293"/>
          <a:ext cx="832643"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8506542" y="2984080"/>
        <a:ext cx="678325" cy="308637"/>
      </dsp:txXfrm>
    </dsp:sp>
    <dsp:sp modelId="{5D04DD8E-8100-9B48-A5E7-669B1C6E1A83}">
      <dsp:nvSpPr>
        <dsp:cNvPr id="0" name=""/>
        <dsp:cNvSpPr/>
      </dsp:nvSpPr>
      <dsp:spPr>
        <a:xfrm>
          <a:off x="9428248" y="1308539"/>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30000" dirty="0" smtClean="0"/>
            <a:t>nd</a:t>
          </a:r>
          <a:r>
            <a:rPr lang="en-US" sz="3500" kern="1200" dirty="0" smtClean="0"/>
            <a:t> year</a:t>
          </a:r>
          <a:endParaRPr lang="en-US" sz="3500" kern="1200" dirty="0"/>
        </a:p>
      </dsp:txBody>
      <dsp:txXfrm>
        <a:off x="9651452" y="1531743"/>
        <a:ext cx="1077727" cy="1077727"/>
      </dsp:txXfrm>
    </dsp:sp>
    <dsp:sp modelId="{8CA4A88F-F07E-7747-AD8A-236E210D2DBD}">
      <dsp:nvSpPr>
        <dsp:cNvPr id="0" name=""/>
        <dsp:cNvSpPr/>
      </dsp:nvSpPr>
      <dsp:spPr>
        <a:xfrm rot="9996600" flipH="1" flipV="1">
          <a:off x="6201821" y="4897563"/>
          <a:ext cx="61646" cy="1405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6202072" y="4927818"/>
        <a:ext cx="43152" cy="84340"/>
      </dsp:txXfrm>
    </dsp:sp>
    <dsp:sp modelId="{871E4B1C-D8A3-4947-A0D4-14105312CFA2}">
      <dsp:nvSpPr>
        <dsp:cNvPr id="0" name=""/>
        <dsp:cNvSpPr/>
      </dsp:nvSpPr>
      <dsp:spPr>
        <a:xfrm>
          <a:off x="914399" y="3319940"/>
          <a:ext cx="1652802"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HS </a:t>
          </a:r>
          <a:r>
            <a:rPr lang="en-US" sz="2800" kern="1200" dirty="0" smtClean="0"/>
            <a:t>student</a:t>
          </a:r>
        </a:p>
      </dsp:txBody>
      <dsp:txXfrm>
        <a:off x="1156446" y="3543144"/>
        <a:ext cx="1168708" cy="1077727"/>
      </dsp:txXfrm>
    </dsp:sp>
    <dsp:sp modelId="{2351AF41-EED0-1941-9848-B17C8F81D16F}">
      <dsp:nvSpPr>
        <dsp:cNvPr id="0" name=""/>
        <dsp:cNvSpPr/>
      </dsp:nvSpPr>
      <dsp:spPr>
        <a:xfrm rot="17081474">
          <a:off x="1549996" y="2463116"/>
          <a:ext cx="1095630"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1607587" y="2640631"/>
        <a:ext cx="941312" cy="308637"/>
      </dsp:txXfrm>
    </dsp:sp>
    <dsp:sp modelId="{E57B0E82-7091-AF4F-BD57-69A758095731}">
      <dsp:nvSpPr>
        <dsp:cNvPr id="0" name=""/>
        <dsp:cNvSpPr/>
      </dsp:nvSpPr>
      <dsp:spPr>
        <a:xfrm>
          <a:off x="1701888" y="561716"/>
          <a:ext cx="1524135" cy="1524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Gets SEP</a:t>
          </a:r>
          <a:endParaRPr lang="en-US" sz="3500" kern="1200" dirty="0"/>
        </a:p>
      </dsp:txBody>
      <dsp:txXfrm>
        <a:off x="1925092" y="784920"/>
        <a:ext cx="1077727" cy="1077727"/>
      </dsp:txXfrm>
    </dsp:sp>
    <dsp:sp modelId="{9302E4F6-1F19-EE44-A951-BADEF4B853D3}">
      <dsp:nvSpPr>
        <dsp:cNvPr id="0" name=""/>
        <dsp:cNvSpPr/>
      </dsp:nvSpPr>
      <dsp:spPr>
        <a:xfrm rot="21578388">
          <a:off x="3319584" y="984227"/>
          <a:ext cx="1729594" cy="51439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3319586" y="1087591"/>
        <a:ext cx="1575276" cy="3086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0.13264</cdr:x>
      <cdr:y>0.04409</cdr:y>
    </cdr:from>
    <cdr:to>
      <cdr:x>0.9023</cdr:x>
      <cdr:y>0.21649</cdr:y>
    </cdr:to>
    <cdr:sp macro="" textlink="">
      <cdr:nvSpPr>
        <cdr:cNvPr id="2" name="TextBox 1"/>
        <cdr:cNvSpPr txBox="1"/>
      </cdr:nvSpPr>
      <cdr:spPr>
        <a:xfrm xmlns:a="http://schemas.openxmlformats.org/drawingml/2006/main">
          <a:off x="1080080" y="233826"/>
          <a:ext cx="626715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Persistence of students with RS interaction vs </a:t>
          </a:r>
        </a:p>
        <a:p xmlns:a="http://schemas.openxmlformats.org/drawingml/2006/main">
          <a:r>
            <a:rPr lang="en-US" sz="2400" dirty="0" smtClean="0"/>
            <a:t>Control group (no interactions)</a:t>
          </a:r>
          <a:endParaRPr lang="en-US" sz="2400" dirty="0"/>
        </a:p>
      </cdr:txBody>
    </cdr:sp>
  </cdr:relSizeAnchor>
</c:userShapes>
</file>

<file path=ppt/drawings/drawing2.xml><?xml version="1.0" encoding="utf-8"?>
<c:userShapes xmlns:c="http://schemas.openxmlformats.org/drawingml/2006/chart">
  <cdr:relSizeAnchor xmlns:cdr="http://schemas.openxmlformats.org/drawingml/2006/chartDrawing">
    <cdr:from>
      <cdr:x>0.57829</cdr:x>
      <cdr:y>0.84763</cdr:y>
    </cdr:from>
    <cdr:to>
      <cdr:x>0.74395</cdr:x>
      <cdr:y>0.94142</cdr:y>
    </cdr:to>
    <cdr:sp macro="" textlink="">
      <cdr:nvSpPr>
        <cdr:cNvPr id="2" name="TextBox 1"/>
        <cdr:cNvSpPr txBox="1"/>
      </cdr:nvSpPr>
      <cdr:spPr>
        <a:xfrm xmlns:a="http://schemas.openxmlformats.org/drawingml/2006/main">
          <a:off x="5030279" y="3674064"/>
          <a:ext cx="1441076" cy="406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RS Treatment</a:t>
          </a:r>
          <a:endParaRPr lang="en-US" sz="1400" dirty="0"/>
        </a:p>
      </cdr:txBody>
    </cdr:sp>
  </cdr:relSizeAnchor>
  <cdr:relSizeAnchor xmlns:cdr="http://schemas.openxmlformats.org/drawingml/2006/chartDrawing">
    <cdr:from>
      <cdr:x>0.18551</cdr:x>
      <cdr:y>0.84517</cdr:y>
    </cdr:from>
    <cdr:to>
      <cdr:x>0.29063</cdr:x>
      <cdr:y>0.93896</cdr:y>
    </cdr:to>
    <cdr:sp macro="" textlink="">
      <cdr:nvSpPr>
        <cdr:cNvPr id="3" name="TextBox 2"/>
        <cdr:cNvSpPr txBox="1"/>
      </cdr:nvSpPr>
      <cdr:spPr>
        <a:xfrm xmlns:a="http://schemas.openxmlformats.org/drawingml/2006/main">
          <a:off x="1613648" y="3663405"/>
          <a:ext cx="914400" cy="406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Control Group</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0.18574</cdr:x>
      <cdr:y>0.90446</cdr:y>
    </cdr:from>
    <cdr:to>
      <cdr:x>0.28956</cdr:x>
      <cdr:y>1</cdr:y>
    </cdr:to>
    <cdr:sp macro="" textlink="">
      <cdr:nvSpPr>
        <cdr:cNvPr id="2" name="TextBox 1"/>
        <cdr:cNvSpPr txBox="1"/>
      </cdr:nvSpPr>
      <cdr:spPr>
        <a:xfrm xmlns:a="http://schemas.openxmlformats.org/drawingml/2006/main">
          <a:off x="1635967" y="3685771"/>
          <a:ext cx="914400" cy="389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Control Group</a:t>
          </a:r>
          <a:endParaRPr lang="en-US" sz="1400" dirty="0"/>
        </a:p>
      </cdr:txBody>
    </cdr:sp>
  </cdr:relSizeAnchor>
  <cdr:relSizeAnchor xmlns:cdr="http://schemas.openxmlformats.org/drawingml/2006/chartDrawing">
    <cdr:from>
      <cdr:x>0.62105</cdr:x>
      <cdr:y>0.88579</cdr:y>
    </cdr:from>
    <cdr:to>
      <cdr:x>0.72894</cdr:x>
      <cdr:y>0.9451</cdr:y>
    </cdr:to>
    <cdr:sp macro="" textlink="">
      <cdr:nvSpPr>
        <cdr:cNvPr id="3" name="TextBox 2"/>
        <cdr:cNvSpPr txBox="1"/>
      </cdr:nvSpPr>
      <cdr:spPr>
        <a:xfrm xmlns:a="http://schemas.openxmlformats.org/drawingml/2006/main">
          <a:off x="5470038" y="4097464"/>
          <a:ext cx="950259" cy="27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RS Treatment</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0.18467</cdr:x>
      <cdr:y>0.87303</cdr:y>
    </cdr:from>
    <cdr:to>
      <cdr:x>0.27626</cdr:x>
      <cdr:y>1</cdr:y>
    </cdr:to>
    <cdr:sp macro="" textlink="">
      <cdr:nvSpPr>
        <cdr:cNvPr id="2" name="TextBox 1"/>
        <cdr:cNvSpPr txBox="1"/>
      </cdr:nvSpPr>
      <cdr:spPr>
        <a:xfrm xmlns:a="http://schemas.openxmlformats.org/drawingml/2006/main">
          <a:off x="1843645" y="4293893"/>
          <a:ext cx="914400" cy="6244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Control group</a:t>
          </a:r>
          <a:endParaRPr lang="en-US" sz="1100"/>
        </a:p>
      </cdr:txBody>
    </cdr:sp>
  </cdr:relSizeAnchor>
  <cdr:relSizeAnchor xmlns:cdr="http://schemas.openxmlformats.org/drawingml/2006/chartDrawing">
    <cdr:from>
      <cdr:x>0.51511</cdr:x>
      <cdr:y>0.87303</cdr:y>
    </cdr:from>
    <cdr:to>
      <cdr:x>0.6067</cdr:x>
      <cdr:y>1</cdr:y>
    </cdr:to>
    <cdr:sp macro="" textlink="">
      <cdr:nvSpPr>
        <cdr:cNvPr id="3" name="TextBox 2"/>
        <cdr:cNvSpPr txBox="1"/>
      </cdr:nvSpPr>
      <cdr:spPr>
        <a:xfrm xmlns:a="http://schemas.openxmlformats.org/drawingml/2006/main">
          <a:off x="5142657" y="4293893"/>
          <a:ext cx="914400" cy="6244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RS Group</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3078D-B3CD-B74F-85B0-FEE9FD0DB072}" type="datetimeFigureOut">
              <a:rPr lang="en-US" smtClean="0"/>
              <a:t>10/31/19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F8D28-B07D-AD43-A730-736A58B511C3}" type="slidenum">
              <a:rPr lang="en-US" smtClean="0"/>
              <a:t>‹#›</a:t>
            </a:fld>
            <a:endParaRPr lang="en-US"/>
          </a:p>
        </p:txBody>
      </p:sp>
    </p:spTree>
    <p:extLst>
      <p:ext uri="{BB962C8B-B14F-4D97-AF65-F5344CB8AC3E}">
        <p14:creationId xmlns:p14="http://schemas.microsoft.com/office/powerpoint/2010/main" val="91854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ADBDA54-6796-064A-8942-591238299CC3}" type="slidenum">
              <a:rPr lang="en-US" smtClean="0"/>
              <a:t>1</a:t>
            </a:fld>
            <a:endParaRPr lang="en-US"/>
          </a:p>
        </p:txBody>
      </p:sp>
    </p:spTree>
    <p:extLst>
      <p:ext uri="{BB962C8B-B14F-4D97-AF65-F5344CB8AC3E}">
        <p14:creationId xmlns:p14="http://schemas.microsoft.com/office/powerpoint/2010/main" val="95875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extra slide with info on ethnic breakdown, if requested.</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24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Key to involvement is relationship.  Often, the RS is the key person of that relationship.</a:t>
            </a:r>
            <a:endParaRPr lang="en-US" b="1"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Student </a:t>
            </a:r>
            <a:r>
              <a:rPr lang="en-US" dirty="0" smtClean="0"/>
              <a:t>Voices: ”I didn’t know these</a:t>
            </a:r>
            <a:r>
              <a:rPr lang="en-US" baseline="0" dirty="0" smtClean="0"/>
              <a:t> services were offered, and now it’s too late.”</a:t>
            </a:r>
          </a:p>
          <a:p>
            <a:pPr marL="0" lvl="0" indent="0" algn="l" rtl="0">
              <a:spcBef>
                <a:spcPts val="0"/>
              </a:spcBef>
              <a:spcAft>
                <a:spcPts val="0"/>
              </a:spcAft>
              <a:buNone/>
            </a:pPr>
            <a:r>
              <a:rPr lang="en-US" baseline="0" dirty="0" smtClean="0"/>
              <a:t>First-gen students and those unfamiliar with a college environment can feel overwhelmed by choices. A RS can steer them to academic services and extracurricular activities that fit their progress at </a:t>
            </a:r>
            <a:r>
              <a:rPr lang="en-US" baseline="0" dirty="0" err="1" smtClean="0"/>
              <a:t>Cañada</a:t>
            </a:r>
            <a:r>
              <a:rPr lang="en-US" baseline="0" dirty="0" smtClean="0"/>
              <a:t>.</a:t>
            </a:r>
          </a:p>
          <a:p>
            <a:pPr marL="0" lvl="0" indent="0" algn="l" rtl="0">
              <a:spcBef>
                <a:spcPts val="0"/>
              </a:spcBef>
              <a:spcAft>
                <a:spcPts val="0"/>
              </a:spcAft>
              <a:buNone/>
            </a:pPr>
            <a:r>
              <a:rPr lang="en-US" baseline="0" dirty="0" smtClean="0"/>
              <a:t>Peer mentors can have a major impact on students, and that’s a good way to expand the impact of an RS. </a:t>
            </a:r>
          </a:p>
          <a:p>
            <a:pPr marL="0" lvl="0" indent="0" algn="l" rtl="0">
              <a:spcBef>
                <a:spcPts val="0"/>
              </a:spcBef>
              <a:spcAft>
                <a:spcPts val="0"/>
              </a:spcAft>
              <a:buNone/>
            </a:pPr>
            <a:r>
              <a:rPr lang="en-US" sz="1200" kern="1200" dirty="0" smtClean="0">
                <a:solidFill>
                  <a:schemeClr val="tx1"/>
                </a:solidFill>
                <a:effectLst/>
                <a:latin typeface="+mn-lt"/>
                <a:ea typeface="+mn-ea"/>
                <a:cs typeface="+mn-cs"/>
              </a:rPr>
              <a:t>The RS can help them navigate programs and give them that nudge to participate in activities that can change their college experience. </a:t>
            </a:r>
          </a:p>
          <a:p>
            <a:pPr marL="0" lvl="0" indent="0" algn="l" rtl="0">
              <a:spcBef>
                <a:spcPts val="0"/>
              </a:spcBef>
              <a:spcAft>
                <a:spcPts val="0"/>
              </a:spcAft>
              <a:buNone/>
            </a:pPr>
            <a:endParaRPr lang="en-US" sz="1200" kern="1200" dirty="0" smtClean="0">
              <a:solidFill>
                <a:schemeClr val="tx1"/>
              </a:solidFill>
              <a:effectLst/>
              <a:latin typeface="+mn-lt"/>
              <a:ea typeface="+mn-ea"/>
              <a:cs typeface="+mn-cs"/>
            </a:endParaRPr>
          </a:p>
          <a:p>
            <a:pPr marL="0" lvl="0" indent="0" algn="l" rtl="0">
              <a:spcBef>
                <a:spcPts val="0"/>
              </a:spcBef>
              <a:spcAft>
                <a:spcPts val="0"/>
              </a:spcAft>
              <a:buNone/>
            </a:pPr>
            <a:r>
              <a:rPr lang="en-US" sz="1200" kern="1200" dirty="0" smtClean="0">
                <a:solidFill>
                  <a:schemeClr val="tx1"/>
                </a:solidFill>
                <a:effectLst/>
                <a:latin typeface="+mn-lt"/>
                <a:ea typeface="+mn-ea"/>
                <a:cs typeface="+mn-cs"/>
              </a:rPr>
              <a:t>Key to </a:t>
            </a:r>
            <a:r>
              <a:rPr lang="en-US" sz="1200" kern="1200" dirty="0" smtClean="0">
                <a:solidFill>
                  <a:schemeClr val="tx1"/>
                </a:solidFill>
                <a:effectLst/>
                <a:latin typeface="+mn-lt"/>
                <a:ea typeface="+mn-ea"/>
                <a:cs typeface="+mn-cs"/>
              </a:rPr>
              <a:t>involvement </a:t>
            </a:r>
            <a:r>
              <a:rPr lang="en-US" sz="1200" kern="1200" dirty="0" smtClean="0">
                <a:solidFill>
                  <a:schemeClr val="tx1"/>
                </a:solidFill>
                <a:effectLst/>
                <a:latin typeface="+mn-lt"/>
                <a:ea typeface="+mn-ea"/>
                <a:cs typeface="+mn-cs"/>
              </a:rPr>
              <a:t>is relationship.  Often, the RS is the key person of that relationship.</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3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lvl="0"/>
            <a:r>
              <a:rPr lang="en-US" sz="1200" kern="1200" dirty="0" smtClean="0">
                <a:solidFill>
                  <a:schemeClr val="tx1"/>
                </a:solidFill>
                <a:effectLst/>
                <a:latin typeface="+mn-lt"/>
                <a:ea typeface="+mn-ea"/>
                <a:cs typeface="+mn-cs"/>
              </a:rPr>
              <a:t>Serve as primary contact person with students, from initial enrollment through first year of classes</a:t>
            </a:r>
          </a:p>
          <a:p>
            <a:pPr lvl="0"/>
            <a:r>
              <a:rPr lang="en-US" sz="1200" kern="1200" dirty="0" smtClean="0">
                <a:solidFill>
                  <a:schemeClr val="tx1"/>
                </a:solidFill>
                <a:effectLst/>
                <a:latin typeface="+mn-lt"/>
                <a:ea typeface="+mn-ea"/>
                <a:cs typeface="+mn-cs"/>
              </a:rPr>
              <a:t>Recruit students for pre-term bridge programs.  Planning and executing these sessions.</a:t>
            </a:r>
          </a:p>
          <a:p>
            <a:pPr lvl="0"/>
            <a:r>
              <a:rPr lang="en-US" sz="1200" kern="1200" dirty="0" smtClean="0">
                <a:solidFill>
                  <a:schemeClr val="tx1"/>
                </a:solidFill>
                <a:effectLst/>
                <a:latin typeface="+mn-lt"/>
                <a:ea typeface="+mn-ea"/>
                <a:cs typeface="+mn-cs"/>
              </a:rPr>
              <a:t>Recruit, train, and supervise peer mentors; assign new students to peer mentors</a:t>
            </a:r>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33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lvl="0"/>
            <a:r>
              <a:rPr lang="en-US" sz="1200" kern="1200" dirty="0" smtClean="0">
                <a:solidFill>
                  <a:schemeClr val="tx1"/>
                </a:solidFill>
                <a:effectLst/>
                <a:latin typeface="+mn-lt"/>
                <a:ea typeface="+mn-ea"/>
                <a:cs typeface="+mn-cs"/>
              </a:rPr>
              <a:t>Connect students with appropriate counselor; follow up to ensure student has an SEP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registers for those classes</a:t>
            </a:r>
          </a:p>
          <a:p>
            <a:pPr lvl="0"/>
            <a:r>
              <a:rPr lang="en-US" sz="1200" kern="1200" dirty="0" smtClean="0">
                <a:solidFill>
                  <a:schemeClr val="tx1"/>
                </a:solidFill>
                <a:effectLst/>
                <a:latin typeface="+mn-lt"/>
                <a:ea typeface="+mn-ea"/>
                <a:cs typeface="+mn-cs"/>
              </a:rPr>
              <a:t>Direct students to appropriate resources and programs (ex. EOPS, TRIO, MESA)</a:t>
            </a:r>
          </a:p>
          <a:p>
            <a:pPr lvl="0"/>
            <a:r>
              <a:rPr lang="en-US" sz="1200" kern="1200" dirty="0" smtClean="0">
                <a:solidFill>
                  <a:schemeClr val="tx1"/>
                </a:solidFill>
                <a:effectLst/>
                <a:latin typeface="+mn-lt"/>
                <a:ea typeface="+mn-ea"/>
                <a:cs typeface="+mn-cs"/>
              </a:rPr>
              <a:t>Refer students to Financial Aid services; assist with scholarship applications and getting other needed financial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 for next slide: Retention is misnomer: RS</a:t>
            </a:r>
            <a:r>
              <a:rPr lang="en-US" b="1" baseline="0" dirty="0" smtClean="0">
                <a:effectLst/>
              </a:rPr>
              <a:t> really is about persistence and getting students all the way to graduation and completion</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12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we measured persistence&gt; .significant difference in fall to spring and fall to fall.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NOT include any type of </a:t>
            </a:r>
            <a:r>
              <a:rPr lang="en-US" sz="1200" kern="1200" dirty="0" smtClean="0">
                <a:solidFill>
                  <a:schemeClr val="tx1"/>
                </a:solidFill>
                <a:effectLst/>
                <a:latin typeface="+mn-lt"/>
                <a:ea typeface="+mn-ea"/>
                <a:cs typeface="+mn-cs"/>
              </a:rPr>
              <a:t>concurrent enrollment students</a:t>
            </a:r>
            <a:r>
              <a:rPr lang="en-US" sz="1200" kern="1200" dirty="0" smtClean="0">
                <a:solidFill>
                  <a:schemeClr val="tx1"/>
                </a:solidFill>
                <a:effectLst/>
                <a:latin typeface="+mn-lt"/>
                <a:ea typeface="+mn-ea"/>
                <a:cs typeface="+mn-cs"/>
              </a:rPr>
              <a:t>. Control N = 270, RS group </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160.</a:t>
            </a:r>
            <a:endParaRPr lang="en-US" sz="1200" kern="1200" dirty="0" smtClean="0">
              <a:solidFill>
                <a:schemeClr val="tx1"/>
              </a:solidFill>
              <a:effectLst/>
              <a:latin typeface="+mn-lt"/>
              <a:ea typeface="+mn-ea"/>
              <a:cs typeface="+mn-cs"/>
            </a:endParaRPr>
          </a:p>
          <a:p>
            <a:pPr marL="0" lvl="0" indent="0" algn="l" rtl="0">
              <a:spcBef>
                <a:spcPts val="0"/>
              </a:spcBef>
              <a:spcAft>
                <a:spcPts val="0"/>
              </a:spcAft>
              <a:buNone/>
            </a:pPr>
            <a:r>
              <a:rPr lang="en-US" dirty="0" smtClean="0">
                <a:effectLst/>
              </a:rPr>
              <a:t>BUT </a:t>
            </a:r>
            <a:r>
              <a:rPr lang="en-US" dirty="0" smtClean="0">
                <a:effectLst/>
              </a:rPr>
              <a:t>WAIT! Which students are the ones that got the benefit of RS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function is particularly important in </a:t>
            </a:r>
            <a:r>
              <a:rPr lang="en-US" sz="1200" b="1" kern="1200" dirty="0" smtClean="0">
                <a:solidFill>
                  <a:schemeClr val="tx1"/>
                </a:solidFill>
                <a:effectLst/>
                <a:latin typeface="+mn-lt"/>
                <a:ea typeface="+mn-ea"/>
                <a:cs typeface="+mn-cs"/>
              </a:rPr>
              <a:t>providing equity</a:t>
            </a:r>
            <a:r>
              <a:rPr lang="en-US" sz="1200" kern="1200" dirty="0" smtClean="0">
                <a:solidFill>
                  <a:schemeClr val="tx1"/>
                </a:solidFill>
                <a:effectLst/>
                <a:latin typeface="+mn-lt"/>
                <a:ea typeface="+mn-ea"/>
                <a:cs typeface="+mn-cs"/>
              </a:rPr>
              <a:t> for first-time, first-generation students who may be less familiar with college environments.</a:t>
            </a:r>
            <a:r>
              <a:rPr lang="en-US" dirty="0" smtClean="0">
                <a:effectLst/>
              </a:rPr>
              <a:t> </a:t>
            </a:r>
          </a:p>
          <a:p>
            <a:pPr marL="0" lvl="0" indent="0" algn="l" rtl="0">
              <a:spcBef>
                <a:spcPts val="0"/>
              </a:spcBef>
              <a:spcAft>
                <a:spcPts val="0"/>
              </a:spcAft>
              <a:buNone/>
            </a:pPr>
            <a:endParaRPr lang="en-US" dirty="0" smtClean="0">
              <a:effectLst/>
            </a:endParaRPr>
          </a:p>
          <a:p>
            <a:pPr marL="0" lvl="0" indent="0" algn="l" rtl="0">
              <a:spcBef>
                <a:spcPts val="0"/>
              </a:spcBef>
              <a:spcAft>
                <a:spcPts val="0"/>
              </a:spcAft>
              <a:buNone/>
            </a:pPr>
            <a:r>
              <a:rPr lang="en-US" baseline="0" dirty="0" smtClean="0">
                <a:effectLst/>
              </a:rPr>
              <a:t>.</a:t>
            </a:r>
            <a:endParaRPr lang="en-US" dirty="0" smtClean="0">
              <a:effectLst/>
            </a:endParaRPr>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89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58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most of the students served by Retention Specialists are either First Gen or Minority or both. This position fits with the Equity goal of our college, by providing help to those students that need it most.</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68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RS fits in with Guided Pathways structure and Promise program.</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Why now? Why not wait until the GP structure</a:t>
            </a:r>
            <a:r>
              <a:rPr lang="en-US" baseline="0" dirty="0" smtClean="0"/>
              <a:t> is completely planned?</a:t>
            </a:r>
          </a:p>
          <a:p>
            <a:pPr marL="0" lvl="0" indent="0" algn="l" rtl="0">
              <a:spcBef>
                <a:spcPts val="0"/>
              </a:spcBef>
              <a:spcAft>
                <a:spcPts val="0"/>
              </a:spcAft>
              <a:buNone/>
            </a:pPr>
            <a:r>
              <a:rPr lang="en-US" baseline="0" dirty="0" smtClean="0"/>
              <a:t>Because our STEM Center is running out of time on grants.  We have gone from 3 RS down to 1 and that position  is shrinking.</a:t>
            </a:r>
          </a:p>
          <a:p>
            <a:pPr marL="0" lvl="0" indent="0" algn="l" rtl="0">
              <a:spcBef>
                <a:spcPts val="0"/>
              </a:spcBef>
              <a:spcAft>
                <a:spcPts val="0"/>
              </a:spcAft>
              <a:buNone/>
            </a:pPr>
            <a:r>
              <a:rPr lang="en-US" baseline="0" dirty="0" smtClean="0"/>
              <a:t>We have lost Sally, lost Chris; Gonzalo’s position is budgeted in the grant for 50% this year and only 25% next year, then zero.</a:t>
            </a:r>
          </a:p>
          <a:p>
            <a:pPr marL="0" lvl="0" indent="0" algn="l" rtl="0">
              <a:spcBef>
                <a:spcPts val="0"/>
              </a:spcBef>
              <a:spcAft>
                <a:spcPts val="0"/>
              </a:spcAft>
              <a:buNone/>
            </a:pPr>
            <a:r>
              <a:rPr lang="en-US" baseline="0" dirty="0" smtClean="0"/>
              <a:t>We need to maintain the momentum of STEM programs </a:t>
            </a:r>
            <a:r>
              <a:rPr lang="mr-IN" baseline="0" dirty="0" smtClean="0"/>
              <a:t>–</a:t>
            </a:r>
            <a:r>
              <a:rPr lang="en-US" baseline="0" dirty="0" smtClean="0"/>
              <a:t> tutoring, peer mentors, University visits, study groups, clubs </a:t>
            </a:r>
            <a:r>
              <a:rPr lang="mr-IN" baseline="0" dirty="0" smtClean="0"/>
              <a:t>–</a:t>
            </a:r>
            <a:r>
              <a:rPr lang="en-US" baseline="0" dirty="0" smtClean="0"/>
              <a:t> success with scholarships and internships.  This RS position is central to keeping all of these services running and FILLED with students.</a:t>
            </a:r>
          </a:p>
          <a:p>
            <a:pPr marL="0" lvl="0" indent="0" algn="l" rtl="0">
              <a:spcBef>
                <a:spcPts val="0"/>
              </a:spcBef>
              <a:spcAft>
                <a:spcPts val="0"/>
              </a:spcAft>
              <a:buNone/>
            </a:pPr>
            <a:r>
              <a:rPr lang="en-US" baseline="0" dirty="0" smtClean="0"/>
              <a:t>Key is RELATIONSHIPS, and you cannot just pause those for 2 years with students while the college restructures.</a:t>
            </a:r>
          </a:p>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05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t>
            </a:r>
            <a:endParaRPr dirty="0"/>
          </a:p>
        </p:txBody>
      </p:sp>
      <p:sp>
        <p:nvSpPr>
          <p:cNvPr id="60" name="Google Shape;6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11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48EC4-0E3D-A041-BFF7-19FEDF439BA5}"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598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48EC4-0E3D-A041-BFF7-19FEDF439BA5}"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788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48EC4-0E3D-A041-BFF7-19FEDF439BA5}"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20912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48EC4-0E3D-A041-BFF7-19FEDF439BA5}"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30171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48EC4-0E3D-A041-BFF7-19FEDF439BA5}"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98114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48EC4-0E3D-A041-BFF7-19FEDF439BA5}"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72780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48EC4-0E3D-A041-BFF7-19FEDF439BA5}" type="datetimeFigureOut">
              <a:rPr lang="en-US" smtClean="0"/>
              <a:t>10/31/19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86539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48EC4-0E3D-A041-BFF7-19FEDF439BA5}" type="datetimeFigureOut">
              <a:rPr lang="en-US" smtClean="0"/>
              <a:t>10/31/19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97840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48EC4-0E3D-A041-BFF7-19FEDF439BA5}" type="datetimeFigureOut">
              <a:rPr lang="en-US" smtClean="0"/>
              <a:t>10/31/19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60386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8EC4-0E3D-A041-BFF7-19FEDF439BA5}"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94934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8EC4-0E3D-A041-BFF7-19FEDF439BA5}" type="datetimeFigureOut">
              <a:rPr lang="en-US" smtClean="0"/>
              <a:t>10/31/19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D083-157E-9F4F-8BA9-E1B0B38D0080}" type="slidenum">
              <a:rPr lang="en-US" smtClean="0"/>
              <a:t>‹#›</a:t>
            </a:fld>
            <a:endParaRPr lang="en-US"/>
          </a:p>
        </p:txBody>
      </p:sp>
    </p:spTree>
    <p:extLst>
      <p:ext uri="{BB962C8B-B14F-4D97-AF65-F5344CB8AC3E}">
        <p14:creationId xmlns:p14="http://schemas.microsoft.com/office/powerpoint/2010/main" val="1954291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8EC4-0E3D-A041-BFF7-19FEDF439BA5}" type="datetimeFigureOut">
              <a:rPr lang="en-US" smtClean="0"/>
              <a:t>10/31/19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D083-157E-9F4F-8BA9-E1B0B38D0080}" type="slidenum">
              <a:rPr lang="en-US" smtClean="0"/>
              <a:t>‹#›</a:t>
            </a:fld>
            <a:endParaRPr lang="en-US"/>
          </a:p>
        </p:txBody>
      </p:sp>
    </p:spTree>
    <p:extLst>
      <p:ext uri="{BB962C8B-B14F-4D97-AF65-F5344CB8AC3E}">
        <p14:creationId xmlns:p14="http://schemas.microsoft.com/office/powerpoint/2010/main" val="108594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jpg"/><Relationship Id="rId6"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a:xfrm rot="13885380">
            <a:off x="2790214" y="1080125"/>
            <a:ext cx="4786120" cy="4163542"/>
          </a:xfrm>
          <a:prstGeom prst="rtTriangle">
            <a:avLst/>
          </a:prstGeom>
          <a:solidFill>
            <a:srgbClr val="20542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stretch>
            <a:fillRect/>
          </a:stretch>
        </p:blipFill>
        <p:spPr>
          <a:xfrm rot="2380605">
            <a:off x="2176351" y="213977"/>
            <a:ext cx="3979147" cy="7868047"/>
          </a:xfrm>
          <a:prstGeom prst="rect">
            <a:avLst/>
          </a:prstGeom>
        </p:spPr>
      </p:pic>
      <p:sp>
        <p:nvSpPr>
          <p:cNvPr id="15" name="Right Triangle 14"/>
          <p:cNvSpPr/>
          <p:nvPr/>
        </p:nvSpPr>
        <p:spPr>
          <a:xfrm rot="13661003" flipH="1" flipV="1">
            <a:off x="9703271" y="1017781"/>
            <a:ext cx="5064079" cy="4692751"/>
          </a:xfrm>
          <a:prstGeom prst="rtTriangle">
            <a:avLst/>
          </a:prstGeom>
          <a:solidFill>
            <a:srgbClr val="2054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914662"/>
            <a:ext cx="12192000" cy="94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081" y="-26950"/>
            <a:ext cx="8208917" cy="591466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933" y="6071627"/>
            <a:ext cx="1079535" cy="484849"/>
          </a:xfrm>
          <a:prstGeom prst="rect">
            <a:avLst/>
          </a:prstGeom>
        </p:spPr>
      </p:pic>
      <p:sp>
        <p:nvSpPr>
          <p:cNvPr id="18" name="Right Triangle 17"/>
          <p:cNvSpPr/>
          <p:nvPr/>
        </p:nvSpPr>
        <p:spPr>
          <a:xfrm rot="19058162" flipH="1" flipV="1">
            <a:off x="4755984" y="3040160"/>
            <a:ext cx="6318380" cy="5765675"/>
          </a:xfrm>
          <a:prstGeom prst="rtTriangle">
            <a:avLst/>
          </a:prstGeom>
          <a:solidFill>
            <a:srgbClr val="205421"/>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40697" y="6071627"/>
            <a:ext cx="45719" cy="60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rot="18990601">
            <a:off x="4875089" y="-2922658"/>
            <a:ext cx="6157670" cy="5817686"/>
          </a:xfrm>
          <a:prstGeom prst="rtTriangle">
            <a:avLst/>
          </a:prstGeom>
          <a:solidFill>
            <a:srgbClr val="205421"/>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2655" y="5119799"/>
            <a:ext cx="4188069" cy="369332"/>
          </a:xfrm>
          <a:prstGeom prst="rect">
            <a:avLst/>
          </a:prstGeom>
          <a:noFill/>
        </p:spPr>
        <p:txBody>
          <a:bodyPr wrap="square" rtlCol="0">
            <a:spAutoFit/>
          </a:bodyPr>
          <a:lstStyle/>
          <a:p>
            <a:r>
              <a:rPr lang="en-US" dirty="0" smtClean="0">
                <a:solidFill>
                  <a:schemeClr val="bg1"/>
                </a:solidFill>
                <a:latin typeface="Gothic720 Lt BT" panose="020C0403020203020204" pitchFamily="34" charset="0"/>
              </a:rPr>
              <a:t>October 31, 2019</a:t>
            </a:r>
            <a:endParaRPr lang="en-US" dirty="0">
              <a:solidFill>
                <a:schemeClr val="bg1"/>
              </a:solidFill>
              <a:latin typeface="Gothic720 Lt BT" panose="020C0403020203020204" pitchFamily="34" charset="0"/>
            </a:endParaRPr>
          </a:p>
        </p:txBody>
      </p:sp>
      <p:sp>
        <p:nvSpPr>
          <p:cNvPr id="21" name="Rectangle 20"/>
          <p:cNvSpPr/>
          <p:nvPr/>
        </p:nvSpPr>
        <p:spPr>
          <a:xfrm>
            <a:off x="542655" y="1865622"/>
            <a:ext cx="4767629"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bg1"/>
                </a:solidFill>
                <a:latin typeface="Chalkboard" charset="0"/>
                <a:ea typeface="Chalkboard" charset="0"/>
                <a:cs typeface="Chalkboard" charset="0"/>
              </a:rPr>
              <a:t>New Position </a:t>
            </a:r>
          </a:p>
          <a:p>
            <a:r>
              <a:rPr lang="en-US" sz="4000" b="1" dirty="0" smtClean="0">
                <a:ln/>
                <a:solidFill>
                  <a:schemeClr val="bg1"/>
                </a:solidFill>
                <a:latin typeface="Chalkboard" charset="0"/>
                <a:ea typeface="Chalkboard" charset="0"/>
                <a:cs typeface="Chalkboard" charset="0"/>
              </a:rPr>
              <a:t>Proposal:</a:t>
            </a:r>
          </a:p>
          <a:p>
            <a:r>
              <a:rPr lang="en-US" sz="4000" b="1" cap="none" spc="0" dirty="0" smtClean="0">
                <a:ln/>
                <a:solidFill>
                  <a:schemeClr val="bg1"/>
                </a:solidFill>
                <a:effectLst/>
                <a:latin typeface="Chalkboard" charset="0"/>
                <a:ea typeface="Chalkboard" charset="0"/>
                <a:cs typeface="Chalkboard" charset="0"/>
              </a:rPr>
              <a:t>STEM Retention Specialist</a:t>
            </a:r>
            <a:endParaRPr lang="en-US" sz="4000" b="1" cap="none" spc="0" dirty="0">
              <a:ln/>
              <a:solidFill>
                <a:schemeClr val="bg1"/>
              </a:solidFill>
              <a:effectLst/>
              <a:latin typeface="Chalkboard" charset="0"/>
              <a:ea typeface="Chalkboard" charset="0"/>
              <a:cs typeface="Chalkboard"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060" y="333960"/>
            <a:ext cx="3225118" cy="7540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79980">
            <a:off x="8276039" y="1806739"/>
            <a:ext cx="3672880" cy="2065995"/>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b="9936"/>
          <a:stretch/>
        </p:blipFill>
        <p:spPr>
          <a:xfrm rot="-720000">
            <a:off x="4988983" y="2041780"/>
            <a:ext cx="3880627" cy="1698977"/>
          </a:xfrm>
          <a:prstGeom prst="rect">
            <a:avLst/>
          </a:prstGeom>
          <a:solidFill>
            <a:srgbClr val="FFFFFF">
              <a:shade val="85000"/>
            </a:srgbClr>
          </a:solidFill>
          <a:effectLst>
            <a:outerShdw blurRad="50800" dist="50800" dir="5400000" algn="ctr" rotWithShape="0">
              <a:srgbClr val="000000">
                <a:alpha val="30000"/>
              </a:srgbClr>
            </a:outerShdw>
          </a:effectLst>
          <a:scene3d>
            <a:camera prst="orthographicFront"/>
            <a:lightRig rig="threePt" dir="t"/>
          </a:scene3d>
          <a:sp3d>
            <a:bevelT w="25400" h="19050"/>
          </a:sp3d>
        </p:spPr>
      </p:pic>
    </p:spTree>
    <p:extLst>
      <p:ext uri="{BB962C8B-B14F-4D97-AF65-F5344CB8AC3E}">
        <p14:creationId xmlns:p14="http://schemas.microsoft.com/office/powerpoint/2010/main" val="1864906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RS interventions occur more often with ethnic minority students</a:t>
            </a:r>
            <a:endParaRPr lang="en-US" sz="3200" dirty="0">
              <a:solidFill>
                <a:srgbClr val="FFFF00"/>
              </a:solidFill>
            </a:endParaRPr>
          </a:p>
        </p:txBody>
      </p:sp>
      <p:graphicFrame>
        <p:nvGraphicFramePr>
          <p:cNvPr id="7" name="Chart 6"/>
          <p:cNvGraphicFramePr>
            <a:graphicFrameLocks/>
          </p:cNvGraphicFramePr>
          <p:nvPr>
            <p:extLst/>
          </p:nvPr>
        </p:nvGraphicFramePr>
        <p:xfrm>
          <a:off x="487178" y="1676600"/>
          <a:ext cx="9983598" cy="49183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27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177006"/>
            <a:ext cx="11353800" cy="1066800"/>
          </a:xfrm>
          <a:prstGeom prst="rect">
            <a:avLst/>
          </a:prstGeom>
          <a:gradFill flip="none" rotWithShape="1">
            <a:gsLst>
              <a:gs pos="0">
                <a:schemeClr val="accent6">
                  <a:lumMod val="67000"/>
                </a:schemeClr>
              </a:gs>
              <a:gs pos="75000">
                <a:schemeClr val="accent6">
                  <a:lumMod val="97000"/>
                  <a:lumOff val="3000"/>
                </a:schemeClr>
              </a:gs>
              <a:gs pos="100000">
                <a:schemeClr val="accent6">
                  <a:lumMod val="60000"/>
                  <a:lumOff val="40000"/>
                </a:schemeClr>
              </a:gs>
            </a:gsLst>
            <a:lin ang="13500000" scaled="1"/>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rPr>
              <a:t>What is the need?</a:t>
            </a:r>
            <a:endParaRPr lang="en-US" sz="4000" dirty="0">
              <a:solidFill>
                <a:srgbClr val="FFFF00"/>
              </a:solidFill>
            </a:endParaRPr>
          </a:p>
        </p:txBody>
      </p:sp>
      <p:sp>
        <p:nvSpPr>
          <p:cNvPr id="5" name="Content Placeholder 4"/>
          <p:cNvSpPr>
            <a:spLocks noGrp="1"/>
          </p:cNvSpPr>
          <p:nvPr>
            <p:ph idx="1"/>
          </p:nvPr>
        </p:nvSpPr>
        <p:spPr>
          <a:xfrm>
            <a:off x="635567" y="1549182"/>
            <a:ext cx="10515600" cy="4640372"/>
          </a:xfrm>
        </p:spPr>
        <p:txBody>
          <a:bodyPr>
            <a:normAutofit lnSpcReduction="10000"/>
          </a:bodyPr>
          <a:lstStyle/>
          <a:p>
            <a:r>
              <a:rPr lang="en-US" sz="3200" dirty="0"/>
              <a:t>S</a:t>
            </a:r>
            <a:r>
              <a:rPr lang="en-US" sz="3200" dirty="0" smtClean="0"/>
              <a:t>tudents need consistent guidance to academic supports and college services. </a:t>
            </a:r>
            <a:endParaRPr lang="en-US" sz="3200" dirty="0" smtClean="0">
              <a:solidFill>
                <a:schemeClr val="accent6">
                  <a:lumMod val="50000"/>
                </a:schemeClr>
              </a:solidFill>
            </a:endParaRPr>
          </a:p>
          <a:p>
            <a:pPr lvl="1"/>
            <a:r>
              <a:rPr lang="en-US" sz="2800" dirty="0" smtClean="0">
                <a:solidFill>
                  <a:schemeClr val="accent6">
                    <a:lumMod val="50000"/>
                  </a:schemeClr>
                </a:solidFill>
              </a:rPr>
              <a:t>“I didn’t know these services were offered, and now it’s too late.”</a:t>
            </a:r>
          </a:p>
          <a:p>
            <a:pPr lvl="1"/>
            <a:r>
              <a:rPr lang="en-US" sz="2800" dirty="0" smtClean="0">
                <a:solidFill>
                  <a:schemeClr val="accent6">
                    <a:lumMod val="50000"/>
                  </a:schemeClr>
                </a:solidFill>
              </a:rPr>
              <a:t>“I wish I could talk to the same person each time about my progress.”</a:t>
            </a:r>
          </a:p>
          <a:p>
            <a:r>
              <a:rPr lang="en-US" sz="3200" dirty="0" smtClean="0"/>
              <a:t>If we build it, they will NOT automatically come.</a:t>
            </a:r>
          </a:p>
          <a:p>
            <a:pPr lvl="1"/>
            <a:r>
              <a:rPr lang="en-US" sz="2800" dirty="0" smtClean="0">
                <a:solidFill>
                  <a:schemeClr val="accent6">
                    <a:lumMod val="50000"/>
                  </a:schemeClr>
                </a:solidFill>
              </a:rPr>
              <a:t>“I didn’t realize this program was for students like me.”</a:t>
            </a:r>
          </a:p>
          <a:p>
            <a:r>
              <a:rPr lang="en-US" sz="3200" dirty="0" smtClean="0"/>
              <a:t>Some activities can light a spark and change their college experience.</a:t>
            </a:r>
          </a:p>
          <a:p>
            <a:pPr lvl="1"/>
            <a:r>
              <a:rPr lang="en-US" sz="2800" dirty="0" smtClean="0">
                <a:solidFill>
                  <a:schemeClr val="accent6">
                    <a:lumMod val="50000"/>
                  </a:schemeClr>
                </a:solidFill>
              </a:rPr>
              <a:t>“Once I visited Cal Poly, I knew that’s what I wanted to do and classes became my top priority.”</a:t>
            </a:r>
            <a:endParaRPr lang="en-US" sz="2800" dirty="0">
              <a:solidFill>
                <a:schemeClr val="accent6">
                  <a:lumMod val="50000"/>
                </a:schemeClr>
              </a:solidFill>
            </a:endParaRP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56037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rPr>
              <a:t>STEM Retention Specialist as relationship builder </a:t>
            </a:r>
            <a:endParaRPr lang="en-US" sz="4000" dirty="0">
              <a:solidFill>
                <a:srgbClr val="FFFF00"/>
              </a:solidFill>
            </a:endParaRPr>
          </a:p>
        </p:txBody>
      </p:sp>
      <p:sp>
        <p:nvSpPr>
          <p:cNvPr id="4" name="Content Placeholder 3"/>
          <p:cNvSpPr>
            <a:spLocks noGrp="1"/>
          </p:cNvSpPr>
          <p:nvPr>
            <p:ph idx="1"/>
          </p:nvPr>
        </p:nvSpPr>
        <p:spPr>
          <a:xfrm>
            <a:off x="487178" y="1750512"/>
            <a:ext cx="11023503" cy="4622800"/>
          </a:xfrm>
        </p:spPr>
        <p:txBody>
          <a:bodyPr>
            <a:normAutofit/>
          </a:bodyPr>
          <a:lstStyle/>
          <a:p>
            <a:pPr>
              <a:lnSpc>
                <a:spcPct val="100000"/>
              </a:lnSpc>
            </a:pPr>
            <a:r>
              <a:rPr lang="en-US" sz="3600" dirty="0"/>
              <a:t>Serve as </a:t>
            </a:r>
            <a:r>
              <a:rPr lang="en-US" sz="3600" b="1" dirty="0"/>
              <a:t>primary contact person </a:t>
            </a:r>
            <a:r>
              <a:rPr lang="en-US" sz="3600" dirty="0"/>
              <a:t>with </a:t>
            </a:r>
            <a:r>
              <a:rPr lang="en-US" sz="3600" dirty="0" smtClean="0"/>
              <a:t>students, enrollment to transfer.</a:t>
            </a:r>
          </a:p>
          <a:p>
            <a:pPr lvl="0">
              <a:lnSpc>
                <a:spcPct val="100000"/>
              </a:lnSpc>
            </a:pPr>
            <a:r>
              <a:rPr lang="en-US" sz="3600" dirty="0" smtClean="0"/>
              <a:t>Pre-term </a:t>
            </a:r>
            <a:r>
              <a:rPr lang="en-US" sz="3600" b="1" dirty="0" smtClean="0"/>
              <a:t>bridge programs</a:t>
            </a:r>
            <a:r>
              <a:rPr lang="en-US" sz="3600" dirty="0" smtClean="0"/>
              <a:t>: </a:t>
            </a:r>
            <a:r>
              <a:rPr lang="en-US" sz="3600" dirty="0" smtClean="0"/>
              <a:t>help recruit </a:t>
            </a:r>
            <a:r>
              <a:rPr lang="en-US" sz="3600" dirty="0" smtClean="0"/>
              <a:t>students, plan and present sessions.</a:t>
            </a:r>
          </a:p>
          <a:p>
            <a:pPr lvl="0">
              <a:lnSpc>
                <a:spcPct val="100000"/>
              </a:lnSpc>
            </a:pPr>
            <a:r>
              <a:rPr lang="en-US" sz="3600" dirty="0" smtClean="0"/>
              <a:t>Incorporates </a:t>
            </a:r>
            <a:r>
              <a:rPr lang="en-US" sz="3600" b="1" dirty="0" smtClean="0"/>
              <a:t>peer mentors </a:t>
            </a:r>
            <a:r>
              <a:rPr lang="en-US" sz="3600" dirty="0" smtClean="0"/>
              <a:t>in building relationships with students; uses mentors to aid communication with students</a:t>
            </a:r>
            <a:endParaRPr lang="en-US" sz="3600" dirty="0"/>
          </a:p>
        </p:txBody>
      </p:sp>
    </p:spTree>
    <p:extLst>
      <p:ext uri="{BB962C8B-B14F-4D97-AF65-F5344CB8AC3E}">
        <p14:creationId xmlns:p14="http://schemas.microsoft.com/office/powerpoint/2010/main" val="1437235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99618"/>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rPr>
              <a:t>STEM Retention Specialist as college navigator</a:t>
            </a:r>
            <a:endParaRPr lang="en-US" sz="4000" dirty="0">
              <a:solidFill>
                <a:srgbClr val="FFFF00"/>
              </a:solidFill>
            </a:endParaRPr>
          </a:p>
        </p:txBody>
      </p:sp>
      <p:sp>
        <p:nvSpPr>
          <p:cNvPr id="4" name="Rectangle 3"/>
          <p:cNvSpPr/>
          <p:nvPr/>
        </p:nvSpPr>
        <p:spPr>
          <a:xfrm>
            <a:off x="487178" y="1887826"/>
            <a:ext cx="10668000" cy="3970318"/>
          </a:xfrm>
          <a:prstGeom prst="rect">
            <a:avLst/>
          </a:prstGeom>
        </p:spPr>
        <p:txBody>
          <a:bodyPr wrap="square">
            <a:spAutoFit/>
          </a:bodyPr>
          <a:lstStyle/>
          <a:p>
            <a:pPr marL="457200" lvl="0" indent="-457200">
              <a:buFont typeface="Arial" charset="0"/>
              <a:buChar char="•"/>
            </a:pPr>
            <a:r>
              <a:rPr lang="en-US" sz="3600" dirty="0" smtClean="0"/>
              <a:t>Connect students with appropriate </a:t>
            </a:r>
            <a:r>
              <a:rPr lang="en-US" sz="3600" b="1" dirty="0" smtClean="0"/>
              <a:t>counselor</a:t>
            </a:r>
            <a:r>
              <a:rPr lang="en-US" sz="3600" dirty="0" smtClean="0"/>
              <a:t>; follow up to ensure student registers for their SEP classes</a:t>
            </a:r>
          </a:p>
          <a:p>
            <a:pPr marL="457200" lvl="0" indent="-457200">
              <a:buFont typeface="Arial" charset="0"/>
              <a:buChar char="•"/>
            </a:pPr>
            <a:r>
              <a:rPr lang="en-US" sz="3600" dirty="0" smtClean="0"/>
              <a:t>Direct students to appropriate </a:t>
            </a:r>
            <a:r>
              <a:rPr lang="en-US" sz="3600" b="1" dirty="0" smtClean="0"/>
              <a:t>resources and programs </a:t>
            </a:r>
            <a:r>
              <a:rPr lang="en-US" sz="3600" dirty="0" smtClean="0"/>
              <a:t>(ex. Promise, EOPS, </a:t>
            </a:r>
            <a:r>
              <a:rPr lang="en-US" sz="3600" dirty="0" err="1" smtClean="0"/>
              <a:t>TRiO</a:t>
            </a:r>
            <a:r>
              <a:rPr lang="en-US" sz="3600" dirty="0" smtClean="0"/>
              <a:t>, MESA, tutoring)</a:t>
            </a:r>
          </a:p>
          <a:p>
            <a:pPr marL="457200" lvl="0" indent="-457200">
              <a:buFont typeface="Arial" charset="0"/>
              <a:buChar char="•"/>
            </a:pPr>
            <a:r>
              <a:rPr lang="en-US" sz="3600" dirty="0" smtClean="0"/>
              <a:t>Refer students to </a:t>
            </a:r>
            <a:r>
              <a:rPr lang="en-US" sz="3600" b="1" dirty="0" smtClean="0"/>
              <a:t>Financial Aid and </a:t>
            </a:r>
            <a:r>
              <a:rPr lang="en-US" sz="3600" b="1" dirty="0" err="1" smtClean="0"/>
              <a:t>Sparkpoint</a:t>
            </a:r>
            <a:r>
              <a:rPr lang="en-US" sz="3600" dirty="0" smtClean="0"/>
              <a:t> services; assist with scholarship applications</a:t>
            </a:r>
          </a:p>
          <a:p>
            <a:pPr marL="457200" lvl="0" indent="-457200">
              <a:buFont typeface="Arial" charset="0"/>
              <a:buChar char="•"/>
            </a:pPr>
            <a:r>
              <a:rPr lang="en-US" sz="3600" dirty="0" smtClean="0"/>
              <a:t>Connect students with </a:t>
            </a:r>
            <a:r>
              <a:rPr lang="en-US" sz="3600" b="1" dirty="0" smtClean="0"/>
              <a:t>faculty</a:t>
            </a:r>
            <a:endParaRPr lang="en-US" sz="3600" b="1" dirty="0"/>
          </a:p>
        </p:txBody>
      </p:sp>
    </p:spTree>
    <p:extLst>
      <p:ext uri="{BB962C8B-B14F-4D97-AF65-F5344CB8AC3E}">
        <p14:creationId xmlns:p14="http://schemas.microsoft.com/office/powerpoint/2010/main" val="190451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Retention Specialist interaction increases student persistence</a:t>
            </a:r>
            <a:endParaRPr lang="en-US" sz="3200" b="1" dirty="0">
              <a:solidFill>
                <a:schemeClr val="bg1"/>
              </a:solidFill>
            </a:endParaRPr>
          </a:p>
        </p:txBody>
      </p:sp>
      <p:graphicFrame>
        <p:nvGraphicFramePr>
          <p:cNvPr id="9" name="Chart 8"/>
          <p:cNvGraphicFramePr>
            <a:graphicFrameLocks/>
          </p:cNvGraphicFramePr>
          <p:nvPr>
            <p:extLst/>
          </p:nvPr>
        </p:nvGraphicFramePr>
        <p:xfrm>
          <a:off x="487178" y="1554163"/>
          <a:ext cx="9261110" cy="5303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269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306388"/>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First Generation students make up the majority of RS cases</a:t>
            </a:r>
            <a:endParaRPr lang="en-US" sz="3200" dirty="0">
              <a:solidFill>
                <a:srgbClr val="FFFF00"/>
              </a:solidFill>
            </a:endParaRPr>
          </a:p>
        </p:txBody>
      </p:sp>
      <p:graphicFrame>
        <p:nvGraphicFramePr>
          <p:cNvPr id="8" name="Chart 7"/>
          <p:cNvGraphicFramePr>
            <a:graphicFrameLocks/>
          </p:cNvGraphicFramePr>
          <p:nvPr>
            <p:extLst/>
          </p:nvPr>
        </p:nvGraphicFramePr>
        <p:xfrm>
          <a:off x="1055058" y="1554163"/>
          <a:ext cx="8698587" cy="50730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8173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0" y="228600"/>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rPr>
              <a:t>RS helps provide equity for our students</a:t>
            </a:r>
            <a:r>
              <a:rPr lang="en-US" sz="2800" dirty="0" smtClean="0">
                <a:solidFill>
                  <a:srgbClr val="FFFF00"/>
                </a:solidFill>
              </a:rPr>
              <a:t>.</a:t>
            </a:r>
            <a:endParaRPr lang="en-US" sz="2800" dirty="0">
              <a:solidFill>
                <a:srgbClr val="FFFF00"/>
              </a:solidFill>
            </a:endParaRPr>
          </a:p>
        </p:txBody>
      </p:sp>
      <p:graphicFrame>
        <p:nvGraphicFramePr>
          <p:cNvPr id="7" name="Chart 6"/>
          <p:cNvGraphicFramePr>
            <a:graphicFrameLocks/>
          </p:cNvGraphicFramePr>
          <p:nvPr>
            <p:extLst/>
          </p:nvPr>
        </p:nvGraphicFramePr>
        <p:xfrm>
          <a:off x="679749" y="1747524"/>
          <a:ext cx="8807732" cy="462578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380565" y="1554163"/>
            <a:ext cx="8786665" cy="954107"/>
          </a:xfrm>
          <a:prstGeom prst="rect">
            <a:avLst/>
          </a:prstGeom>
          <a:noFill/>
        </p:spPr>
        <p:txBody>
          <a:bodyPr wrap="square" rtlCol="0">
            <a:spAutoFit/>
          </a:bodyPr>
          <a:lstStyle/>
          <a:p>
            <a:r>
              <a:rPr lang="en-US" sz="2800" dirty="0" smtClean="0"/>
              <a:t>Ethnic minority students make up the majority of RS cases.</a:t>
            </a:r>
          </a:p>
          <a:p>
            <a:endParaRPr lang="en-US" sz="2800" dirty="0"/>
          </a:p>
        </p:txBody>
      </p:sp>
    </p:spTree>
    <p:extLst>
      <p:ext uri="{BB962C8B-B14F-4D97-AF65-F5344CB8AC3E}">
        <p14:creationId xmlns:p14="http://schemas.microsoft.com/office/powerpoint/2010/main" val="75321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27580"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Retention Specialist is the pillar</a:t>
            </a:r>
          </a:p>
          <a:p>
            <a:pPr algn="ctr"/>
            <a:r>
              <a:rPr lang="en-US" sz="3200" dirty="0" smtClean="0">
                <a:solidFill>
                  <a:srgbClr val="FFFF00"/>
                </a:solidFill>
              </a:rPr>
              <a:t>of Guided Pathways FYE support structure</a:t>
            </a:r>
            <a:r>
              <a:rPr lang="en-US" sz="3200" dirty="0" smtClean="0"/>
              <a:t>.</a:t>
            </a:r>
            <a:endParaRPr lang="en-US" sz="3200" dirty="0"/>
          </a:p>
        </p:txBody>
      </p:sp>
      <p:graphicFrame>
        <p:nvGraphicFramePr>
          <p:cNvPr id="8" name="Diagram 7"/>
          <p:cNvGraphicFramePr/>
          <p:nvPr>
            <p:extLst>
              <p:ext uri="{D42A27DB-BD31-4B8C-83A1-F6EECF244321}">
                <p14:modId xmlns:p14="http://schemas.microsoft.com/office/powerpoint/2010/main" val="1695658442"/>
              </p:ext>
            </p:extLst>
          </p:nvPr>
        </p:nvGraphicFramePr>
        <p:xfrm>
          <a:off x="198783" y="1502569"/>
          <a:ext cx="10952384" cy="505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198783" y="3622188"/>
            <a:ext cx="2502865" cy="1200329"/>
          </a:xfrm>
          <a:prstGeom prst="rect">
            <a:avLst/>
          </a:prstGeom>
          <a:noFill/>
        </p:spPr>
        <p:txBody>
          <a:bodyPr wrap="none" rtlCol="0">
            <a:spAutoFit/>
          </a:bodyPr>
          <a:lstStyle/>
          <a:p>
            <a:r>
              <a:rPr lang="en-US" dirty="0" smtClean="0"/>
              <a:t>Referred to counselor</a:t>
            </a:r>
          </a:p>
          <a:p>
            <a:r>
              <a:rPr lang="en-US" dirty="0" smtClean="0"/>
              <a:t>Assigned to peer mentor</a:t>
            </a:r>
          </a:p>
          <a:p>
            <a:r>
              <a:rPr lang="en-US" dirty="0" smtClean="0"/>
              <a:t>Selects interest Area</a:t>
            </a:r>
          </a:p>
          <a:p>
            <a:r>
              <a:rPr lang="en-US" dirty="0" smtClean="0"/>
              <a:t>Enrolls</a:t>
            </a:r>
            <a:endParaRPr lang="en-US" dirty="0"/>
          </a:p>
        </p:txBody>
      </p:sp>
      <p:sp>
        <p:nvSpPr>
          <p:cNvPr id="12" name="TextBox 11"/>
          <p:cNvSpPr txBox="1"/>
          <p:nvPr/>
        </p:nvSpPr>
        <p:spPr>
          <a:xfrm>
            <a:off x="3658407" y="1664475"/>
            <a:ext cx="2046073" cy="923330"/>
          </a:xfrm>
          <a:prstGeom prst="rect">
            <a:avLst/>
          </a:prstGeom>
          <a:noFill/>
        </p:spPr>
        <p:txBody>
          <a:bodyPr wrap="none" rtlCol="0">
            <a:spAutoFit/>
          </a:bodyPr>
          <a:lstStyle/>
          <a:p>
            <a:r>
              <a:rPr lang="en-US" dirty="0" smtClean="0"/>
              <a:t>Registers for classes</a:t>
            </a:r>
          </a:p>
          <a:p>
            <a:r>
              <a:rPr lang="en-US" dirty="0" err="1" smtClean="0"/>
              <a:t>ColtsCon</a:t>
            </a:r>
            <a:endParaRPr lang="en-US" dirty="0" smtClean="0"/>
          </a:p>
          <a:p>
            <a:r>
              <a:rPr lang="en-US" dirty="0" smtClean="0"/>
              <a:t>Jams</a:t>
            </a:r>
            <a:endParaRPr lang="en-US" dirty="0"/>
          </a:p>
        </p:txBody>
      </p:sp>
      <p:sp>
        <p:nvSpPr>
          <p:cNvPr id="13" name="TextBox 12"/>
          <p:cNvSpPr txBox="1"/>
          <p:nvPr/>
        </p:nvSpPr>
        <p:spPr>
          <a:xfrm>
            <a:off x="6835323" y="1373048"/>
            <a:ext cx="3613746" cy="1200329"/>
          </a:xfrm>
          <a:prstGeom prst="rect">
            <a:avLst/>
          </a:prstGeom>
          <a:noFill/>
        </p:spPr>
        <p:txBody>
          <a:bodyPr wrap="none" rtlCol="0">
            <a:spAutoFit/>
          </a:bodyPr>
          <a:lstStyle/>
          <a:p>
            <a:r>
              <a:rPr lang="en-US" dirty="0" smtClean="0"/>
              <a:t>EPIC sessions with cohort</a:t>
            </a:r>
          </a:p>
          <a:p>
            <a:r>
              <a:rPr lang="en-US" dirty="0" smtClean="0"/>
              <a:t>College success class/workshops</a:t>
            </a:r>
          </a:p>
          <a:p>
            <a:r>
              <a:rPr lang="en-US" dirty="0" smtClean="0"/>
              <a:t>Scholarship applications</a:t>
            </a:r>
          </a:p>
          <a:p>
            <a:r>
              <a:rPr lang="en-US" dirty="0" smtClean="0"/>
              <a:t>Speaker series for career exploration</a:t>
            </a:r>
            <a:endParaRPr lang="en-US" dirty="0"/>
          </a:p>
        </p:txBody>
      </p:sp>
      <p:sp>
        <p:nvSpPr>
          <p:cNvPr id="14" name="TextBox 13"/>
          <p:cNvSpPr txBox="1"/>
          <p:nvPr/>
        </p:nvSpPr>
        <p:spPr>
          <a:xfrm>
            <a:off x="5072963" y="5224829"/>
            <a:ext cx="2362200" cy="1200329"/>
          </a:xfrm>
          <a:prstGeom prst="rect">
            <a:avLst/>
          </a:prstGeom>
          <a:noFill/>
        </p:spPr>
        <p:txBody>
          <a:bodyPr wrap="square" rtlCol="0">
            <a:spAutoFit/>
          </a:bodyPr>
          <a:lstStyle/>
          <a:p>
            <a:r>
              <a:rPr lang="en-US" dirty="0" smtClean="0"/>
              <a:t>Student clubs</a:t>
            </a:r>
          </a:p>
          <a:p>
            <a:r>
              <a:rPr lang="en-US" dirty="0" smtClean="0"/>
              <a:t>College visits</a:t>
            </a:r>
          </a:p>
          <a:p>
            <a:r>
              <a:rPr lang="en-US" dirty="0" smtClean="0"/>
              <a:t>Internship applications</a:t>
            </a:r>
          </a:p>
          <a:p>
            <a:r>
              <a:rPr lang="en-US" dirty="0" smtClean="0"/>
              <a:t>Updated SEP</a:t>
            </a:r>
            <a:endParaRPr lang="en-US" dirty="0"/>
          </a:p>
        </p:txBody>
      </p:sp>
      <p:sp>
        <p:nvSpPr>
          <p:cNvPr id="15" name="TextBox 14"/>
          <p:cNvSpPr txBox="1"/>
          <p:nvPr/>
        </p:nvSpPr>
        <p:spPr>
          <a:xfrm>
            <a:off x="8287429" y="3645976"/>
            <a:ext cx="1524045" cy="646331"/>
          </a:xfrm>
          <a:prstGeom prst="rect">
            <a:avLst/>
          </a:prstGeom>
          <a:noFill/>
        </p:spPr>
        <p:txBody>
          <a:bodyPr wrap="square" rtlCol="0">
            <a:spAutoFit/>
          </a:bodyPr>
          <a:lstStyle/>
          <a:p>
            <a:r>
              <a:rPr lang="en-US" smtClean="0"/>
              <a:t>Summer internship</a:t>
            </a:r>
            <a:endParaRPr lang="en-US"/>
          </a:p>
        </p:txBody>
      </p:sp>
      <p:sp>
        <p:nvSpPr>
          <p:cNvPr id="16" name="Rounded Rectangle 15"/>
          <p:cNvSpPr/>
          <p:nvPr/>
        </p:nvSpPr>
        <p:spPr>
          <a:xfrm>
            <a:off x="3485891" y="3622188"/>
            <a:ext cx="2008647" cy="113155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84673" y="3731448"/>
            <a:ext cx="1809865" cy="954107"/>
          </a:xfrm>
          <a:prstGeom prst="rect">
            <a:avLst/>
          </a:prstGeom>
          <a:noFill/>
        </p:spPr>
        <p:txBody>
          <a:bodyPr wrap="square" rtlCol="0">
            <a:spAutoFit/>
          </a:bodyPr>
          <a:lstStyle/>
          <a:p>
            <a:r>
              <a:rPr lang="en-US" sz="2800" dirty="0" smtClean="0"/>
              <a:t>Retention</a:t>
            </a:r>
          </a:p>
          <a:p>
            <a:r>
              <a:rPr lang="en-US" sz="2800" dirty="0" smtClean="0"/>
              <a:t>Specialist</a:t>
            </a:r>
            <a:endParaRPr lang="en-US" sz="2800" dirty="0"/>
          </a:p>
        </p:txBody>
      </p:sp>
      <p:sp>
        <p:nvSpPr>
          <p:cNvPr id="17" name="TextBox 16"/>
          <p:cNvSpPr txBox="1"/>
          <p:nvPr/>
        </p:nvSpPr>
        <p:spPr>
          <a:xfrm>
            <a:off x="5072962" y="4956257"/>
            <a:ext cx="1762361" cy="369332"/>
          </a:xfrm>
          <a:prstGeom prst="rect">
            <a:avLst/>
          </a:prstGeom>
          <a:noFill/>
        </p:spPr>
        <p:txBody>
          <a:bodyPr wrap="square" rtlCol="0">
            <a:spAutoFit/>
          </a:bodyPr>
          <a:lstStyle/>
          <a:p>
            <a:r>
              <a:rPr lang="en-US" smtClean="0"/>
              <a:t>Job shadowing</a:t>
            </a:r>
            <a:endParaRPr lang="en-US" dirty="0"/>
          </a:p>
        </p:txBody>
      </p:sp>
      <p:sp>
        <p:nvSpPr>
          <p:cNvPr id="3" name="TextBox 2"/>
          <p:cNvSpPr txBox="1"/>
          <p:nvPr/>
        </p:nvSpPr>
        <p:spPr>
          <a:xfrm>
            <a:off x="622553" y="1500216"/>
            <a:ext cx="2505238" cy="646331"/>
          </a:xfrm>
          <a:prstGeom prst="rect">
            <a:avLst/>
          </a:prstGeom>
          <a:noFill/>
        </p:spPr>
        <p:txBody>
          <a:bodyPr wrap="none" rtlCol="0">
            <a:spAutoFit/>
          </a:bodyPr>
          <a:lstStyle/>
          <a:p>
            <a:r>
              <a:rPr lang="en-US" dirty="0" smtClean="0"/>
              <a:t>Financial Aid</a:t>
            </a:r>
          </a:p>
          <a:p>
            <a:r>
              <a:rPr lang="en-US" dirty="0" smtClean="0"/>
              <a:t>Programs: EOPS, </a:t>
            </a:r>
            <a:r>
              <a:rPr lang="en-US" dirty="0" err="1" smtClean="0"/>
              <a:t>TRiO</a:t>
            </a:r>
            <a:r>
              <a:rPr lang="en-US" dirty="0" smtClean="0"/>
              <a:t>. </a:t>
            </a:r>
            <a:r>
              <a:rPr lang="mr-IN" dirty="0" smtClean="0"/>
              <a:t>…</a:t>
            </a:r>
            <a:endParaRPr lang="en-US" dirty="0"/>
          </a:p>
        </p:txBody>
      </p:sp>
    </p:spTree>
    <p:extLst>
      <p:ext uri="{BB962C8B-B14F-4D97-AF65-F5344CB8AC3E}">
        <p14:creationId xmlns:p14="http://schemas.microsoft.com/office/powerpoint/2010/main" val="11037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9"/>
          <p:cNvSpPr txBox="1"/>
          <p:nvPr/>
        </p:nvSpPr>
        <p:spPr>
          <a:xfrm>
            <a:off x="487178" y="47625"/>
            <a:ext cx="1066398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4600" b="1" i="0" u="none" strike="noStrike" cap="none" dirty="0" smtClean="0">
                <a:solidFill>
                  <a:schemeClr val="lt1"/>
                </a:solidFill>
                <a:latin typeface="Franklin Gothic Demi" panose="020B0703020102020204" pitchFamily="34" charset="0"/>
                <a:ea typeface="Source Sans Pro"/>
                <a:cs typeface="Source Sans Pro"/>
                <a:sym typeface="Source Sans Pro"/>
              </a:rPr>
              <a:t> </a:t>
            </a:r>
            <a:endParaRPr sz="4600" b="1" i="0" u="none" strike="noStrike" cap="none" dirty="0">
              <a:solidFill>
                <a:schemeClr val="lt1"/>
              </a:solidFill>
              <a:latin typeface="Franklin Gothic Demi" panose="020B0703020102020204" pitchFamily="34" charset="0"/>
              <a:ea typeface="Source Sans Pro"/>
              <a:cs typeface="Source Sans Pro"/>
              <a:sym typeface="Source Sans Pro"/>
            </a:endParaRPr>
          </a:p>
        </p:txBody>
      </p:sp>
      <p:pic>
        <p:nvPicPr>
          <p:cNvPr id="65" name="Google Shape;65;p9"/>
          <p:cNvPicPr preferRelativeResize="0"/>
          <p:nvPr/>
        </p:nvPicPr>
        <p:blipFill rotWithShape="1">
          <a:blip r:embed="rId3">
            <a:alphaModFix/>
          </a:blip>
          <a:srcRect b="17413"/>
          <a:stretch/>
        </p:blipFill>
        <p:spPr>
          <a:xfrm>
            <a:off x="0" y="5023779"/>
            <a:ext cx="12192000" cy="1864701"/>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45" y="6119374"/>
            <a:ext cx="2172191" cy="507876"/>
          </a:xfrm>
          <a:prstGeom prst="rect">
            <a:avLst/>
          </a:prstGeom>
        </p:spPr>
      </p:pic>
      <p:sp>
        <p:nvSpPr>
          <p:cNvPr id="2" name="Rectangle 1"/>
          <p:cNvSpPr/>
          <p:nvPr/>
        </p:nvSpPr>
        <p:spPr>
          <a:xfrm>
            <a:off x="18071" y="177006"/>
            <a:ext cx="11353800" cy="1066800"/>
          </a:xfrm>
          <a:prstGeom prst="rect">
            <a:avLst/>
          </a:prstGeom>
          <a:gradFill flip="none" rotWithShape="1">
            <a:gsLst>
              <a:gs pos="0">
                <a:schemeClr val="accent6">
                  <a:lumMod val="75000"/>
                </a:schemeClr>
              </a:gs>
              <a:gs pos="12000">
                <a:schemeClr val="accent6">
                  <a:lumMod val="95000"/>
                  <a:lumOff val="5000"/>
                </a:schemeClr>
              </a:gs>
              <a:gs pos="100000">
                <a:schemeClr val="accent6">
                  <a:lumMod val="60000"/>
                </a:schemeClr>
              </a:gs>
            </a:gsLst>
            <a:path path="circle">
              <a:fillToRect l="50000" t="130000" r="50000" b="-30000"/>
            </a:path>
            <a:tileRect/>
          </a:gradFill>
          <a:effectLst>
            <a:innerShdw blurRad="63500" dist="50800" dir="2700000">
              <a:prstClr val="black">
                <a:alpha val="50000"/>
              </a:prstClr>
            </a:innerShdw>
          </a:effectLst>
          <a:scene3d>
            <a:camera prst="orthographicFront"/>
            <a:lightRig rig="threePt" dir="t"/>
          </a:scene3d>
          <a:sp3d extrusionH="76200" contourW="6350">
            <a:bevelB prst="convex"/>
            <a:extrusionClr>
              <a:schemeClr val="accent4">
                <a:lumMod val="60000"/>
                <a:lumOff val="40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Thank you!</a:t>
            </a:r>
            <a:endParaRPr lang="en-US" sz="3200" dirty="0">
              <a:solidFill>
                <a:schemeClr val="bg1"/>
              </a:solidFill>
            </a:endParaRPr>
          </a:p>
        </p:txBody>
      </p:sp>
      <p:sp>
        <p:nvSpPr>
          <p:cNvPr id="4" name="TextBox 3"/>
          <p:cNvSpPr txBox="1"/>
          <p:nvPr/>
        </p:nvSpPr>
        <p:spPr>
          <a:xfrm>
            <a:off x="968187" y="1728856"/>
            <a:ext cx="5934636" cy="646331"/>
          </a:xfrm>
          <a:prstGeom prst="rect">
            <a:avLst/>
          </a:prstGeom>
          <a:noFill/>
        </p:spPr>
        <p:txBody>
          <a:bodyPr wrap="square" rtlCol="0">
            <a:spAutoFit/>
          </a:bodyPr>
          <a:lstStyle/>
          <a:p>
            <a:r>
              <a:rPr lang="en-US" sz="3600" dirty="0" smtClean="0"/>
              <a:t>What are your questions?</a:t>
            </a:r>
            <a:endParaRPr lang="en-US" sz="36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241" y="2855736"/>
            <a:ext cx="3630021" cy="2722516"/>
          </a:xfrm>
          <a:prstGeom prst="rect">
            <a:avLst/>
          </a:prstGeom>
        </p:spPr>
      </p:pic>
      <p:pic>
        <p:nvPicPr>
          <p:cNvPr id="12" name="Picture 11"/>
          <p:cNvPicPr>
            <a:picLocks noChangeAspect="1"/>
          </p:cNvPicPr>
          <p:nvPr/>
        </p:nvPicPr>
        <p:blipFill>
          <a:blip r:embed="rId6"/>
          <a:stretch>
            <a:fillRect/>
          </a:stretch>
        </p:blipFill>
        <p:spPr>
          <a:xfrm>
            <a:off x="6942298" y="1678828"/>
            <a:ext cx="2811347" cy="4041311"/>
          </a:xfrm>
          <a:prstGeom prst="rect">
            <a:avLst/>
          </a:prstGeom>
          <a:ln w="9525">
            <a:solidFill>
              <a:srgbClr val="FFC000"/>
            </a:solidFill>
          </a:ln>
        </p:spPr>
      </p:pic>
    </p:spTree>
    <p:extLst>
      <p:ext uri="{BB962C8B-B14F-4D97-AF65-F5344CB8AC3E}">
        <p14:creationId xmlns:p14="http://schemas.microsoft.com/office/powerpoint/2010/main" val="917556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915</Words>
  <Application>Microsoft Macintosh PowerPoint</Application>
  <PresentationFormat>Widescreen</PresentationFormat>
  <Paragraphs>108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Calibri Light</vt:lpstr>
      <vt:lpstr>Chalkboard</vt:lpstr>
      <vt:lpstr>Franklin Gothic Demi</vt:lpstr>
      <vt:lpstr>Gothic720 Lt BT</vt:lpstr>
      <vt:lpstr>Mangal</vt:lpstr>
      <vt:lpstr>Source Sans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Carol</dc:creator>
  <cp:lastModifiedBy>Rhodes, Carol</cp:lastModifiedBy>
  <cp:revision>8</cp:revision>
  <dcterms:created xsi:type="dcterms:W3CDTF">2019-10-30T05:33:06Z</dcterms:created>
  <dcterms:modified xsi:type="dcterms:W3CDTF">2019-10-31T23:12:11Z</dcterms:modified>
</cp:coreProperties>
</file>