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66" r:id="rId6"/>
    <p:sldId id="258" r:id="rId7"/>
    <p:sldId id="260" r:id="rId8"/>
    <p:sldId id="264" r:id="rId9"/>
    <p:sldId id="265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330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5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445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4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396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22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90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81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3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961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2285C-FDC7-4530-9105-9E94FC997C68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66D77-925D-43D5-966F-3942D73ED5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242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9972" y="2690948"/>
            <a:ext cx="9938276" cy="1278063"/>
          </a:xfrm>
        </p:spPr>
        <p:txBody>
          <a:bodyPr>
            <a:normAutofit fontScale="90000"/>
          </a:bodyPr>
          <a:lstStyle/>
          <a:p>
            <a:r>
              <a:rPr lang="en-US" sz="4400" dirty="0" smtClean="0">
                <a:solidFill>
                  <a:srgbClr val="317960"/>
                </a:solidFill>
              </a:rPr>
              <a:t>Strategic Enrollment Management </a:t>
            </a:r>
            <a:br>
              <a:rPr lang="en-US" sz="4400" dirty="0" smtClean="0">
                <a:solidFill>
                  <a:srgbClr val="317960"/>
                </a:solidFill>
              </a:rPr>
            </a:br>
            <a:r>
              <a:rPr lang="en-US" sz="4400" dirty="0" smtClean="0">
                <a:solidFill>
                  <a:srgbClr val="317960"/>
                </a:solidFill>
              </a:rPr>
              <a:t>Plan </a:t>
            </a:r>
            <a:r>
              <a:rPr lang="en-US" sz="4400" dirty="0" smtClean="0">
                <a:solidFill>
                  <a:srgbClr val="317960"/>
                </a:solidFill>
              </a:rPr>
              <a:t>DRAFT and considerations</a:t>
            </a:r>
            <a:endParaRPr lang="en-US" sz="4400" dirty="0">
              <a:solidFill>
                <a:srgbClr val="3179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9156" y="4494395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317960"/>
                </a:solidFill>
              </a:rPr>
              <a:t>Presentation to PBC</a:t>
            </a:r>
            <a:endParaRPr lang="en-US" dirty="0" smtClean="0">
              <a:solidFill>
                <a:srgbClr val="317960"/>
              </a:solidFill>
            </a:endParaRPr>
          </a:p>
          <a:p>
            <a:endParaRPr lang="en-US" dirty="0">
              <a:solidFill>
                <a:srgbClr val="317960"/>
              </a:solidFill>
            </a:endParaRPr>
          </a:p>
          <a:p>
            <a:r>
              <a:rPr lang="en-US" dirty="0" smtClean="0">
                <a:solidFill>
                  <a:srgbClr val="317960"/>
                </a:solidFill>
              </a:rPr>
              <a:t>March </a:t>
            </a:r>
            <a:r>
              <a:rPr lang="en-US" dirty="0" smtClean="0">
                <a:solidFill>
                  <a:srgbClr val="317960"/>
                </a:solidFill>
              </a:rPr>
              <a:t>18, </a:t>
            </a:r>
            <a:r>
              <a:rPr lang="en-US" dirty="0" smtClean="0">
                <a:solidFill>
                  <a:srgbClr val="317960"/>
                </a:solidFill>
              </a:rPr>
              <a:t>2020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8939" y="467287"/>
            <a:ext cx="3164434" cy="1421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61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Circulation to participatory governance groups interrupted</a:t>
            </a:r>
          </a:p>
          <a:p>
            <a:r>
              <a:rPr lang="en-US" dirty="0" smtClean="0"/>
              <a:t>COVID-19 represents significant new challenges to enrollment and persistence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82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4047" y="230627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/>
              <a:t>The primary objective of </a:t>
            </a:r>
            <a:r>
              <a:rPr lang="en-US" sz="3200" dirty="0" smtClean="0"/>
              <a:t>Strategic </a:t>
            </a:r>
            <a:r>
              <a:rPr lang="en-US" sz="3200" dirty="0"/>
              <a:t>Enrollment Management (SEM) is to </a:t>
            </a:r>
            <a:r>
              <a:rPr lang="en-US" sz="3200" b="1" i="1" dirty="0"/>
              <a:t>maximize the probability </a:t>
            </a:r>
            <a:r>
              <a:rPr lang="en-US" sz="3200" dirty="0"/>
              <a:t>that each student is able to achieve their educational goal(s) at Cañada </a:t>
            </a:r>
            <a:r>
              <a:rPr lang="en-US" sz="3200" b="1" i="1" dirty="0"/>
              <a:t>within two years.</a:t>
            </a:r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58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0985" y="550984"/>
            <a:ext cx="106680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</a:pPr>
            <a:r>
              <a:rPr lang="en-US" sz="24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 1: Create and publicize </a:t>
            </a:r>
            <a:r>
              <a:rPr lang="en-US" sz="2400" b="1" i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 degree and certificate programs</a:t>
            </a:r>
            <a:r>
              <a:rPr lang="en-US" sz="24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remove barriers to completion in two years.</a:t>
            </a:r>
          </a:p>
          <a:p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1.1 Maintain </a:t>
            </a:r>
            <a:r>
              <a:rPr lang="en-US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clear, accurate degree and certificate program maps in Program </a:t>
            </a:r>
            <a:r>
              <a:rPr lang="en-US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Mapper</a:t>
            </a:r>
            <a:r>
              <a:rPr lang="en-US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including the identification and verification of hidden prerequisites.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914400" lvl="1"/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marR="0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Bank old courses and degrees that we no longer offer to streamline the catalog and clarify pathways.</a:t>
            </a:r>
          </a:p>
          <a:p>
            <a:pPr marL="1257300" marR="0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Evaluate high unit local degrees (over 34 degree units) to optimize degree complete-ability in two years (pursue possible bachelor’s degree in Radiology Technology). </a:t>
            </a:r>
          </a:p>
          <a:p>
            <a:pPr marL="1257300" marR="0" lvl="2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Evaluate the differences between the local degree and AA-T and AS-T degree requirements and consider changes to local degree requirements in order to optimize complete-ability in two years.</a:t>
            </a:r>
            <a:endParaRPr lang="en-US" sz="2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7679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50985" y="550984"/>
            <a:ext cx="1112520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</a:pPr>
            <a:r>
              <a:rPr lang="en-US" sz="24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 1: Create and publicize </a:t>
            </a:r>
            <a:r>
              <a:rPr lang="en-US" sz="2400" b="1" i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 degree and certificate programs</a:t>
            </a:r>
            <a:r>
              <a:rPr lang="en-US" sz="24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remove barriers to completion in two years.</a:t>
            </a:r>
          </a:p>
          <a:p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400" b="1" dirty="0" smtClean="0"/>
              <a:t>1.2 Re-envision </a:t>
            </a:r>
            <a:r>
              <a:rPr lang="en-US" sz="2400" b="1" dirty="0"/>
              <a:t>distance education to better support student completion and re-invigorate campus life</a:t>
            </a:r>
            <a:endParaRPr lang="en-US" sz="2000" dirty="0"/>
          </a:p>
          <a:p>
            <a:r>
              <a:rPr lang="en-US" sz="2400" dirty="0"/>
              <a:t> </a:t>
            </a:r>
          </a:p>
          <a:p>
            <a:pPr lvl="2"/>
            <a:r>
              <a:rPr lang="en-US" sz="2000" b="1" dirty="0"/>
              <a:t>Strategies</a:t>
            </a:r>
            <a:endParaRPr lang="en-US" sz="2000" dirty="0"/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Create </a:t>
            </a:r>
            <a:r>
              <a:rPr lang="en-US" sz="2000" dirty="0"/>
              <a:t>an online course offer pattern that supports some 100% online degrees and publicize them through the CVC State </a:t>
            </a:r>
            <a:r>
              <a:rPr lang="en-US" sz="2000" dirty="0" smtClean="0"/>
              <a:t>network.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Strategically </a:t>
            </a:r>
            <a:r>
              <a:rPr lang="en-US" sz="2000" dirty="0"/>
              <a:t>run more courses face-to-face to create a larger and stronger sense of community on campus.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Strategically offer classes online to assist our “home campus” students’ attainment of their educational goals.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Expand the role of “hybrid” courses to realize the benefits of online while building and maintaining face to face community</a:t>
            </a:r>
          </a:p>
        </p:txBody>
      </p:sp>
    </p:spTree>
    <p:extLst>
      <p:ext uri="{BB962C8B-B14F-4D97-AF65-F5344CB8AC3E}">
        <p14:creationId xmlns:p14="http://schemas.microsoft.com/office/powerpoint/2010/main" val="14552036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4093" y="117230"/>
            <a:ext cx="111252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</a:pPr>
            <a:r>
              <a:rPr lang="en-US" sz="24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 1: Create and publicize </a:t>
            </a:r>
            <a:r>
              <a:rPr lang="en-US" sz="2400" b="1" i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clear degree and certificate programs</a:t>
            </a:r>
            <a:r>
              <a:rPr lang="en-US" sz="24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remove barriers to completion in two years</a:t>
            </a:r>
            <a:r>
              <a:rPr lang="en-US" sz="24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0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1.3</a:t>
            </a:r>
            <a:r>
              <a:rPr lang="en-US" b="1" dirty="0"/>
              <a:t>.</a:t>
            </a:r>
            <a:r>
              <a:rPr lang="en-US" sz="2000" b="1" dirty="0"/>
              <a:t> Be the preferred college choice for local High School students</a:t>
            </a:r>
            <a:endParaRPr lang="en-US" dirty="0"/>
          </a:p>
          <a:p>
            <a:r>
              <a:rPr lang="en-US" sz="2000" dirty="0"/>
              <a:t> </a:t>
            </a:r>
          </a:p>
          <a:p>
            <a:pPr lvl="2"/>
            <a:r>
              <a:rPr lang="en-US" sz="2000" b="1" dirty="0"/>
              <a:t>Strategies</a:t>
            </a:r>
            <a:endParaRPr lang="en-US" sz="20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Create and scale dual enrollment opportunities for high school students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Create more robust K-14 academic pathway programs (including summer programs)</a:t>
            </a:r>
          </a:p>
          <a:p>
            <a:r>
              <a:rPr lang="en-US" sz="2000" b="1" dirty="0"/>
              <a:t> </a:t>
            </a:r>
            <a:endParaRPr lang="en-US" dirty="0"/>
          </a:p>
          <a:p>
            <a:pPr marL="914400" lvl="1" indent="-457200"/>
            <a:r>
              <a:rPr lang="en-US" sz="2000" b="1" dirty="0" smtClean="0"/>
              <a:t>1.4</a:t>
            </a:r>
            <a:r>
              <a:rPr lang="en-US" sz="2000" b="1" dirty="0" smtClean="0"/>
              <a:t>. Increase </a:t>
            </a:r>
            <a:r>
              <a:rPr lang="en-US" sz="2000" b="1" dirty="0"/>
              <a:t>conversion of Adult Education and English Language Learners (ESL) to Cañada College degree and certificate programs.</a:t>
            </a:r>
            <a:endParaRPr lang="en-US" dirty="0"/>
          </a:p>
          <a:p>
            <a:r>
              <a:rPr lang="en-US" sz="2000" dirty="0"/>
              <a:t> </a:t>
            </a:r>
          </a:p>
          <a:p>
            <a:pPr lvl="2"/>
            <a:r>
              <a:rPr lang="en-US" sz="2000" b="1" dirty="0"/>
              <a:t>Strategies</a:t>
            </a:r>
            <a:endParaRPr lang="en-US" sz="2000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/>
              <a:t>Develop GE/whole programs at the Menlo Park site or other off-campus locations to help with access</a:t>
            </a:r>
          </a:p>
          <a:p>
            <a:r>
              <a:rPr lang="en-US" sz="2000" b="1" dirty="0"/>
              <a:t> </a:t>
            </a:r>
            <a:endParaRPr lang="en-US" dirty="0"/>
          </a:p>
          <a:p>
            <a:pPr marL="914400" lvl="1" indent="-457200"/>
            <a:r>
              <a:rPr lang="en-US" sz="2000" b="1" dirty="0" smtClean="0"/>
              <a:t>1.5</a:t>
            </a:r>
            <a:r>
              <a:rPr lang="en-US" sz="2000" b="1" dirty="0" smtClean="0"/>
              <a:t>. Develop </a:t>
            </a:r>
            <a:r>
              <a:rPr lang="en-US" sz="2000" b="1" dirty="0"/>
              <a:t>and strengthen Career Education degrees/certificates that are not available at the other two campuses and/or for which there is excess demand in our service area</a:t>
            </a:r>
            <a:r>
              <a:rPr lang="en-US" sz="2000" b="1" dirty="0" smtClean="0"/>
              <a:t>.</a:t>
            </a:r>
          </a:p>
          <a:p>
            <a:pPr marL="914400" lvl="1" indent="-457200"/>
            <a:endParaRPr lang="en-US" dirty="0"/>
          </a:p>
          <a:p>
            <a:pPr marL="692150" lvl="1" indent="-234950"/>
            <a:r>
              <a:rPr lang="en-US" sz="2000" b="1" dirty="0" smtClean="0"/>
              <a:t>1.6 </a:t>
            </a:r>
            <a:r>
              <a:rPr lang="en-US" sz="2000" b="1" dirty="0" smtClean="0"/>
              <a:t>Strengthen </a:t>
            </a:r>
            <a:r>
              <a:rPr lang="en-US" sz="2000" b="1" dirty="0"/>
              <a:t>transfer support services, including our 2+2 agreements and the University Center.</a:t>
            </a:r>
            <a:endParaRPr lang="en-US" dirty="0"/>
          </a:p>
          <a:p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529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50985" y="504092"/>
            <a:ext cx="112776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</a:pPr>
            <a:r>
              <a:rPr lang="en-US" sz="24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 2:  Create and manage a </a:t>
            </a:r>
            <a:r>
              <a:rPr lang="en-US" sz="2400" b="1" i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course schedule </a:t>
            </a:r>
            <a:r>
              <a:rPr lang="en-US" sz="24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focused on student completion in two years.</a:t>
            </a:r>
          </a:p>
          <a:p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lvl="1" indent="-457200">
              <a:spcBef>
                <a:spcPts val="0"/>
              </a:spcBef>
              <a:spcAft>
                <a:spcPts val="0"/>
              </a:spcAft>
            </a:pPr>
            <a:r>
              <a:rPr lang="en-US" sz="2400" b="1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2.1 Create </a:t>
            </a:r>
            <a:r>
              <a:rPr lang="en-US" sz="2400" b="1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en-US" sz="2400" b="1" u="sng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Student-First Schedule</a:t>
            </a:r>
            <a:r>
              <a:rPr lang="en-US" sz="2400" b="1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that reduces scheduling conflicts and creates course-taking opportunities for students.</a:t>
            </a:r>
            <a:endParaRPr lang="en-US" sz="2000" u="none" strike="noStrike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914400" lvl="1"/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endParaRPr lang="en-US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57300" marR="0" lvl="2" indent="-342900">
              <a:spcBef>
                <a:spcPts val="0"/>
              </a:spcBef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n-US" sz="2000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Evaluate the current block schedule (</a:t>
            </a:r>
            <a:r>
              <a:rPr lang="en-US" sz="2000" u="none" strike="noStrike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MTWTh</a:t>
            </a:r>
            <a:r>
              <a:rPr lang="en-US" sz="2000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and consider converting MW blocks to MWF blocks </a:t>
            </a:r>
          </a:p>
          <a:p>
            <a:pPr marL="1257300" marR="0" lvl="2" indent="-342900">
              <a:spcBef>
                <a:spcPts val="0"/>
              </a:spcBef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n-US" sz="2000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Accommodate high unit courses (5+) such as the new math and English co-requisite courses.</a:t>
            </a:r>
          </a:p>
          <a:p>
            <a:pPr marL="1257300" marR="0" lvl="2" indent="-342900">
              <a:spcBef>
                <a:spcPts val="0"/>
              </a:spcBef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2000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nable a college hour</a:t>
            </a:r>
          </a:p>
          <a:p>
            <a:pPr marL="1257300" marR="0" lvl="2" indent="-342900">
              <a:spcBef>
                <a:spcPts val="0"/>
              </a:spcBef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n-US" sz="2000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a full year course offer pattern (aka an “Annual Schedule”) to aid students’ planning as well as strategically manage course offerings and minimize class cancellations.</a:t>
            </a:r>
          </a:p>
          <a:p>
            <a:pPr marL="1257300" marR="0" lvl="2" indent="-342900">
              <a:spcBef>
                <a:spcPts val="0"/>
              </a:spcBef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n-US" sz="2000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more program options on an evenings and weekends schedule</a:t>
            </a:r>
          </a:p>
          <a:p>
            <a:pPr marL="1257300" marR="0" lvl="2" indent="-342900">
              <a:spcBef>
                <a:spcPts val="0"/>
              </a:spcBef>
              <a:spcAft>
                <a:spcPts val="0"/>
              </a:spcAft>
              <a:buSzPts val="1100"/>
              <a:buFont typeface="Arial" panose="020B0604020202020204" pitchFamily="34" charset="0"/>
              <a:buChar char="•"/>
            </a:pPr>
            <a:r>
              <a:rPr lang="en-US" sz="2000" u="none" strike="noStrike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Make better use of summers to support student completion</a:t>
            </a:r>
          </a:p>
          <a:p>
            <a:r>
              <a:rPr lang="en-US" sz="2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318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86154" y="602429"/>
            <a:ext cx="10585938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</a:pPr>
            <a:r>
              <a:rPr lang="en-US" sz="2000" b="1" i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 3:  Align and sustain pro-active student support services with programs of study</a:t>
            </a:r>
            <a:r>
              <a:rPr lang="en-US" sz="20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ensure effective and timely student enrollment, retention, persistence and completion.</a:t>
            </a:r>
          </a:p>
          <a:p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1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3.1  Streamline </a:t>
            </a:r>
            <a:r>
              <a:rPr lang="en-US" sz="20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transcript evaluation process. (</a:t>
            </a:r>
            <a:r>
              <a:rPr lang="en-US" sz="20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from Counseling </a:t>
            </a:r>
            <a:r>
              <a:rPr lang="en-US" sz="2000" b="1" i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Dept</a:t>
            </a:r>
            <a:r>
              <a:rPr lang="en-US" sz="20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en-US" sz="2000" b="1" i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3/3/2020)</a:t>
            </a:r>
            <a:endParaRPr lang="en-US" sz="2000" b="1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lvl="1" indent="-45720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3.2  Ensure all students are well connected to the College, including connections to fellow students, faculty, services, programs, and resources</a:t>
            </a: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lvl="1" indent="-45720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3.3  Implement 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Guided Pathways Initiatives related to aligning student supports with clear programs of study</a:t>
            </a: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and sustain Interest Area Success Teams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Develop, launch and sustain First Year Experience programs for each Interest Area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Scale the number of opportunities for Career Exploration, work-based learning and job placement in each Interest Area across all student types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675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68215" y="670844"/>
            <a:ext cx="1059766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200"/>
              </a:spcBef>
            </a:pPr>
            <a:r>
              <a:rPr lang="en-US" sz="20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Goal 4:  </a:t>
            </a:r>
            <a:r>
              <a:rPr lang="en-US" sz="2000" b="1" i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Align marketing, messaging and outreach </a:t>
            </a:r>
            <a:r>
              <a:rPr lang="en-US" sz="2000" b="1" dirty="0" smtClean="0">
                <a:solidFill>
                  <a:srgbClr val="31796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our programs, schedule, and supportive services and programs</a:t>
            </a:r>
          </a:p>
          <a:p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 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4.1  Be 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known as the college where students complete in two years.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lvl="1" indent="-45720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4.2  Increase 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percentage of high school students from the Sequoia Union High School District coming to Cañada within one year of completing high school.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14400" marR="0" lvl="1" indent="-457200">
              <a:spcBef>
                <a:spcPts val="0"/>
              </a:spcBef>
              <a:spcAft>
                <a:spcPts val="0"/>
              </a:spcAft>
            </a:pP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4.3  Be </a:t>
            </a:r>
            <a:r>
              <a:rPr lang="en-US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known as the college that is responsive to our community’s evolving needs by providing dynamic, evolving, quality instructional programs from which students can launch careers that make a living wage.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Strategies</a:t>
            </a:r>
            <a:endParaRPr lang="en-US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 an updated marketing, messaging and outreach strategy to support the objectives of this plan. Include implementation plans for paper, online and social media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Create a cross-functional, on-going Marketing and Outreach Work Group to align and coordinate outreach across the College</a:t>
            </a:r>
          </a:p>
          <a:p>
            <a:pPr marL="1200150" marR="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Engage community partners around the College’s strategic enrollment management objectives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0217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551A415522C74CB2195B1A777E9A7C" ma:contentTypeVersion="13" ma:contentTypeDescription="Create a new document." ma:contentTypeScope="" ma:versionID="618bc19bae1ae606cfd6804c8e2176d6">
  <xsd:schema xmlns:xsd="http://www.w3.org/2001/XMLSchema" xmlns:xs="http://www.w3.org/2001/XMLSchema" xmlns:p="http://schemas.microsoft.com/office/2006/metadata/properties" xmlns:ns3="2bc55ecc-363e-43e9-bfac-4ba2e86f45ee" xmlns:ns4="bb5bbb0b-6c89-44d7-be61-0adfe653f983" targetNamespace="http://schemas.microsoft.com/office/2006/metadata/properties" ma:root="true" ma:fieldsID="e0599e1f8396ab867dd6a01ab5d3ef8a" ns3:_="" ns4:_="">
    <xsd:import namespace="2bc55ecc-363e-43e9-bfac-4ba2e86f45ee"/>
    <xsd:import namespace="bb5bbb0b-6c89-44d7-be61-0adfe653f9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c55ecc-363e-43e9-bfac-4ba2e86f45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bbb0b-6c89-44d7-be61-0adfe653f98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ABF6E4-A088-44F5-9F31-5CD1519AFF5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c55ecc-363e-43e9-bfac-4ba2e86f45ee"/>
    <ds:schemaRef ds:uri="bb5bbb0b-6c89-44d7-be61-0adfe653f9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FDB0A5-BCA6-4F50-B55D-DA7C3BB1D347}">
  <ds:schemaRefs>
    <ds:schemaRef ds:uri="http://schemas.openxmlformats.org/package/2006/metadata/core-properties"/>
    <ds:schemaRef ds:uri="http://purl.org/dc/terms/"/>
    <ds:schemaRef ds:uri="2bc55ecc-363e-43e9-bfac-4ba2e86f45ee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dcmitype/"/>
    <ds:schemaRef ds:uri="bb5bbb0b-6c89-44d7-be61-0adfe653f983"/>
    <ds:schemaRef ds:uri="http://schemas.microsoft.com/office/2006/metadata/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199CC6C0-36C5-498F-98AE-81E2E9B1CC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861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Strategic Enrollment Management  Plan DRAFT and considerations</vt:lpstr>
      <vt:lpstr>Planning considerations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 Enrollment Management  Plan DRAFT</dc:title>
  <dc:creator>Engel, Karen</dc:creator>
  <cp:lastModifiedBy>Engel, Karen</cp:lastModifiedBy>
  <cp:revision>11</cp:revision>
  <dcterms:created xsi:type="dcterms:W3CDTF">2020-03-03T17:28:03Z</dcterms:created>
  <dcterms:modified xsi:type="dcterms:W3CDTF">2020-03-17T16:16:15Z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0x01010029551A415522C74CB2195B1A777E9A7C</vt:lpwstr>
  </property>
</Properties>
</file>