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9" r:id="rId3"/>
    <p:sldId id="296" r:id="rId4"/>
    <p:sldId id="292" r:id="rId5"/>
    <p:sldId id="302" r:id="rId6"/>
    <p:sldId id="303" r:id="rId7"/>
    <p:sldId id="304" r:id="rId8"/>
    <p:sldId id="295" r:id="rId9"/>
    <p:sldId id="301" r:id="rId10"/>
    <p:sldId id="30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7512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94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26" y="288"/>
      </p:cViewPr>
      <p:guideLst>
        <p:guide pos="7512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912C5E-5ECA-4B7C-8FF5-B46AC71EF330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50ECB3-A3F7-4337-9F98-DFD14FAD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727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EC6874-87D3-4708-86B1-114C1FEE74C4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0EF27-1900-472B-B1D5-4FBEA2002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57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27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7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70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8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79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80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11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32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64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2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341C4-3268-4241-9C56-054F2F7015E6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20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tiff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524" y="385572"/>
            <a:ext cx="9140952" cy="4105656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764005" y="4910270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00" b="1" dirty="0"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Syntax" panose="020B0500000000000000" pitchFamily="34" charset="0"/>
              </a:rPr>
              <a:t>Position Proposal: Web &amp; Content Promotions Coordinator</a:t>
            </a:r>
          </a:p>
        </p:txBody>
      </p:sp>
    </p:spTree>
    <p:extLst>
      <p:ext uri="{BB962C8B-B14F-4D97-AF65-F5344CB8AC3E}">
        <p14:creationId xmlns:p14="http://schemas.microsoft.com/office/powerpoint/2010/main" val="1988831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4339"/>
            <a:ext cx="12196512" cy="1613661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9811" y="307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3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Syntax" panose="020B0500000000000000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32682" y="2042432"/>
            <a:ext cx="71433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600" b="1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6325413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4339"/>
            <a:ext cx="12196512" cy="1613661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02079" y="30748"/>
            <a:ext cx="110517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Syntax" panose="020B0500000000000000" pitchFamily="34" charset="0"/>
              </a:rPr>
              <a:t>The Need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35377" y="1843762"/>
            <a:ext cx="649889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Syntax" panose="020B0500000000000000"/>
              </a:rPr>
              <a:t>Supports entire college community</a:t>
            </a:r>
          </a:p>
          <a:p>
            <a:endParaRPr lang="en-US" sz="2000" dirty="0">
              <a:latin typeface="Syntax" panose="020B050000000000000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Syntax" panose="020B0500000000000000"/>
              </a:rPr>
              <a:t>Maintains up-to-date content on website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Syntax" panose="020B0500000000000000"/>
              </a:rPr>
              <a:t>Required for Accreditation </a:t>
            </a:r>
          </a:p>
          <a:p>
            <a:pPr lvl="1"/>
            <a:endParaRPr lang="en-US" sz="2000" dirty="0">
              <a:latin typeface="Syntax" panose="020B050000000000000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Syntax" panose="020B0500000000000000"/>
              </a:rPr>
              <a:t>Leads College’s social media accounts, including web and video content</a:t>
            </a:r>
          </a:p>
          <a:p>
            <a:endParaRPr lang="en-US" sz="2000" dirty="0">
              <a:latin typeface="Syntax" panose="020B050000000000000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Syntax" panose="020B0500000000000000"/>
              </a:rPr>
              <a:t>Assists in increase volume of campus wide marketing requests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Syntax" panose="020B050000000000000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1EB93E-F020-4438-A11E-760F884B9C4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93" t="1716" r="16083"/>
          <a:stretch/>
        </p:blipFill>
        <p:spPr>
          <a:xfrm>
            <a:off x="432496" y="1967022"/>
            <a:ext cx="4037951" cy="298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7486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4339"/>
            <a:ext cx="12196512" cy="1613661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9811" y="307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Syntax" panose="020B0500000000000000" pitchFamily="34" charset="0"/>
              </a:rPr>
              <a:t>The Scope of Work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7726" y="1342188"/>
            <a:ext cx="1068741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900" b="1" dirty="0">
                <a:latin typeface="Syntax" panose="020B0500000000000000"/>
              </a:rPr>
              <a:t>Meets with division and department </a:t>
            </a:r>
            <a:r>
              <a:rPr lang="en-US" sz="1900" dirty="0">
                <a:latin typeface="Syntax" panose="020B0500000000000000"/>
              </a:rPr>
              <a:t>to regularly </a:t>
            </a:r>
            <a:r>
              <a:rPr lang="en-US" sz="1900" b="1" dirty="0">
                <a:latin typeface="Syntax" panose="020B0500000000000000"/>
              </a:rPr>
              <a:t>update content </a:t>
            </a:r>
            <a:r>
              <a:rPr lang="en-US" sz="1900" dirty="0">
                <a:latin typeface="Syntax" panose="020B0500000000000000"/>
              </a:rPr>
              <a:t>on their sites</a:t>
            </a:r>
          </a:p>
          <a:p>
            <a:endParaRPr lang="en-US" sz="1900" dirty="0">
              <a:latin typeface="Syntax" panose="020B050000000000000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900" b="1" dirty="0">
                <a:latin typeface="Syntax" panose="020B0500000000000000"/>
              </a:rPr>
              <a:t>Responsible for social media content</a:t>
            </a:r>
            <a:r>
              <a:rPr lang="en-US" sz="1900" dirty="0">
                <a:latin typeface="Syntax" panose="020B0500000000000000"/>
              </a:rPr>
              <a:t>, including: Facebook, Instagram, YouTube, Twitter and LinkedIn </a:t>
            </a:r>
          </a:p>
          <a:p>
            <a:pPr lvl="0"/>
            <a:endParaRPr lang="en-US" sz="1900" dirty="0">
              <a:latin typeface="Syntax" panose="020B050000000000000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900" b="1" dirty="0">
                <a:latin typeface="Syntax" panose="020B0500000000000000"/>
              </a:rPr>
              <a:t>Develop attractive video content </a:t>
            </a:r>
            <a:r>
              <a:rPr lang="en-US" sz="1900" dirty="0">
                <a:latin typeface="Syntax" panose="020B0500000000000000"/>
              </a:rPr>
              <a:t>for enrollment management support</a:t>
            </a:r>
          </a:p>
          <a:p>
            <a:pPr lvl="0"/>
            <a:endParaRPr lang="en-US" sz="1900" dirty="0">
              <a:latin typeface="Syntax" panose="020B050000000000000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900" b="1" dirty="0">
                <a:latin typeface="Syntax" panose="020B0500000000000000"/>
              </a:rPr>
              <a:t>Composes text </a:t>
            </a:r>
            <a:r>
              <a:rPr lang="en-US" sz="1900" dirty="0">
                <a:latin typeface="Syntax" panose="020B0500000000000000"/>
              </a:rPr>
              <a:t>for a variety of articles, reports, brochures, manuals, catalogs, class schedules, social media and other materials</a:t>
            </a:r>
          </a:p>
          <a:p>
            <a:pPr lvl="0"/>
            <a:endParaRPr lang="en-US" sz="1900" dirty="0">
              <a:latin typeface="Syntax" panose="020B050000000000000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900" b="1" dirty="0">
                <a:latin typeface="Syntax" panose="020B0500000000000000"/>
              </a:rPr>
              <a:t>Maintains all content on college the blog</a:t>
            </a:r>
            <a:r>
              <a:rPr lang="en-US" sz="1900" dirty="0">
                <a:latin typeface="Syntax" panose="020B0500000000000000"/>
              </a:rPr>
              <a:t>/news site</a:t>
            </a:r>
          </a:p>
          <a:p>
            <a:pPr lvl="0"/>
            <a:endParaRPr lang="en-US" sz="1900" dirty="0">
              <a:latin typeface="Syntax" panose="020B050000000000000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900" dirty="0">
                <a:latin typeface="Syntax" panose="020B0500000000000000"/>
              </a:rPr>
              <a:t>Works closely with the Web Programmer Analyst and Visual Communications Coordinator to </a:t>
            </a:r>
            <a:r>
              <a:rPr lang="en-US" sz="1900" b="1" dirty="0">
                <a:latin typeface="Syntax" panose="020B0500000000000000"/>
              </a:rPr>
              <a:t>design, develop and build original web pages and content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1900" b="1" dirty="0">
              <a:latin typeface="Syntax" panose="020B050000000000000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900" b="1" dirty="0">
                <a:latin typeface="Syntax" panose="020B0500000000000000"/>
              </a:rPr>
              <a:t>Project support </a:t>
            </a:r>
            <a:r>
              <a:rPr lang="en-US" sz="1900" dirty="0">
                <a:latin typeface="Syntax" panose="020B0500000000000000"/>
              </a:rPr>
              <a:t>as needed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1900" b="1" dirty="0">
              <a:latin typeface="Syntax" panose="020B05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24855435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4339"/>
            <a:ext cx="12196512" cy="1613661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9811" y="307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Syntax" panose="020B0500000000000000" pitchFamily="34" charset="0"/>
              </a:rPr>
              <a:t>Supporting Our College Goals &amp; Mission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752292" y="1898326"/>
            <a:ext cx="10687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Syntax" panose="020B0500000000000000"/>
              </a:rPr>
              <a:t>The Promotions &amp; Web Content Coordinator position aligns with and supports the College mission by working with faculty, staff, and students to develop, implement and grow impactful, cost-effective digital and print communication strategies and campaigns to enhance public awareness of the educational and enrichment opportunities at the College.</a:t>
            </a:r>
          </a:p>
          <a:p>
            <a:endParaRPr lang="en-US" sz="2000" b="1" dirty="0">
              <a:latin typeface="Syntax" panose="020B0500000000000000"/>
            </a:endParaRPr>
          </a:p>
          <a:p>
            <a:r>
              <a:rPr lang="en-US" sz="2000" b="1" dirty="0">
                <a:latin typeface="Syntax" panose="020B0500000000000000"/>
              </a:rPr>
              <a:t>Supports college goals through: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Syntax" panose="020B0500000000000000"/>
              </a:rPr>
              <a:t>Promoting student completion/success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Syntax" panose="020B0500000000000000"/>
              </a:rPr>
              <a:t>Helps to build community relationships by connecting through social media</a:t>
            </a:r>
          </a:p>
          <a:p>
            <a:r>
              <a:rPr lang="en-US" sz="2000" dirty="0">
                <a:latin typeface="Syntax" panose="020B0500000000000000"/>
              </a:rPr>
              <a:t> </a:t>
            </a:r>
            <a:endParaRPr lang="en-US" sz="2000" b="1" i="1" dirty="0">
              <a:latin typeface="Syntax" panose="020B0500000000000000"/>
            </a:endParaRPr>
          </a:p>
          <a:p>
            <a:r>
              <a:rPr lang="en-US" sz="2000" b="1" dirty="0">
                <a:latin typeface="Syntax" panose="020B0500000000000000"/>
              </a:rPr>
              <a:t>This is accomplished through: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Syntax" panose="020B0500000000000000"/>
              </a:rPr>
              <a:t>Creation of engaging and attractive content for web, social media and internal/external college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17215051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4339"/>
            <a:ext cx="12196512" cy="1613661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9811" y="307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Syntax" panose="020B0500000000000000" pitchFamily="34" charset="0"/>
              </a:rPr>
              <a:t>Growth in Social Media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7638" y="3320962"/>
            <a:ext cx="994833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Syntax" panose="020B0500000000000000"/>
              </a:rPr>
              <a:t>The 2017 Social Admissions Report found that </a:t>
            </a:r>
            <a:r>
              <a:rPr lang="en-US" sz="2000" b="1" dirty="0">
                <a:latin typeface="Syntax" panose="020B0500000000000000"/>
              </a:rPr>
              <a:t>63 percent o</a:t>
            </a:r>
            <a:r>
              <a:rPr lang="en-US" sz="2000" dirty="0">
                <a:latin typeface="Syntax" panose="020B0500000000000000"/>
              </a:rPr>
              <a:t>f students use social media to </a:t>
            </a:r>
            <a:r>
              <a:rPr lang="en-US" sz="2000" b="1" dirty="0">
                <a:latin typeface="Syntax" panose="020B0500000000000000"/>
              </a:rPr>
              <a:t>research a college </a:t>
            </a:r>
            <a:r>
              <a:rPr lang="en-US" sz="2000" dirty="0">
                <a:latin typeface="Syntax" panose="020B0500000000000000"/>
              </a:rPr>
              <a:t>they are interested in and </a:t>
            </a:r>
            <a:r>
              <a:rPr lang="en-US" sz="2000" b="1" dirty="0">
                <a:latin typeface="Syntax" panose="020B0500000000000000"/>
              </a:rPr>
              <a:t>60 percent </a:t>
            </a:r>
            <a:r>
              <a:rPr lang="en-US" sz="2000" dirty="0">
                <a:latin typeface="Syntax" panose="020B0500000000000000"/>
              </a:rPr>
              <a:t>have </a:t>
            </a:r>
            <a:r>
              <a:rPr lang="en-US" sz="2000" b="1" dirty="0">
                <a:latin typeface="Syntax" panose="020B0500000000000000"/>
              </a:rPr>
              <a:t>followed or liked a college </a:t>
            </a:r>
            <a:r>
              <a:rPr lang="en-US" sz="2000" dirty="0">
                <a:latin typeface="Syntax" panose="020B0500000000000000"/>
              </a:rPr>
              <a:t>they are considering. </a:t>
            </a:r>
          </a:p>
          <a:p>
            <a:r>
              <a:rPr lang="en-US" sz="2000" dirty="0">
                <a:latin typeface="Syntax" panose="020B0500000000000000"/>
              </a:rPr>
              <a:t>	-The National Association for College Admission Counseling (NACAC)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4704" y="1513923"/>
            <a:ext cx="1093137" cy="108220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194" y="1501846"/>
            <a:ext cx="1094281" cy="109428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7865" y="1494748"/>
            <a:ext cx="1136959" cy="11156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698" y="1511866"/>
            <a:ext cx="1209159" cy="120915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0714" y="1501846"/>
            <a:ext cx="1293921" cy="1306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8072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6148" y="-64503"/>
            <a:ext cx="11558337" cy="14208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4339"/>
            <a:ext cx="12196512" cy="1613661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9811" y="307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Syntax" panose="020B0500000000000000" pitchFamily="34" charset="0"/>
              </a:rPr>
              <a:t>Growth in Social Media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31A9A27-FF3F-4F7E-9FDC-CE4B7DD04792}"/>
              </a:ext>
            </a:extLst>
          </p:cNvPr>
          <p:cNvSpPr/>
          <p:nvPr/>
        </p:nvSpPr>
        <p:spPr>
          <a:xfrm>
            <a:off x="6408964" y="1474199"/>
            <a:ext cx="437527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Syntax" panose="020B0500000000000000"/>
              </a:rPr>
              <a:t>EAB conducted a survey of more than 9,000 high school students:</a:t>
            </a:r>
          </a:p>
          <a:p>
            <a:endParaRPr lang="en-US" sz="2000" dirty="0">
              <a:latin typeface="Syntax" panose="020B050000000000000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Syntax" panose="020B0500000000000000"/>
              </a:rPr>
              <a:t>Every college should have a social media presence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b="1" dirty="0">
                <a:latin typeface="Syntax" panose="020B0500000000000000"/>
              </a:rPr>
              <a:t>2017: 79.6 %  vs 2019: 86.1 %</a:t>
            </a:r>
          </a:p>
          <a:p>
            <a:pPr lvl="1"/>
            <a:endParaRPr lang="en-US" sz="2000" b="1" dirty="0">
              <a:latin typeface="Syntax" panose="020B050000000000000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Syntax" panose="020B0500000000000000"/>
              </a:rPr>
              <a:t>The more interested I am, the more I interact with a school on social media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b="1" dirty="0">
                <a:latin typeface="Syntax" panose="020B0500000000000000"/>
              </a:rPr>
              <a:t>2017: 52.2%  vs 2019: 74.6%</a:t>
            </a:r>
          </a:p>
          <a:p>
            <a:pPr lvl="1"/>
            <a:endParaRPr lang="en-US" sz="2000" b="1" dirty="0">
              <a:latin typeface="Syntax" panose="020B050000000000000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Syntax" panose="020B0500000000000000"/>
              </a:rPr>
              <a:t>Discovered a college on social media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b="1" dirty="0">
                <a:latin typeface="Syntax" panose="020B0500000000000000"/>
              </a:rPr>
              <a:t>2017: 19.2 % vs 2019: 25.8%</a:t>
            </a:r>
          </a:p>
        </p:txBody>
      </p:sp>
      <p:pic>
        <p:nvPicPr>
          <p:cNvPr id="1028" name="Picture 4" descr="https://www.insidehighered.com/sites/default/server_files/media/socialmedia_0_0.png">
            <a:extLst>
              <a:ext uri="{FF2B5EF4-FFF2-40B4-BE49-F238E27FC236}">
                <a16:creationId xmlns:a16="http://schemas.microsoft.com/office/drawing/2014/main" id="{5C1FF4A6-C38B-4A0F-AE9A-652B688A43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03" y="1474199"/>
            <a:ext cx="5797931" cy="4389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5340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4339"/>
            <a:ext cx="12196512" cy="1613661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9811" y="307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Syntax" panose="020B0500000000000000" pitchFamily="34" charset="0"/>
              </a:rPr>
              <a:t>Growth in Social Media</a:t>
            </a:r>
          </a:p>
        </p:txBody>
      </p:sp>
      <p:sp>
        <p:nvSpPr>
          <p:cNvPr id="10" name="Rectangle 9"/>
          <p:cNvSpPr/>
          <p:nvPr/>
        </p:nvSpPr>
        <p:spPr>
          <a:xfrm>
            <a:off x="5755105" y="2364668"/>
            <a:ext cx="59381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Syntax" panose="020B0500000000000000"/>
              </a:rPr>
              <a:t>Video marketing is trending as the must-do tactic                    for 2018</a:t>
            </a:r>
          </a:p>
          <a:p>
            <a:pPr algn="ctr"/>
            <a:endParaRPr lang="en-US" sz="2000" dirty="0">
              <a:latin typeface="Syntax" panose="020B0500000000000000"/>
            </a:endParaRPr>
          </a:p>
          <a:p>
            <a:r>
              <a:rPr lang="en-US" sz="2000" dirty="0">
                <a:latin typeface="Syntax" panose="020B0500000000000000"/>
              </a:rPr>
              <a:t>HubSpot reports that </a:t>
            </a:r>
            <a:r>
              <a:rPr lang="en-US" sz="2000" b="1" dirty="0">
                <a:latin typeface="Syntax" panose="020B0500000000000000"/>
              </a:rPr>
              <a:t>78 percent of people watch videos online each week</a:t>
            </a:r>
            <a:r>
              <a:rPr lang="en-US" sz="2000" dirty="0">
                <a:latin typeface="Syntax" panose="020B0500000000000000"/>
              </a:rPr>
              <a:t>, and </a:t>
            </a:r>
            <a:r>
              <a:rPr lang="en-US" sz="2000" b="1" dirty="0">
                <a:latin typeface="Syntax" panose="020B0500000000000000"/>
              </a:rPr>
              <a:t>55 percent watch videos every day. </a:t>
            </a:r>
            <a:endParaRPr lang="en-US" sz="2000" dirty="0">
              <a:latin typeface="Syntax" panose="020B0500000000000000"/>
            </a:endParaRPr>
          </a:p>
        </p:txBody>
      </p:sp>
      <p:pic>
        <p:nvPicPr>
          <p:cNvPr id="2052" name="Picture 4" descr="C:\Users\rodriguezm\Desktop\72-prefer-video-over-text-when-learning-about-a-product-or-service.webp">
            <a:extLst>
              <a:ext uri="{FF2B5EF4-FFF2-40B4-BE49-F238E27FC236}">
                <a16:creationId xmlns:a16="http://schemas.microsoft.com/office/drawing/2014/main" id="{0C4C89FC-B80A-442E-8ECA-463EFB01A8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36" y="1820636"/>
            <a:ext cx="4989364" cy="307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06374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4339"/>
            <a:ext cx="12196512" cy="1613661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9811" y="307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Syntax" panose="020B0500000000000000" pitchFamily="34" charset="0"/>
              </a:rPr>
              <a:t>The Benefits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9811" y="1749114"/>
            <a:ext cx="994833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endParaRPr lang="en-US" sz="2000" dirty="0">
              <a:latin typeface="Syntax" panose="020B0500000000000000"/>
            </a:endParaRPr>
          </a:p>
          <a:p>
            <a:pPr marL="457200" indent="-457200">
              <a:buAutoNum type="arabicPeriod"/>
            </a:pPr>
            <a:r>
              <a:rPr lang="en-US" sz="2000" dirty="0">
                <a:latin typeface="Syntax" panose="020B0500000000000000"/>
              </a:rPr>
              <a:t>Increase college visibility through social media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Syntax" panose="020B0500000000000000"/>
              </a:rPr>
              <a:t>Keep content current for Accreditation 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Syntax" panose="020B0500000000000000"/>
              </a:rPr>
              <a:t>Address the campus community’s requests in a timely and efficient manner</a:t>
            </a:r>
          </a:p>
          <a:p>
            <a:pPr marL="457200" indent="-457200">
              <a:buFontTx/>
              <a:buAutoNum type="arabicPeriod"/>
            </a:pPr>
            <a:endParaRPr lang="en-US" sz="2000" b="1" dirty="0">
              <a:solidFill>
                <a:srgbClr val="FF0000"/>
              </a:solidFill>
              <a:latin typeface="Syntax" panose="020B0500000000000000"/>
            </a:endParaRPr>
          </a:p>
          <a:p>
            <a:pPr algn="ctr"/>
            <a:r>
              <a:rPr lang="en-US" sz="2000" b="1" dirty="0">
                <a:solidFill>
                  <a:srgbClr val="FF0000"/>
                </a:solidFill>
                <a:latin typeface="Syntax" panose="020B0500000000000000"/>
              </a:rPr>
              <a:t>31 percent increase </a:t>
            </a:r>
            <a:r>
              <a:rPr lang="en-US" sz="2000" b="1" dirty="0">
                <a:latin typeface="Syntax" panose="020B0500000000000000"/>
              </a:rPr>
              <a:t>in College Wide Marketing Requests over last year, including:</a:t>
            </a:r>
            <a:endParaRPr lang="en-US" sz="2000" dirty="0">
              <a:latin typeface="Syntax" panose="020B0500000000000000"/>
            </a:endParaRPr>
          </a:p>
          <a:p>
            <a:pPr algn="ctr"/>
            <a:r>
              <a:rPr lang="en-US" sz="2000" dirty="0">
                <a:latin typeface="Syntax" panose="020B0500000000000000"/>
              </a:rPr>
              <a:t>Graphics: 54 requests, 30.7%</a:t>
            </a:r>
          </a:p>
          <a:p>
            <a:pPr algn="ctr"/>
            <a:r>
              <a:rPr lang="en-US" sz="2000" dirty="0">
                <a:latin typeface="Syntax" panose="020B0500000000000000"/>
              </a:rPr>
              <a:t>Web: 51 requests, 29%</a:t>
            </a:r>
          </a:p>
          <a:p>
            <a:pPr algn="ctr"/>
            <a:r>
              <a:rPr lang="en-US" sz="2000" dirty="0">
                <a:latin typeface="Syntax" panose="020B0500000000000000"/>
              </a:rPr>
              <a:t>Communications: 39 requests, 22.2%</a:t>
            </a:r>
          </a:p>
          <a:p>
            <a:pPr algn="ctr"/>
            <a:endParaRPr lang="en-US" sz="2000" dirty="0">
              <a:latin typeface="Syntax" panose="020B0500000000000000"/>
            </a:endParaRPr>
          </a:p>
          <a:p>
            <a:r>
              <a:rPr lang="en-US" sz="2000" dirty="0">
                <a:latin typeface="Syntax" panose="020B0500000000000000"/>
              </a:rPr>
              <a:t>The Promotions &amp; Web Content Coordinator, skilled in both graphic and web design, would have a role in helping the Marketing team address the campus community’s requests.</a:t>
            </a:r>
          </a:p>
        </p:txBody>
      </p:sp>
    </p:spTree>
    <p:extLst>
      <p:ext uri="{BB962C8B-B14F-4D97-AF65-F5344CB8AC3E}">
        <p14:creationId xmlns:p14="http://schemas.microsoft.com/office/powerpoint/2010/main" val="17454717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4339"/>
            <a:ext cx="12196512" cy="1613661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9811" y="307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Syntax" panose="020B0500000000000000" pitchFamily="34" charset="0"/>
              </a:rPr>
              <a:t>Without the Position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1852833"/>
            <a:ext cx="994833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Syntax" panose="020B0500000000000000"/>
              </a:rPr>
              <a:t>Continued increased work load and turnaround time for existing campus requests</a:t>
            </a:r>
          </a:p>
          <a:p>
            <a:endParaRPr lang="en-US" sz="2000" dirty="0">
              <a:latin typeface="Syntax" panose="020B050000000000000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Syntax" panose="020B0500000000000000"/>
              </a:rPr>
              <a:t>College website will not receive the Accreditation recommended content upkeep needed to fully enhance and elevate public awareness of the educational and enrichment opportunities at our College</a:t>
            </a:r>
          </a:p>
          <a:p>
            <a:endParaRPr lang="en-US" sz="2000" dirty="0">
              <a:latin typeface="Syntax" panose="020B050000000000000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Syntax" panose="020B0500000000000000"/>
              </a:rPr>
              <a:t>Missed enrollment and promotion opportunity to connect with prospective and current students to enhance awareness of programs  and services offered at Cañada College</a:t>
            </a:r>
          </a:p>
        </p:txBody>
      </p:sp>
    </p:spTree>
    <p:extLst>
      <p:ext uri="{BB962C8B-B14F-4D97-AF65-F5344CB8AC3E}">
        <p14:creationId xmlns:p14="http://schemas.microsoft.com/office/powerpoint/2010/main" val="4476632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3219</TotalTime>
  <Words>463</Words>
  <Application>Microsoft Office PowerPoint</Application>
  <PresentationFormat>Widescreen</PresentationFormat>
  <Paragraphs>70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Syntax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SMCCD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Rodriguez, Megan</dc:creator>
  <cp:lastModifiedBy>Rodriguez Antone, Megan</cp:lastModifiedBy>
  <cp:revision>136</cp:revision>
  <dcterms:created xsi:type="dcterms:W3CDTF">2015-08-26T22:52:00Z</dcterms:created>
  <dcterms:modified xsi:type="dcterms:W3CDTF">2019-10-31T22:09:59Z</dcterms:modified>
</cp:coreProperties>
</file>