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5" r:id="rId2"/>
    <p:sldId id="352" r:id="rId3"/>
    <p:sldId id="365" r:id="rId4"/>
    <p:sldId id="367" r:id="rId5"/>
    <p:sldId id="347" r:id="rId6"/>
    <p:sldId id="358" r:id="rId7"/>
    <p:sldId id="361" r:id="rId8"/>
    <p:sldId id="362" r:id="rId9"/>
    <p:sldId id="363" r:id="rId10"/>
    <p:sldId id="353" r:id="rId11"/>
    <p:sldId id="366" r:id="rId12"/>
    <p:sldId id="368" r:id="rId13"/>
    <p:sldId id="36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12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5433"/>
    <a:srgbClr val="FF9900"/>
    <a:srgbClr val="7F7F7F"/>
    <a:srgbClr val="005423"/>
    <a:srgbClr val="ED7D3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9" autoAdjust="0"/>
    <p:restoredTop sz="71951" autoAdjust="0"/>
  </p:normalViewPr>
  <p:slideViewPr>
    <p:cSldViewPr snapToGrid="0">
      <p:cViewPr varScale="1">
        <p:scale>
          <a:sx n="85" d="100"/>
          <a:sy n="85" d="100"/>
        </p:scale>
        <p:origin x="368" y="168"/>
      </p:cViewPr>
      <p:guideLst>
        <p:guide pos="7512"/>
        <p:guide orient="horz" pos="216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3344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8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2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4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1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date, over 1,147,000 </a:t>
            </a:r>
            <a:r>
              <a:rPr lang="en-US" dirty="0" err="1"/>
              <a:t>lbs</a:t>
            </a:r>
            <a:r>
              <a:rPr lang="en-US" dirty="0"/>
              <a:t> have been distributed leading towards nearly $2 million dollars in grocery offsets.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4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(2/20/17 01:53) -----</a:t>
            </a:r>
          </a:p>
          <a:p>
            <a:endParaRPr lang="en-US" dirty="0"/>
          </a:p>
          <a:p>
            <a:r>
              <a:rPr lang="en-US" dirty="0"/>
              <a:t>3 jobs are needed</a:t>
            </a:r>
          </a:p>
          <a:p>
            <a:r>
              <a:rPr lang="en-US" dirty="0"/>
              <a:t>survey = </a:t>
            </a:r>
          </a:p>
          <a:p>
            <a:r>
              <a:rPr lang="en-US" dirty="0"/>
              <a:t>	55% &gt; $1,000</a:t>
            </a:r>
          </a:p>
          <a:p>
            <a:r>
              <a:rPr lang="en-US" dirty="0"/>
              <a:t>	20% &gt; $10,000</a:t>
            </a:r>
          </a:p>
          <a:p>
            <a:r>
              <a:rPr lang="en-US" dirty="0"/>
              <a:t>3-4 years to complete an Assoc.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4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11/30/20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4.tiff"/><Relationship Id="rId4" Type="http://schemas.openxmlformats.org/officeDocument/2006/relationships/image" Target="../media/image3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ave 10"/>
          <p:cNvSpPr/>
          <p:nvPr/>
        </p:nvSpPr>
        <p:spPr>
          <a:xfrm>
            <a:off x="1" y="-2854873"/>
            <a:ext cx="12191999" cy="4561692"/>
          </a:xfrm>
          <a:prstGeom prst="wave">
            <a:avLst/>
          </a:prstGeom>
          <a:solidFill>
            <a:srgbClr val="005433"/>
          </a:solidFill>
          <a:ln w="38100" cmpd="sng">
            <a:solidFill>
              <a:srgbClr val="FF9900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ea typeface="ＭＳ 明朝"/>
                <a:cs typeface="Times New Roman"/>
              </a:rPr>
              <a:t>Mission</a:t>
            </a:r>
          </a:p>
        </p:txBody>
      </p:sp>
      <p:pic>
        <p:nvPicPr>
          <p:cNvPr id="8" name="Picture 7" descr="sp_canada_college_logo_white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273639"/>
            <a:ext cx="3773774" cy="8977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7691" y="2229718"/>
            <a:ext cx="6991158" cy="32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4400" dirty="0">
                <a:solidFill>
                  <a:srgbClr val="005423"/>
                </a:solidFill>
                <a:latin typeface="Avenir Book"/>
                <a:cs typeface="Avenir Book"/>
              </a:rPr>
              <a:t>SparkPoint Pantry</a:t>
            </a:r>
            <a:br>
              <a:rPr lang="en-US" sz="4400" dirty="0">
                <a:solidFill>
                  <a:srgbClr val="005423"/>
                </a:solidFill>
                <a:latin typeface="Avenir Book"/>
                <a:cs typeface="Avenir Book"/>
              </a:rPr>
            </a:br>
            <a:r>
              <a:rPr lang="en-US" sz="3600" dirty="0">
                <a:solidFill>
                  <a:srgbClr val="005423"/>
                </a:solidFill>
                <a:latin typeface="Avenir Book"/>
                <a:cs typeface="Avenir Book"/>
              </a:rPr>
              <a:t>Office Assistant II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latin typeface="Avenir Book"/>
                <a:cs typeface="Avenir Book"/>
              </a:rPr>
              <a:t>2020-2021 New Position Proposals</a:t>
            </a:r>
          </a:p>
          <a:p>
            <a:pPr algn="just">
              <a:lnSpc>
                <a:spcPct val="110000"/>
              </a:lnSpc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venir Book"/>
              <a:cs typeface="Avenir Book"/>
            </a:endParaRP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Presentations and Discussions</a:t>
            </a:r>
          </a:p>
          <a:p>
            <a:pPr algn="just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December 4, 2020</a:t>
            </a:r>
          </a:p>
        </p:txBody>
      </p:sp>
      <p:pic>
        <p:nvPicPr>
          <p:cNvPr id="2" name="Picture 1" descr="GDG ©2016-CC-38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7" y="2456626"/>
            <a:ext cx="5004141" cy="2801896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16173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latin typeface="Avenir Book"/>
                <a:cs typeface="Avenir Book"/>
              </a:rPr>
              <a:t>If This Position is Not Filled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9" y="1687689"/>
            <a:ext cx="10273179" cy="42062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at Cañada College will be unable to adequately address growing food insecurity for our own students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3366FF"/>
                </a:solidFill>
                <a:latin typeface="Avenir Book"/>
                <a:cs typeface="Avenir Book"/>
              </a:rPr>
              <a:t>Decreases/no growth in Community Markets, Pop-up Markets and Study Snacks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We may be prevented from re-hiring short-term staff (repeatability)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Qualified students may not enroll in CalFresh and offset expenses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Avenir Book"/>
                <a:cs typeface="Avenir Book"/>
              </a:rPr>
              <a:t>We will have hungry students.  This will impact: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  <a:cs typeface="Avenir Book"/>
              </a:rPr>
              <a:t>(KO)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3366FF"/>
                </a:solidFill>
                <a:latin typeface="Avenir Book"/>
                <a:cs typeface="Avenir Book"/>
              </a:rPr>
              <a:t>Students ability to realize their academic potential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rgbClr val="3366FF"/>
                </a:solidFill>
                <a:latin typeface="Avenir Book"/>
                <a:cs typeface="Avenir Book"/>
              </a:rPr>
              <a:t>Term to completion, success, persistence &amp; retention rates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A71FE46D-51AA-B246-BB16-A21464003517}"/>
              </a:ext>
            </a:extLst>
          </p:cNvPr>
          <p:cNvSpPr/>
          <p:nvPr/>
        </p:nvSpPr>
        <p:spPr>
          <a:xfrm>
            <a:off x="11387524" y="223935"/>
            <a:ext cx="555824" cy="597159"/>
          </a:xfrm>
          <a:prstGeom prst="star5">
            <a:avLst/>
          </a:prstGeom>
          <a:solidFill>
            <a:srgbClr val="0054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Future Cañada College Student 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C0651F-4FB2-6E43-94A9-6C8E80110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84" y="1712251"/>
            <a:ext cx="2171632" cy="4351338"/>
          </a:xfrm>
          <a:prstGeom prst="rect">
            <a:avLst/>
          </a:prstGeom>
          <a:ln w="28575">
            <a:solidFill>
              <a:srgbClr val="005433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3619500" y="2812442"/>
            <a:ext cx="8015452" cy="1796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Today she helps her mom select groceries</a:t>
            </a:r>
            <a:endParaRPr lang="en-US" sz="2400" dirty="0">
              <a:solidFill>
                <a:srgbClr val="7F7F7F"/>
              </a:solidFill>
              <a:latin typeface="Avenir Book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</a:rPr>
              <a:t>In a few years, she is a Cañada College Student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</a:rPr>
              <a:t>Help make her dream a reality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EC592-8F4E-054B-BCA8-4FD91FAE833F}"/>
              </a:ext>
            </a:extLst>
          </p:cNvPr>
          <p:cNvSpPr txBox="1">
            <a:spLocks/>
          </p:cNvSpPr>
          <p:nvPr/>
        </p:nvSpPr>
        <p:spPr>
          <a:xfrm>
            <a:off x="3619500" y="1797939"/>
            <a:ext cx="8015452" cy="1302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"She looks forward to coming to the pantry and she prepares her bag before she comes"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D3462A-CD64-8E4C-950D-3DD56C0160D8}"/>
              </a:ext>
            </a:extLst>
          </p:cNvPr>
          <p:cNvSpPr txBox="1">
            <a:spLocks/>
          </p:cNvSpPr>
          <p:nvPr/>
        </p:nvSpPr>
        <p:spPr>
          <a:xfrm>
            <a:off x="3626060" y="4609322"/>
            <a:ext cx="8015452" cy="145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This is all made possible by the wonderful and caring staff that works the pantry and makes a difference in students’ lives</a:t>
            </a:r>
            <a:endParaRPr lang="en-US" sz="2400" dirty="0"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131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Key Takeaways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685798" y="1339702"/>
            <a:ext cx="10958515" cy="461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The request 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pending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 Cañada College being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face-to-face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 in FA21 &amp; SP22.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Avenir Book"/>
              </a:rPr>
              <a:t>We anticipate increased food insecurity due to COVID 19 and our under-resourced students facing prolonged financial challenges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3366FF"/>
                </a:solidFill>
                <a:latin typeface="Avenir Book"/>
              </a:rPr>
              <a:t>This position would connect students to additional food resources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SMCCCD</a:t>
            </a:r>
            <a:r>
              <a:rPr lang="en-US" sz="2400" dirty="0">
                <a:latin typeface="Avenir Book"/>
              </a:rPr>
              <a:t> has now focused 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Basic Needs Task Force </a:t>
            </a:r>
            <a:r>
              <a:rPr lang="en-US" sz="2400" dirty="0">
                <a:latin typeface="Avenir Book"/>
              </a:rPr>
              <a:t>to address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Food Insecurity </a:t>
            </a:r>
            <a:r>
              <a:rPr lang="en-US" sz="2400" dirty="0">
                <a:latin typeface="Avenir Book"/>
              </a:rPr>
              <a:t>across the District - #</a:t>
            </a:r>
            <a:r>
              <a:rPr lang="en-US" sz="2400" dirty="0" err="1">
                <a:latin typeface="Avenir Book"/>
              </a:rPr>
              <a:t>HereForYou</a:t>
            </a:r>
            <a:r>
              <a:rPr lang="en-US" sz="2400" dirty="0">
                <a:latin typeface="Avenir Book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</a:rPr>
              <a:t>(JH)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</a:rPr>
              <a:t>Pending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CCCCO Hunger Free Allocations</a:t>
            </a:r>
            <a:r>
              <a:rPr lang="en-US" sz="2400" dirty="0">
                <a:latin typeface="Avenir Book"/>
              </a:rPr>
              <a:t>, the Food Pantry OAII position would be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offset</a:t>
            </a:r>
            <a:r>
              <a:rPr lang="en-US" sz="2400" dirty="0">
                <a:latin typeface="Avenir Book"/>
              </a:rPr>
              <a:t> thereby reducing the expense for this position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3366FF"/>
                </a:solidFill>
                <a:latin typeface="Avenir Book"/>
              </a:rPr>
              <a:t>$0-$28K per year over the past 3 years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8664BE5D-B7D5-8947-8CC5-3189DF1C9A29}"/>
              </a:ext>
            </a:extLst>
          </p:cNvPr>
          <p:cNvSpPr/>
          <p:nvPr/>
        </p:nvSpPr>
        <p:spPr>
          <a:xfrm>
            <a:off x="11387524" y="223935"/>
            <a:ext cx="555824" cy="597159"/>
          </a:xfrm>
          <a:prstGeom prst="star5">
            <a:avLst/>
          </a:prstGeom>
          <a:solidFill>
            <a:srgbClr val="0054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972801" cy="132556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800" b="1" dirty="0">
                <a:latin typeface="Avenir Book"/>
                <a:cs typeface="Avenir Book"/>
              </a:rPr>
              <a:t>Supporting our Students!</a:t>
            </a:r>
            <a:endParaRPr lang="en-US" sz="27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pic>
        <p:nvPicPr>
          <p:cNvPr id="3" name="Picture 2" descr="GDG ©2016-CC-395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22054" r="9013"/>
          <a:stretch/>
        </p:blipFill>
        <p:spPr>
          <a:xfrm>
            <a:off x="699234" y="1760303"/>
            <a:ext cx="6533208" cy="3947264"/>
          </a:xfrm>
          <a:prstGeom prst="rect">
            <a:avLst/>
          </a:prstGeom>
          <a:ln w="28575" cmpd="sng">
            <a:solidFill>
              <a:srgbClr val="005433"/>
            </a:solidFill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370192"/>
              </p:ext>
            </p:extLst>
          </p:nvPr>
        </p:nvGraphicFramePr>
        <p:xfrm>
          <a:off x="7931676" y="1913414"/>
          <a:ext cx="35814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8" imgW="3581152" imgH="2733472" progId="Acrobat.Document.11">
                  <p:embed/>
                </p:oleObj>
              </mc:Choice>
              <mc:Fallback>
                <p:oleObj name="Acrobat Document" r:id="rId8" imgW="3581152" imgH="27334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1676" y="1913414"/>
                        <a:ext cx="35814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BEB483-2B84-F44C-B15E-38D587708685}"/>
              </a:ext>
            </a:extLst>
          </p:cNvPr>
          <p:cNvSpPr txBox="1"/>
          <p:nvPr/>
        </p:nvSpPr>
        <p:spPr>
          <a:xfrm>
            <a:off x="2748744" y="5799739"/>
            <a:ext cx="1703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433"/>
                </a:solidFill>
                <a:latin typeface="Avenir Roman" panose="02000503020000020003" pitchFamily="2" charset="0"/>
              </a:rPr>
              <a:t>#</a:t>
            </a:r>
            <a:r>
              <a:rPr lang="en-US" sz="2000" dirty="0" err="1">
                <a:solidFill>
                  <a:srgbClr val="005433"/>
                </a:solidFill>
                <a:latin typeface="Avenir Roman" panose="02000503020000020003" pitchFamily="2" charset="0"/>
              </a:rPr>
              <a:t>HereForYou</a:t>
            </a:r>
            <a:endParaRPr lang="en-US" sz="2000" dirty="0">
              <a:solidFill>
                <a:srgbClr val="005433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About the Cañada College Food Pantry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9061" y="1727509"/>
            <a:ext cx="10628050" cy="4336781"/>
          </a:xfrm>
        </p:spPr>
        <p:txBody>
          <a:bodyPr>
            <a:normAutofit/>
          </a:bodyPr>
          <a:lstStyle/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The Food Pantry is a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partnership</a:t>
            </a: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 between SparkPoint, Cañada College and Second Harvest Silicon Valley.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Individuals can receive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two grocery bags </a:t>
            </a: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of food per person once a week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The Pantry is open on Tuesday, Wednesday and Thursday from 12:30 pm to 3:30 pm and Thursday evenings from 5:00 pm to 6:30 pm</a:t>
            </a:r>
          </a:p>
          <a:p>
            <a:pPr marL="347472" lvl="1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Pantry coverage: 9 individuals </a:t>
            </a:r>
            <a: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  <a:t>(Primarily Ingrid, Joshua, Manny, Karla (student) with support form Julie, Klaressa, Yesenia, Adolfo and now even </a:t>
            </a:r>
            <a:r>
              <a:rPr lang="en-US" sz="1800" dirty="0" err="1">
                <a:solidFill>
                  <a:srgbClr val="000000"/>
                </a:solidFill>
                <a:latin typeface="Avenir Book"/>
                <a:cs typeface="Avenir Book"/>
              </a:rPr>
              <a:t>Saúl</a:t>
            </a:r>
            <a:r>
              <a:rPr lang="en-US" sz="1800" dirty="0">
                <a:solidFill>
                  <a:srgbClr val="000000"/>
                </a:solidFill>
                <a:latin typeface="Avenir Book"/>
                <a:cs typeface="Avenir Book"/>
              </a:rPr>
              <a:t>)</a:t>
            </a:r>
          </a:p>
          <a:p>
            <a:pPr marL="34747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The last 2 academic years the pantry served had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over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20,000 visits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Highlights From Past Years - I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900405" y="1708847"/>
            <a:ext cx="7556826" cy="4634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3366FF"/>
                </a:solidFill>
                <a:latin typeface="Avenir Book"/>
              </a:rPr>
              <a:t>This position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was approved </a:t>
            </a:r>
            <a:r>
              <a:rPr lang="en-US" sz="2400" dirty="0">
                <a:solidFill>
                  <a:srgbClr val="3366FF"/>
                </a:solidFill>
                <a:latin typeface="Avenir Book"/>
              </a:rPr>
              <a:t>through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2018-19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AND</a:t>
            </a:r>
            <a:r>
              <a:rPr lang="en-US" sz="2400" dirty="0">
                <a:solidFill>
                  <a:srgbClr val="3366FF"/>
                </a:solidFill>
                <a:latin typeface="Avenir Book"/>
              </a:rPr>
              <a:t>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2019-20</a:t>
            </a:r>
            <a:r>
              <a:rPr lang="en-US" sz="2400" dirty="0">
                <a:solidFill>
                  <a:srgbClr val="3366FF"/>
                </a:solidFill>
                <a:latin typeface="Avenir Book"/>
              </a:rPr>
              <a:t> New Positions Proposal Processes based upon funding availability and current need.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Due to lack of funding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, this position was not opened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Food insecurity – 2018, 2019 and 2020 Cañada College Awareness Summits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District-wide Basic Needs Taskforce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8A852B-B825-7448-92AE-CCFAEFB2E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548" y="1656372"/>
            <a:ext cx="2728135" cy="3539967"/>
          </a:xfrm>
          <a:prstGeom prst="rect">
            <a:avLst/>
          </a:prstGeom>
          <a:ln w="28575">
            <a:solidFill>
              <a:srgbClr val="005433"/>
            </a:solidFill>
          </a:ln>
        </p:spPr>
      </p:pic>
    </p:spTree>
    <p:extLst>
      <p:ext uri="{BB962C8B-B14F-4D97-AF65-F5344CB8AC3E}">
        <p14:creationId xmlns:p14="http://schemas.microsoft.com/office/powerpoint/2010/main" val="28116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0097815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Highlights From Past Years - II	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21ACA5-4D57-124D-B934-77C079ABF732}"/>
              </a:ext>
            </a:extLst>
          </p:cNvPr>
          <p:cNvSpPr txBox="1">
            <a:spLocks/>
          </p:cNvSpPr>
          <p:nvPr/>
        </p:nvSpPr>
        <p:spPr>
          <a:xfrm>
            <a:off x="942975" y="1727508"/>
            <a:ext cx="10272713" cy="534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The Pantry, ASCC and the Bookstore launched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Grab n’ Go Meals 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&amp; Hot and Cold Meals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The Grab n’ Go Meals evolved into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Food Grant Program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</a:rPr>
              <a:t>SparkPoint offered several successful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monthly Community Markets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Study Snacks 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were launched in May 2019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</a:rPr>
              <a:t>Community partnerships 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- The CSM District-wide Community Markets has now distributed nearly 1,220,000 </a:t>
            </a:r>
            <a:r>
              <a:rPr lang="en-US" sz="2400" dirty="0" err="1">
                <a:solidFill>
                  <a:srgbClr val="000000"/>
                </a:solidFill>
                <a:latin typeface="Avenir Book"/>
              </a:rPr>
              <a:t>lbs</a:t>
            </a:r>
            <a:r>
              <a:rPr lang="en-US" sz="2400" dirty="0">
                <a:solidFill>
                  <a:srgbClr val="000000"/>
                </a:solidFill>
                <a:latin typeface="Avenir Book"/>
              </a:rPr>
              <a:t> of food leading to over </a:t>
            </a:r>
            <a:br>
              <a:rPr lang="en-US" sz="2400" dirty="0">
                <a:solidFill>
                  <a:srgbClr val="000000"/>
                </a:solidFill>
                <a:latin typeface="Avenir Book"/>
              </a:rPr>
            </a:br>
            <a:r>
              <a:rPr lang="en-US" sz="2400" dirty="0">
                <a:solidFill>
                  <a:srgbClr val="000000"/>
                </a:solidFill>
                <a:latin typeface="Avenir Book"/>
              </a:rPr>
              <a:t>$2.1 million dollars in grocery offsets. </a:t>
            </a:r>
          </a:p>
        </p:txBody>
      </p:sp>
    </p:spTree>
    <p:extLst>
      <p:ext uri="{BB962C8B-B14F-4D97-AF65-F5344CB8AC3E}">
        <p14:creationId xmlns:p14="http://schemas.microsoft.com/office/powerpoint/2010/main" val="29992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799" y="182880"/>
            <a:ext cx="1124443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venir Book"/>
                <a:cs typeface="Avenir Book"/>
              </a:rPr>
              <a:t>Alignment with Mission &amp; Strategic Goals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57578" y="1687689"/>
            <a:ext cx="10972291" cy="42062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venir Book"/>
                <a:cs typeface="Avenir Book"/>
              </a:rPr>
              <a:t>Mission Statement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Provides healthy and nutritious food to students, access to SparkPoint services, and equitable opportunities for them to achieve their transfer, career education, and lifelong learning educational goals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venir Book"/>
                <a:cs typeface="Avenir Book"/>
              </a:rPr>
              <a:t>Strategic Goals </a:t>
            </a:r>
            <a:r>
              <a:rPr lang="en-US" sz="2000" b="1" dirty="0">
                <a:solidFill>
                  <a:srgbClr val="000000"/>
                </a:solidFill>
                <a:latin typeface="Avenir Book"/>
                <a:cs typeface="Avenir Book"/>
              </a:rPr>
              <a:t>(Goal #1)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Minimizes financial barriers to success which leads students towards </a:t>
            </a:r>
            <a:b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</a:br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increased retention rates 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Specific Needs</a:t>
            </a:r>
            <a:endParaRPr lang="en-US" sz="40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9933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The 2018 Self-Sufficiency standard for a family of 4 was at $</a:t>
            </a:r>
            <a:r>
              <a:rPr lang="en-US" sz="2400" dirty="0">
                <a:latin typeface="Avenir Book"/>
                <a:cs typeface="Avenir Book"/>
              </a:rPr>
              <a:t>127,000</a:t>
            </a: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 / year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87,797 lbs. of food distributed to both day and evening students 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3366FF"/>
                </a:solidFill>
                <a:latin typeface="Avenir Book"/>
                <a:cs typeface="Avenir Book"/>
              </a:rPr>
              <a:t>That’s $106,504 of savings going back to students to offset other living expenses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has funded salaries, benefits and general expenditures for the pantry for the past four years using a soft money that has ended</a:t>
            </a:r>
            <a:endParaRPr lang="en-US" sz="2000" dirty="0">
              <a:latin typeface="Avenir Book"/>
              <a:cs typeface="Avenir Book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Our sister colleges have institutionalized Pantry Staffing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Skyline had a Staff Assistant and an OAII, CSM had part of a Staff Assistant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Avenir Book"/>
                <a:cs typeface="Avenir Book"/>
              </a:rPr>
              <a:t>Both pantries are located adjacent to their Centers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latin typeface="Avenir Book"/>
                <a:cs typeface="Avenir Book"/>
              </a:rPr>
              <a:t>2018 SMCCCD Food and Housing Insecurity Survey</a:t>
            </a:r>
            <a:endParaRPr lang="en-US" sz="36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26017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Survey results revealed the following challenges experienced by students with regard to their basic food needs due to income limitations: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C00000"/>
                </a:solidFill>
              </a:rPr>
              <a:t>55% </a:t>
            </a:r>
            <a:r>
              <a:rPr lang="en-US" dirty="0">
                <a:solidFill>
                  <a:srgbClr val="000000"/>
                </a:solidFill>
              </a:rPr>
              <a:t>indicated that the food they purchased,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“just didn’t last and I didn’t have money to get more.”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solidFill>
                  <a:srgbClr val="C00000"/>
                </a:solidFill>
              </a:rPr>
              <a:t>28% </a:t>
            </a:r>
            <a:r>
              <a:rPr lang="en-US" dirty="0">
                <a:solidFill>
                  <a:srgbClr val="000000"/>
                </a:solidFill>
              </a:rPr>
              <a:t>of students reported, </a:t>
            </a:r>
            <a:r>
              <a:rPr lang="en-US" dirty="0">
                <a:solidFill>
                  <a:srgbClr val="843C0C"/>
                </a:solidFill>
              </a:rPr>
              <a:t>“cutting the size or meals or skipping meals” </a:t>
            </a:r>
            <a:r>
              <a:rPr lang="en-US" dirty="0">
                <a:solidFill>
                  <a:srgbClr val="000000"/>
                </a:solidFill>
              </a:rPr>
              <a:t>because there wasn’t enough money for food.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Beyond the literal lack of food, the level of psychological insecurity is high: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</a:rPr>
              <a:t>41% </a:t>
            </a:r>
            <a:r>
              <a:rPr lang="en-US" dirty="0">
                <a:solidFill>
                  <a:srgbClr val="000000"/>
                </a:solidFill>
              </a:rPr>
              <a:t>of students report that, </a:t>
            </a:r>
            <a:r>
              <a:rPr lang="en-US" dirty="0">
                <a:solidFill>
                  <a:srgbClr val="843C0C"/>
                </a:solidFill>
              </a:rPr>
              <a:t>“I am worried whether my food would run out before I got money to buy more.”</a:t>
            </a: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latin typeface="Avenir Book"/>
                <a:cs typeface="Avenir Book"/>
              </a:rPr>
              <a:t>Day to Day Duties of the Food Pantry</a:t>
            </a:r>
            <a:endParaRPr lang="en-US" sz="2800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6" y="1727509"/>
            <a:ext cx="10857186" cy="4522278"/>
          </a:xfrm>
        </p:spPr>
        <p:txBody>
          <a:bodyPr>
            <a:normAutofit fontScale="92500"/>
          </a:bodyPr>
          <a:lstStyle/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Avenir Book"/>
                <a:cs typeface="Avenir Book"/>
              </a:rPr>
              <a:t>Provides food pantry support </a:t>
            </a:r>
            <a:r>
              <a:rPr lang="en-US" sz="2200" dirty="0">
                <a:solidFill>
                  <a:srgbClr val="616161"/>
                </a:solidFill>
                <a:latin typeface="Avenir Book"/>
                <a:cs typeface="Avenir Book"/>
              </a:rPr>
              <a:t>(customer service, ordering, stocking, inventory control, food rotation, outreach, screening for public benefits, tabling, maintaining the pantry and makes classroom presentations)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Manages data entry by entering food pantry efforts into the SparkPoint database, running reports and submitting monthly reports to Second Harvest Food Bank. 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Maintains the Food Pantry to California Food Safety Standards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Trains and supervises the work of students assistants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Refers students to campus and community resources</a:t>
            </a:r>
          </a:p>
          <a:p>
            <a:pPr marL="461772" indent="-34290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400" dirty="0">
                <a:latin typeface="Avenir Book"/>
                <a:cs typeface="Avenir Book"/>
              </a:rPr>
              <a:t>Makes referrals to SparkPoint for financial coaching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616" y="5915660"/>
            <a:ext cx="1618732" cy="72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3"/>
          <a:stretch/>
        </p:blipFill>
        <p:spPr>
          <a:xfrm>
            <a:off x="0" y="5052061"/>
            <a:ext cx="12192000" cy="180593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485" y="92099"/>
            <a:ext cx="10823029" cy="16354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Avenir Book"/>
                <a:cs typeface="Avenir Book"/>
              </a:rPr>
              <a:t>Strengthening </a:t>
            </a:r>
            <a:r>
              <a:rPr lang="en-US" b="1" dirty="0">
                <a:solidFill>
                  <a:srgbClr val="843C0C"/>
                </a:solidFill>
                <a:latin typeface="Avenir Book"/>
                <a:cs typeface="Avenir Book"/>
              </a:rPr>
              <a:t>ALL </a:t>
            </a:r>
            <a:r>
              <a:rPr lang="en-US" b="1" dirty="0">
                <a:latin typeface="Avenir Book"/>
                <a:cs typeface="Avenir Book"/>
              </a:rPr>
              <a:t>Departments/Divisions</a:t>
            </a:r>
            <a:endParaRPr lang="en-US" b="1" dirty="0">
              <a:solidFill>
                <a:srgbClr val="843C0C"/>
              </a:solidFill>
              <a:latin typeface="Avenir Book"/>
              <a:cs typeface="Avenir Book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7765" y="1727509"/>
            <a:ext cx="10609759" cy="46078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This position will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increase</a:t>
            </a:r>
            <a:r>
              <a:rPr lang="en-US" sz="2400" dirty="0">
                <a:latin typeface="Avenir Book"/>
                <a:cs typeface="Avenir Book"/>
              </a:rPr>
              <a:t> students’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access</a:t>
            </a:r>
            <a:r>
              <a:rPr lang="en-US" sz="2400" dirty="0">
                <a:latin typeface="Avenir Book"/>
                <a:cs typeface="Avenir Book"/>
              </a:rPr>
              <a:t> to healthy &amp; nutritious food.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Clients will benefit from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increased food pantry </a:t>
            </a:r>
            <a:r>
              <a:rPr lang="en-US" sz="2400" dirty="0">
                <a:latin typeface="Avenir Book"/>
                <a:cs typeface="Avenir Book"/>
              </a:rPr>
              <a:t>hours, expanded CalFresh enrollment efforts, &amp; increased connection to SparkPoint 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SparkPoint is experiencing 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increase in panty use </a:t>
            </a:r>
            <a:r>
              <a:rPr lang="en-US" sz="2400" dirty="0">
                <a:latin typeface="Avenir Book"/>
                <a:cs typeface="Avenir Book"/>
              </a:rPr>
              <a:t>by student athletes, international students, evening students and staff and faculty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latin typeface="Avenir Book"/>
                <a:cs typeface="Avenir Book"/>
              </a:rPr>
              <a:t>These expanded services will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venir Book"/>
                <a:cs typeface="Avenir Book"/>
              </a:rPr>
              <a:t>increase student retention </a:t>
            </a:r>
            <a:r>
              <a:rPr lang="en-US" sz="2400" dirty="0">
                <a:latin typeface="Avenir Book"/>
                <a:cs typeface="Avenir Book"/>
              </a:rPr>
              <a:t>by reducing student hunger and food insecurity as a barrier to student success.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Increased and sustainable staffing means increased access to food</a:t>
            </a:r>
            <a:endParaRPr lang="en-US" dirty="0">
              <a:latin typeface="Avenir Book"/>
              <a:cs typeface="Avenir Book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7F7F7F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rgbClr val="7F7F7F"/>
              </a:solidFill>
            </a:endParaRP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12" name="Picture 11" descr="sp_canada_college_logo_white(1)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61" y="6063589"/>
            <a:ext cx="2113968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24327</TotalTime>
  <Words>1142</Words>
  <Application>Microsoft Macintosh PowerPoint</Application>
  <PresentationFormat>Widescreen</PresentationFormat>
  <Paragraphs>130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明朝</vt:lpstr>
      <vt:lpstr>Arial</vt:lpstr>
      <vt:lpstr>Avenir Book</vt:lpstr>
      <vt:lpstr>Avenir Roman</vt:lpstr>
      <vt:lpstr>Calibri</vt:lpstr>
      <vt:lpstr>Calibri Light</vt:lpstr>
      <vt:lpstr>Times New Roman</vt:lpstr>
      <vt:lpstr>Office Theme</vt:lpstr>
      <vt:lpstr>Acrobat Document</vt:lpstr>
      <vt:lpstr>PowerPoint Presentation</vt:lpstr>
      <vt:lpstr>About the Cañada College Food Pantry</vt:lpstr>
      <vt:lpstr>Highlights From Past Years - I</vt:lpstr>
      <vt:lpstr>Highlights From Past Years - II </vt:lpstr>
      <vt:lpstr>Alignment with Mission &amp; Strategic Goals</vt:lpstr>
      <vt:lpstr>Specific Needs</vt:lpstr>
      <vt:lpstr>2018 SMCCCD Food and Housing Insecurity Survey</vt:lpstr>
      <vt:lpstr>Day to Day Duties of the Food Pantry</vt:lpstr>
      <vt:lpstr>Strengthening ALL Departments/Divisions</vt:lpstr>
      <vt:lpstr>If This Position is Not Filled</vt:lpstr>
      <vt:lpstr>Future Cañada College Student </vt:lpstr>
      <vt:lpstr>Key Takeaways</vt:lpstr>
      <vt:lpstr>Supporting our Students!</vt:lpstr>
    </vt:vector>
  </TitlesOfParts>
  <Company>SMCCD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Leiva, Adolfo</cp:lastModifiedBy>
  <cp:revision>345</cp:revision>
  <cp:lastPrinted>2020-12-01T02:58:14Z</cp:lastPrinted>
  <dcterms:created xsi:type="dcterms:W3CDTF">2015-08-26T22:52:00Z</dcterms:created>
  <dcterms:modified xsi:type="dcterms:W3CDTF">2020-12-04T21:42:42Z</dcterms:modified>
</cp:coreProperties>
</file>