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69" r:id="rId7"/>
    <p:sldId id="259" r:id="rId8"/>
    <p:sldId id="268" r:id="rId9"/>
    <p:sldId id="260" r:id="rId10"/>
    <p:sldId id="261" r:id="rId11"/>
    <p:sldId id="262" r:id="rId12"/>
    <p:sldId id="263" r:id="rId13"/>
    <p:sldId id="264" r:id="rId14"/>
    <p:sldId id="265" r:id="rId15"/>
    <p:sldId id="266"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snapToGrid="0">
      <p:cViewPr varScale="1">
        <p:scale>
          <a:sx n="77" d="100"/>
          <a:sy n="77" d="100"/>
        </p:scale>
        <p:origin x="1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F73D2C-0730-429D-9550-0C3EE679E224}" type="doc">
      <dgm:prSet loTypeId="urn:microsoft.com/office/officeart/2009/3/layout/RandomtoResultProcess" loCatId="process" qsTypeId="urn:microsoft.com/office/officeart/2005/8/quickstyle/simple1" qsCatId="simple" csTypeId="urn:microsoft.com/office/officeart/2005/8/colors/accent1_2" csCatId="accent1" phldr="1"/>
      <dgm:spPr/>
      <dgm:t>
        <a:bodyPr/>
        <a:lstStyle/>
        <a:p>
          <a:endParaRPr lang="en-US"/>
        </a:p>
      </dgm:t>
    </dgm:pt>
    <dgm:pt modelId="{E82103D4-D415-4D45-AD1C-52B60303F3B1}">
      <dgm:prSet phldrT="[Text]"/>
      <dgm:spPr/>
      <dgm:t>
        <a:bodyPr/>
        <a:lstStyle/>
        <a:p>
          <a:r>
            <a:rPr lang="en-US" dirty="0" smtClean="0"/>
            <a:t>17 strategic initiatives</a:t>
          </a:r>
          <a:endParaRPr lang="en-US" dirty="0"/>
        </a:p>
      </dgm:t>
    </dgm:pt>
    <dgm:pt modelId="{9BFAC354-943C-4DB8-9D09-E4E8D3BFE4A3}" type="parTrans" cxnId="{D3EE06F1-E52A-497B-AFCA-8C223E7CB11B}">
      <dgm:prSet/>
      <dgm:spPr/>
      <dgm:t>
        <a:bodyPr/>
        <a:lstStyle/>
        <a:p>
          <a:endParaRPr lang="en-US"/>
        </a:p>
      </dgm:t>
    </dgm:pt>
    <dgm:pt modelId="{BB0C3B21-91D9-41DB-B5BA-5FDBAE663FC1}" type="sibTrans" cxnId="{D3EE06F1-E52A-497B-AFCA-8C223E7CB11B}">
      <dgm:prSet/>
      <dgm:spPr/>
      <dgm:t>
        <a:bodyPr/>
        <a:lstStyle/>
        <a:p>
          <a:endParaRPr lang="en-US"/>
        </a:p>
      </dgm:t>
    </dgm:pt>
    <dgm:pt modelId="{236CF2F6-9CA8-4CAD-A9BD-5A4D47FC207C}">
      <dgm:prSet phldrT="[Text]" custT="1"/>
      <dgm:spPr/>
      <dgm:t>
        <a:bodyPr/>
        <a:lstStyle/>
        <a:p>
          <a:r>
            <a:rPr lang="en-US" sz="1800" dirty="0" smtClean="0"/>
            <a:t>Education Master Plan (EMP)</a:t>
          </a:r>
          <a:endParaRPr lang="en-US" sz="1800" dirty="0"/>
        </a:p>
      </dgm:t>
    </dgm:pt>
    <dgm:pt modelId="{8539B177-C8E3-47C1-97A1-047FC1C4FCA6}" type="parTrans" cxnId="{0557C049-3F44-47BA-8D68-EA277F5ED103}">
      <dgm:prSet/>
      <dgm:spPr/>
      <dgm:t>
        <a:bodyPr/>
        <a:lstStyle/>
        <a:p>
          <a:endParaRPr lang="en-US"/>
        </a:p>
      </dgm:t>
    </dgm:pt>
    <dgm:pt modelId="{1EB3306C-0C50-4394-AC4E-F1BB582560DB}" type="sibTrans" cxnId="{0557C049-3F44-47BA-8D68-EA277F5ED103}">
      <dgm:prSet/>
      <dgm:spPr/>
      <dgm:t>
        <a:bodyPr/>
        <a:lstStyle/>
        <a:p>
          <a:endParaRPr lang="en-US"/>
        </a:p>
      </dgm:t>
    </dgm:pt>
    <dgm:pt modelId="{8AB6D2D9-E18D-4D1C-87B3-87A338805805}">
      <dgm:prSet phldrT="[Text]"/>
      <dgm:spPr/>
      <dgm:t>
        <a:bodyPr/>
        <a:lstStyle/>
        <a:p>
          <a:r>
            <a:rPr lang="en-US" dirty="0" smtClean="0"/>
            <a:t>Top 6</a:t>
          </a:r>
          <a:endParaRPr lang="en-US" dirty="0"/>
        </a:p>
      </dgm:t>
    </dgm:pt>
    <dgm:pt modelId="{B7790216-0EFB-4C95-8808-8CF4B0F6514F}" type="parTrans" cxnId="{D4092EE2-9D60-4659-ADBA-FE91FC768AE3}">
      <dgm:prSet/>
      <dgm:spPr/>
      <dgm:t>
        <a:bodyPr/>
        <a:lstStyle/>
        <a:p>
          <a:endParaRPr lang="en-US"/>
        </a:p>
      </dgm:t>
    </dgm:pt>
    <dgm:pt modelId="{17664904-DAD0-44F7-A8FC-C7485E0FCB53}" type="sibTrans" cxnId="{D4092EE2-9D60-4659-ADBA-FE91FC768AE3}">
      <dgm:prSet/>
      <dgm:spPr/>
      <dgm:t>
        <a:bodyPr/>
        <a:lstStyle/>
        <a:p>
          <a:endParaRPr lang="en-US"/>
        </a:p>
      </dgm:t>
    </dgm:pt>
    <dgm:pt modelId="{F7B9A28B-F958-4274-B59D-0B7924705787}">
      <dgm:prSet phldrT="[Text]" custT="1"/>
      <dgm:spPr/>
      <dgm:t>
        <a:bodyPr/>
        <a:lstStyle/>
        <a:p>
          <a:pPr>
            <a:lnSpc>
              <a:spcPct val="100000"/>
            </a:lnSpc>
            <a:spcAft>
              <a:spcPts val="0"/>
            </a:spcAft>
          </a:pPr>
          <a:r>
            <a:rPr lang="en-US" sz="1800" dirty="0" smtClean="0"/>
            <a:t>2020-21 </a:t>
          </a:r>
        </a:p>
        <a:p>
          <a:pPr>
            <a:lnSpc>
              <a:spcPct val="100000"/>
            </a:lnSpc>
            <a:spcAft>
              <a:spcPts val="0"/>
            </a:spcAft>
          </a:pPr>
          <a:r>
            <a:rPr lang="en-US" sz="1800" dirty="0" smtClean="0"/>
            <a:t>Strategic Priorities</a:t>
          </a:r>
          <a:endParaRPr lang="en-US" sz="1800" dirty="0"/>
        </a:p>
      </dgm:t>
    </dgm:pt>
    <dgm:pt modelId="{97FF5914-9238-4F31-AD0D-D57D4D6213CF}" type="parTrans" cxnId="{D305958F-07E2-49FA-9681-80B72CF2964D}">
      <dgm:prSet/>
      <dgm:spPr/>
      <dgm:t>
        <a:bodyPr/>
        <a:lstStyle/>
        <a:p>
          <a:endParaRPr lang="en-US"/>
        </a:p>
      </dgm:t>
    </dgm:pt>
    <dgm:pt modelId="{638D4977-C1AB-402C-9078-ABE4D92CE5D8}" type="sibTrans" cxnId="{D305958F-07E2-49FA-9681-80B72CF2964D}">
      <dgm:prSet/>
      <dgm:spPr/>
      <dgm:t>
        <a:bodyPr/>
        <a:lstStyle/>
        <a:p>
          <a:endParaRPr lang="en-US"/>
        </a:p>
      </dgm:t>
    </dgm:pt>
    <dgm:pt modelId="{B4CE4ABF-0354-41A6-A59C-CE65946C3D09}" type="pres">
      <dgm:prSet presAssocID="{24F73D2C-0730-429D-9550-0C3EE679E224}" presName="Name0" presStyleCnt="0">
        <dgm:presLayoutVars>
          <dgm:dir/>
          <dgm:animOne val="branch"/>
          <dgm:animLvl val="lvl"/>
        </dgm:presLayoutVars>
      </dgm:prSet>
      <dgm:spPr/>
      <dgm:t>
        <a:bodyPr/>
        <a:lstStyle/>
        <a:p>
          <a:endParaRPr lang="en-US"/>
        </a:p>
      </dgm:t>
    </dgm:pt>
    <dgm:pt modelId="{013D003D-692C-4AD6-B7A1-B6D58D113FA9}" type="pres">
      <dgm:prSet presAssocID="{E82103D4-D415-4D45-AD1C-52B60303F3B1}" presName="chaos" presStyleCnt="0"/>
      <dgm:spPr/>
    </dgm:pt>
    <dgm:pt modelId="{166AFC06-0887-4B2B-97F8-1E98C26C90D1}" type="pres">
      <dgm:prSet presAssocID="{E82103D4-D415-4D45-AD1C-52B60303F3B1}" presName="parTx1" presStyleLbl="revTx" presStyleIdx="0" presStyleCnt="3"/>
      <dgm:spPr/>
      <dgm:t>
        <a:bodyPr/>
        <a:lstStyle/>
        <a:p>
          <a:endParaRPr lang="en-US"/>
        </a:p>
      </dgm:t>
    </dgm:pt>
    <dgm:pt modelId="{89BF09DC-FC49-4812-9871-4116234387A9}" type="pres">
      <dgm:prSet presAssocID="{E82103D4-D415-4D45-AD1C-52B60303F3B1}" presName="desTx1" presStyleLbl="revTx" presStyleIdx="1" presStyleCnt="3">
        <dgm:presLayoutVars>
          <dgm:bulletEnabled val="1"/>
        </dgm:presLayoutVars>
      </dgm:prSet>
      <dgm:spPr/>
      <dgm:t>
        <a:bodyPr/>
        <a:lstStyle/>
        <a:p>
          <a:endParaRPr lang="en-US"/>
        </a:p>
      </dgm:t>
    </dgm:pt>
    <dgm:pt modelId="{0593FCD8-153B-4694-AD7D-B5F2D6C294BB}" type="pres">
      <dgm:prSet presAssocID="{E82103D4-D415-4D45-AD1C-52B60303F3B1}" presName="c1" presStyleLbl="node1" presStyleIdx="0" presStyleCnt="19"/>
      <dgm:spPr/>
    </dgm:pt>
    <dgm:pt modelId="{0B72ECDE-C95A-458B-A2B5-335B021B413E}" type="pres">
      <dgm:prSet presAssocID="{E82103D4-D415-4D45-AD1C-52B60303F3B1}" presName="c2" presStyleLbl="node1" presStyleIdx="1" presStyleCnt="19"/>
      <dgm:spPr/>
    </dgm:pt>
    <dgm:pt modelId="{08116425-B289-4BAB-A42A-E0A1FA2B097F}" type="pres">
      <dgm:prSet presAssocID="{E82103D4-D415-4D45-AD1C-52B60303F3B1}" presName="c3" presStyleLbl="node1" presStyleIdx="2" presStyleCnt="19"/>
      <dgm:spPr/>
    </dgm:pt>
    <dgm:pt modelId="{FDF41519-8144-4845-A91D-282DC99DBA1A}" type="pres">
      <dgm:prSet presAssocID="{E82103D4-D415-4D45-AD1C-52B60303F3B1}" presName="c4" presStyleLbl="node1" presStyleIdx="3" presStyleCnt="19"/>
      <dgm:spPr/>
    </dgm:pt>
    <dgm:pt modelId="{C3772C91-D508-4142-BD77-B8FCB7A76530}" type="pres">
      <dgm:prSet presAssocID="{E82103D4-D415-4D45-AD1C-52B60303F3B1}" presName="c5" presStyleLbl="node1" presStyleIdx="4" presStyleCnt="19"/>
      <dgm:spPr/>
    </dgm:pt>
    <dgm:pt modelId="{BFB8B3CE-C5CF-4C75-BD69-829F4BBBD80F}" type="pres">
      <dgm:prSet presAssocID="{E82103D4-D415-4D45-AD1C-52B60303F3B1}" presName="c6" presStyleLbl="node1" presStyleIdx="5" presStyleCnt="19"/>
      <dgm:spPr/>
    </dgm:pt>
    <dgm:pt modelId="{8DD1E3DB-998F-470B-943F-6DD2B05656B3}" type="pres">
      <dgm:prSet presAssocID="{E82103D4-D415-4D45-AD1C-52B60303F3B1}" presName="c7" presStyleLbl="node1" presStyleIdx="6" presStyleCnt="19"/>
      <dgm:spPr/>
    </dgm:pt>
    <dgm:pt modelId="{E103B65F-9DC0-4BC1-980F-BED8AE587F03}" type="pres">
      <dgm:prSet presAssocID="{E82103D4-D415-4D45-AD1C-52B60303F3B1}" presName="c8" presStyleLbl="node1" presStyleIdx="7" presStyleCnt="19"/>
      <dgm:spPr/>
    </dgm:pt>
    <dgm:pt modelId="{38541E8B-9935-4CBA-862B-814BC6174AF2}" type="pres">
      <dgm:prSet presAssocID="{E82103D4-D415-4D45-AD1C-52B60303F3B1}" presName="c9" presStyleLbl="node1" presStyleIdx="8" presStyleCnt="19"/>
      <dgm:spPr/>
    </dgm:pt>
    <dgm:pt modelId="{89EDF25A-BBA3-4FA4-90F3-32CF38BE8221}" type="pres">
      <dgm:prSet presAssocID="{E82103D4-D415-4D45-AD1C-52B60303F3B1}" presName="c10" presStyleLbl="node1" presStyleIdx="9" presStyleCnt="19"/>
      <dgm:spPr/>
    </dgm:pt>
    <dgm:pt modelId="{83244247-0491-4DC8-BA08-7E30B72BB466}" type="pres">
      <dgm:prSet presAssocID="{E82103D4-D415-4D45-AD1C-52B60303F3B1}" presName="c11" presStyleLbl="node1" presStyleIdx="10" presStyleCnt="19"/>
      <dgm:spPr/>
    </dgm:pt>
    <dgm:pt modelId="{9531C309-1327-4E4B-9028-39AFCC04ECA4}" type="pres">
      <dgm:prSet presAssocID="{E82103D4-D415-4D45-AD1C-52B60303F3B1}" presName="c12" presStyleLbl="node1" presStyleIdx="11" presStyleCnt="19"/>
      <dgm:spPr/>
    </dgm:pt>
    <dgm:pt modelId="{65BE98C5-B3EC-4FEA-9F3A-4FC8411E77C4}" type="pres">
      <dgm:prSet presAssocID="{E82103D4-D415-4D45-AD1C-52B60303F3B1}" presName="c13" presStyleLbl="node1" presStyleIdx="12" presStyleCnt="19"/>
      <dgm:spPr/>
    </dgm:pt>
    <dgm:pt modelId="{AE669DB1-E485-477A-94B7-B483B6856D69}" type="pres">
      <dgm:prSet presAssocID="{E82103D4-D415-4D45-AD1C-52B60303F3B1}" presName="c14" presStyleLbl="node1" presStyleIdx="13" presStyleCnt="19"/>
      <dgm:spPr/>
    </dgm:pt>
    <dgm:pt modelId="{20F444FF-0175-40AB-A7D0-29ED4283595F}" type="pres">
      <dgm:prSet presAssocID="{E82103D4-D415-4D45-AD1C-52B60303F3B1}" presName="c15" presStyleLbl="node1" presStyleIdx="14" presStyleCnt="19"/>
      <dgm:spPr/>
    </dgm:pt>
    <dgm:pt modelId="{C07411DC-D56E-4974-8950-72340BB1AA81}" type="pres">
      <dgm:prSet presAssocID="{E82103D4-D415-4D45-AD1C-52B60303F3B1}" presName="c16" presStyleLbl="node1" presStyleIdx="15" presStyleCnt="19"/>
      <dgm:spPr/>
    </dgm:pt>
    <dgm:pt modelId="{017BB19E-E735-460A-AA72-3F74D091DB47}" type="pres">
      <dgm:prSet presAssocID="{E82103D4-D415-4D45-AD1C-52B60303F3B1}" presName="c17" presStyleLbl="node1" presStyleIdx="16" presStyleCnt="19"/>
      <dgm:spPr/>
    </dgm:pt>
    <dgm:pt modelId="{CCC73908-BE82-4512-B245-C5D3A69ED529}" type="pres">
      <dgm:prSet presAssocID="{E82103D4-D415-4D45-AD1C-52B60303F3B1}" presName="c18" presStyleLbl="node1" presStyleIdx="17" presStyleCnt="19"/>
      <dgm:spPr/>
    </dgm:pt>
    <dgm:pt modelId="{BEF46D35-9A0F-46D8-B916-D7AE51826AF7}" type="pres">
      <dgm:prSet presAssocID="{BB0C3B21-91D9-41DB-B5BA-5FDBAE663FC1}" presName="chevronComposite1" presStyleCnt="0"/>
      <dgm:spPr/>
    </dgm:pt>
    <dgm:pt modelId="{AB606CBB-D13A-42F8-981A-C93BD5DF99BC}" type="pres">
      <dgm:prSet presAssocID="{BB0C3B21-91D9-41DB-B5BA-5FDBAE663FC1}" presName="chevron1" presStyleLbl="sibTrans2D1" presStyleIdx="0" presStyleCnt="2"/>
      <dgm:spPr/>
    </dgm:pt>
    <dgm:pt modelId="{6A5B8503-249C-4EA4-8350-5145F74ABF9D}" type="pres">
      <dgm:prSet presAssocID="{BB0C3B21-91D9-41DB-B5BA-5FDBAE663FC1}" presName="spChevron1" presStyleCnt="0"/>
      <dgm:spPr/>
    </dgm:pt>
    <dgm:pt modelId="{B8252E96-278E-4FC1-B535-089BB939635E}" type="pres">
      <dgm:prSet presAssocID="{BB0C3B21-91D9-41DB-B5BA-5FDBAE663FC1}" presName="overlap" presStyleCnt="0"/>
      <dgm:spPr/>
    </dgm:pt>
    <dgm:pt modelId="{2D5859A4-565F-443D-9334-CBFA2C12FD46}" type="pres">
      <dgm:prSet presAssocID="{BB0C3B21-91D9-41DB-B5BA-5FDBAE663FC1}" presName="chevronComposite2" presStyleCnt="0"/>
      <dgm:spPr/>
    </dgm:pt>
    <dgm:pt modelId="{F6634B61-329F-4665-ADA7-094CDD941837}" type="pres">
      <dgm:prSet presAssocID="{BB0C3B21-91D9-41DB-B5BA-5FDBAE663FC1}" presName="chevron2" presStyleLbl="sibTrans2D1" presStyleIdx="1" presStyleCnt="2"/>
      <dgm:spPr/>
    </dgm:pt>
    <dgm:pt modelId="{90FFF439-2061-42F0-BA7B-35601F8875E7}" type="pres">
      <dgm:prSet presAssocID="{BB0C3B21-91D9-41DB-B5BA-5FDBAE663FC1}" presName="spChevron2" presStyleCnt="0"/>
      <dgm:spPr/>
    </dgm:pt>
    <dgm:pt modelId="{4AADE223-0D08-4549-8FCC-7154DC3F5E03}" type="pres">
      <dgm:prSet presAssocID="{8AB6D2D9-E18D-4D1C-87B3-87A338805805}" presName="last" presStyleCnt="0"/>
      <dgm:spPr/>
    </dgm:pt>
    <dgm:pt modelId="{FCD14A56-29FA-4F05-A23E-EBEBEEA946A3}" type="pres">
      <dgm:prSet presAssocID="{8AB6D2D9-E18D-4D1C-87B3-87A338805805}" presName="circleTx" presStyleLbl="node1" presStyleIdx="18" presStyleCnt="19"/>
      <dgm:spPr/>
      <dgm:t>
        <a:bodyPr/>
        <a:lstStyle/>
        <a:p>
          <a:endParaRPr lang="en-US"/>
        </a:p>
      </dgm:t>
    </dgm:pt>
    <dgm:pt modelId="{5B5BD9E1-FEB2-4D76-B49A-C4CF86813956}" type="pres">
      <dgm:prSet presAssocID="{8AB6D2D9-E18D-4D1C-87B3-87A338805805}" presName="desTxN" presStyleLbl="revTx" presStyleIdx="2" presStyleCnt="3">
        <dgm:presLayoutVars>
          <dgm:bulletEnabled val="1"/>
        </dgm:presLayoutVars>
      </dgm:prSet>
      <dgm:spPr/>
      <dgm:t>
        <a:bodyPr/>
        <a:lstStyle/>
        <a:p>
          <a:endParaRPr lang="en-US"/>
        </a:p>
      </dgm:t>
    </dgm:pt>
    <dgm:pt modelId="{3D32CCDF-823E-4E32-A031-315F69F3AF78}" type="pres">
      <dgm:prSet presAssocID="{8AB6D2D9-E18D-4D1C-87B3-87A338805805}" presName="spN" presStyleCnt="0"/>
      <dgm:spPr/>
    </dgm:pt>
  </dgm:ptLst>
  <dgm:cxnLst>
    <dgm:cxn modelId="{E021885C-42FA-4E80-9ADF-1E8E7639F498}" type="presOf" srcId="{8AB6D2D9-E18D-4D1C-87B3-87A338805805}" destId="{FCD14A56-29FA-4F05-A23E-EBEBEEA946A3}" srcOrd="0" destOrd="0" presId="urn:microsoft.com/office/officeart/2009/3/layout/RandomtoResultProcess"/>
    <dgm:cxn modelId="{D3EE06F1-E52A-497B-AFCA-8C223E7CB11B}" srcId="{24F73D2C-0730-429D-9550-0C3EE679E224}" destId="{E82103D4-D415-4D45-AD1C-52B60303F3B1}" srcOrd="0" destOrd="0" parTransId="{9BFAC354-943C-4DB8-9D09-E4E8D3BFE4A3}" sibTransId="{BB0C3B21-91D9-41DB-B5BA-5FDBAE663FC1}"/>
    <dgm:cxn modelId="{44D80B6C-70D1-47A3-98B3-6A9252844B44}" type="presOf" srcId="{24F73D2C-0730-429D-9550-0C3EE679E224}" destId="{B4CE4ABF-0354-41A6-A59C-CE65946C3D09}" srcOrd="0" destOrd="0" presId="urn:microsoft.com/office/officeart/2009/3/layout/RandomtoResultProcess"/>
    <dgm:cxn modelId="{D4092EE2-9D60-4659-ADBA-FE91FC768AE3}" srcId="{24F73D2C-0730-429D-9550-0C3EE679E224}" destId="{8AB6D2D9-E18D-4D1C-87B3-87A338805805}" srcOrd="1" destOrd="0" parTransId="{B7790216-0EFB-4C95-8808-8CF4B0F6514F}" sibTransId="{17664904-DAD0-44F7-A8FC-C7485E0FCB53}"/>
    <dgm:cxn modelId="{DB01A175-F15C-46B3-8FB9-CE8DA6B4548D}" type="presOf" srcId="{236CF2F6-9CA8-4CAD-A9BD-5A4D47FC207C}" destId="{89BF09DC-FC49-4812-9871-4116234387A9}" srcOrd="0" destOrd="0" presId="urn:microsoft.com/office/officeart/2009/3/layout/RandomtoResultProcess"/>
    <dgm:cxn modelId="{D305958F-07E2-49FA-9681-80B72CF2964D}" srcId="{8AB6D2D9-E18D-4D1C-87B3-87A338805805}" destId="{F7B9A28B-F958-4274-B59D-0B7924705787}" srcOrd="0" destOrd="0" parTransId="{97FF5914-9238-4F31-AD0D-D57D4D6213CF}" sibTransId="{638D4977-C1AB-402C-9078-ABE4D92CE5D8}"/>
    <dgm:cxn modelId="{862825CD-980A-46AD-AC21-A94CAA7739E6}" type="presOf" srcId="{E82103D4-D415-4D45-AD1C-52B60303F3B1}" destId="{166AFC06-0887-4B2B-97F8-1E98C26C90D1}" srcOrd="0" destOrd="0" presId="urn:microsoft.com/office/officeart/2009/3/layout/RandomtoResultProcess"/>
    <dgm:cxn modelId="{0557C049-3F44-47BA-8D68-EA277F5ED103}" srcId="{E82103D4-D415-4D45-AD1C-52B60303F3B1}" destId="{236CF2F6-9CA8-4CAD-A9BD-5A4D47FC207C}" srcOrd="0" destOrd="0" parTransId="{8539B177-C8E3-47C1-97A1-047FC1C4FCA6}" sibTransId="{1EB3306C-0C50-4394-AC4E-F1BB582560DB}"/>
    <dgm:cxn modelId="{70C7A783-C405-4EDF-B9A3-8C7090EE9FCC}" type="presOf" srcId="{F7B9A28B-F958-4274-B59D-0B7924705787}" destId="{5B5BD9E1-FEB2-4D76-B49A-C4CF86813956}" srcOrd="0" destOrd="0" presId="urn:microsoft.com/office/officeart/2009/3/layout/RandomtoResultProcess"/>
    <dgm:cxn modelId="{695E0837-7153-400E-9465-166E8E29FFD6}" type="presParOf" srcId="{B4CE4ABF-0354-41A6-A59C-CE65946C3D09}" destId="{013D003D-692C-4AD6-B7A1-B6D58D113FA9}" srcOrd="0" destOrd="0" presId="urn:microsoft.com/office/officeart/2009/3/layout/RandomtoResultProcess"/>
    <dgm:cxn modelId="{56EB9C00-BEE5-49CF-815E-CC834CD9FF86}" type="presParOf" srcId="{013D003D-692C-4AD6-B7A1-B6D58D113FA9}" destId="{166AFC06-0887-4B2B-97F8-1E98C26C90D1}" srcOrd="0" destOrd="0" presId="urn:microsoft.com/office/officeart/2009/3/layout/RandomtoResultProcess"/>
    <dgm:cxn modelId="{8BE9C912-31F7-4248-85FB-6AB4CCD650F8}" type="presParOf" srcId="{013D003D-692C-4AD6-B7A1-B6D58D113FA9}" destId="{89BF09DC-FC49-4812-9871-4116234387A9}" srcOrd="1" destOrd="0" presId="urn:microsoft.com/office/officeart/2009/3/layout/RandomtoResultProcess"/>
    <dgm:cxn modelId="{9028A852-8BB4-4124-A6E7-372E40EC7992}" type="presParOf" srcId="{013D003D-692C-4AD6-B7A1-B6D58D113FA9}" destId="{0593FCD8-153B-4694-AD7D-B5F2D6C294BB}" srcOrd="2" destOrd="0" presId="urn:microsoft.com/office/officeart/2009/3/layout/RandomtoResultProcess"/>
    <dgm:cxn modelId="{5CAF037B-413A-4F95-A752-B9ADB16202A3}" type="presParOf" srcId="{013D003D-692C-4AD6-B7A1-B6D58D113FA9}" destId="{0B72ECDE-C95A-458B-A2B5-335B021B413E}" srcOrd="3" destOrd="0" presId="urn:microsoft.com/office/officeart/2009/3/layout/RandomtoResultProcess"/>
    <dgm:cxn modelId="{1FEB5F3D-E173-45A1-A9D0-573AA58C1224}" type="presParOf" srcId="{013D003D-692C-4AD6-B7A1-B6D58D113FA9}" destId="{08116425-B289-4BAB-A42A-E0A1FA2B097F}" srcOrd="4" destOrd="0" presId="urn:microsoft.com/office/officeart/2009/3/layout/RandomtoResultProcess"/>
    <dgm:cxn modelId="{0E53453D-BF33-48D4-8EBA-6F754CD00E14}" type="presParOf" srcId="{013D003D-692C-4AD6-B7A1-B6D58D113FA9}" destId="{FDF41519-8144-4845-A91D-282DC99DBA1A}" srcOrd="5" destOrd="0" presId="urn:microsoft.com/office/officeart/2009/3/layout/RandomtoResultProcess"/>
    <dgm:cxn modelId="{7C8C87A3-9E37-4AF1-9E2D-B7D345876713}" type="presParOf" srcId="{013D003D-692C-4AD6-B7A1-B6D58D113FA9}" destId="{C3772C91-D508-4142-BD77-B8FCB7A76530}" srcOrd="6" destOrd="0" presId="urn:microsoft.com/office/officeart/2009/3/layout/RandomtoResultProcess"/>
    <dgm:cxn modelId="{AE83C911-31F6-40A4-9D6B-A7A3DA9A3B3B}" type="presParOf" srcId="{013D003D-692C-4AD6-B7A1-B6D58D113FA9}" destId="{BFB8B3CE-C5CF-4C75-BD69-829F4BBBD80F}" srcOrd="7" destOrd="0" presId="urn:microsoft.com/office/officeart/2009/3/layout/RandomtoResultProcess"/>
    <dgm:cxn modelId="{349E9D7F-14B0-42AF-9A87-5F325F4A382D}" type="presParOf" srcId="{013D003D-692C-4AD6-B7A1-B6D58D113FA9}" destId="{8DD1E3DB-998F-470B-943F-6DD2B05656B3}" srcOrd="8" destOrd="0" presId="urn:microsoft.com/office/officeart/2009/3/layout/RandomtoResultProcess"/>
    <dgm:cxn modelId="{A0A5EC6A-A8BE-4F5A-A922-DD43B9128E90}" type="presParOf" srcId="{013D003D-692C-4AD6-B7A1-B6D58D113FA9}" destId="{E103B65F-9DC0-4BC1-980F-BED8AE587F03}" srcOrd="9" destOrd="0" presId="urn:microsoft.com/office/officeart/2009/3/layout/RandomtoResultProcess"/>
    <dgm:cxn modelId="{8ACD298A-1804-4E93-9923-FB89B3D5C80C}" type="presParOf" srcId="{013D003D-692C-4AD6-B7A1-B6D58D113FA9}" destId="{38541E8B-9935-4CBA-862B-814BC6174AF2}" srcOrd="10" destOrd="0" presId="urn:microsoft.com/office/officeart/2009/3/layout/RandomtoResultProcess"/>
    <dgm:cxn modelId="{F07B9EFA-3B57-4921-8D4E-B127B6CA6F25}" type="presParOf" srcId="{013D003D-692C-4AD6-B7A1-B6D58D113FA9}" destId="{89EDF25A-BBA3-4FA4-90F3-32CF38BE8221}" srcOrd="11" destOrd="0" presId="urn:microsoft.com/office/officeart/2009/3/layout/RandomtoResultProcess"/>
    <dgm:cxn modelId="{8E9EF080-3D0C-4EA9-A3AF-0DF12E06AECA}" type="presParOf" srcId="{013D003D-692C-4AD6-B7A1-B6D58D113FA9}" destId="{83244247-0491-4DC8-BA08-7E30B72BB466}" srcOrd="12" destOrd="0" presId="urn:microsoft.com/office/officeart/2009/3/layout/RandomtoResultProcess"/>
    <dgm:cxn modelId="{801968B7-1FAA-4F43-93E9-89B960D359D6}" type="presParOf" srcId="{013D003D-692C-4AD6-B7A1-B6D58D113FA9}" destId="{9531C309-1327-4E4B-9028-39AFCC04ECA4}" srcOrd="13" destOrd="0" presId="urn:microsoft.com/office/officeart/2009/3/layout/RandomtoResultProcess"/>
    <dgm:cxn modelId="{8233CCDE-8250-400C-9BA0-3D998585BD70}" type="presParOf" srcId="{013D003D-692C-4AD6-B7A1-B6D58D113FA9}" destId="{65BE98C5-B3EC-4FEA-9F3A-4FC8411E77C4}" srcOrd="14" destOrd="0" presId="urn:microsoft.com/office/officeart/2009/3/layout/RandomtoResultProcess"/>
    <dgm:cxn modelId="{0688A51A-8F13-421A-B52D-B94BDE22B8E2}" type="presParOf" srcId="{013D003D-692C-4AD6-B7A1-B6D58D113FA9}" destId="{AE669DB1-E485-477A-94B7-B483B6856D69}" srcOrd="15" destOrd="0" presId="urn:microsoft.com/office/officeart/2009/3/layout/RandomtoResultProcess"/>
    <dgm:cxn modelId="{1D3E3C65-E41E-4A34-A6BB-7B896293F206}" type="presParOf" srcId="{013D003D-692C-4AD6-B7A1-B6D58D113FA9}" destId="{20F444FF-0175-40AB-A7D0-29ED4283595F}" srcOrd="16" destOrd="0" presId="urn:microsoft.com/office/officeart/2009/3/layout/RandomtoResultProcess"/>
    <dgm:cxn modelId="{DF932061-FC11-4ADE-BA63-F199360E2F99}" type="presParOf" srcId="{013D003D-692C-4AD6-B7A1-B6D58D113FA9}" destId="{C07411DC-D56E-4974-8950-72340BB1AA81}" srcOrd="17" destOrd="0" presId="urn:microsoft.com/office/officeart/2009/3/layout/RandomtoResultProcess"/>
    <dgm:cxn modelId="{05E1367E-C8EC-4968-9E06-9BCADDE501B5}" type="presParOf" srcId="{013D003D-692C-4AD6-B7A1-B6D58D113FA9}" destId="{017BB19E-E735-460A-AA72-3F74D091DB47}" srcOrd="18" destOrd="0" presId="urn:microsoft.com/office/officeart/2009/3/layout/RandomtoResultProcess"/>
    <dgm:cxn modelId="{5DE068DD-C4CF-4268-A94F-8870EAA6124F}" type="presParOf" srcId="{013D003D-692C-4AD6-B7A1-B6D58D113FA9}" destId="{CCC73908-BE82-4512-B245-C5D3A69ED529}" srcOrd="19" destOrd="0" presId="urn:microsoft.com/office/officeart/2009/3/layout/RandomtoResultProcess"/>
    <dgm:cxn modelId="{ADFAC4EA-0128-4683-AE18-9764D08BC569}" type="presParOf" srcId="{B4CE4ABF-0354-41A6-A59C-CE65946C3D09}" destId="{BEF46D35-9A0F-46D8-B916-D7AE51826AF7}" srcOrd="1" destOrd="0" presId="urn:microsoft.com/office/officeart/2009/3/layout/RandomtoResultProcess"/>
    <dgm:cxn modelId="{B3D7B64C-6985-47E9-BA5C-DE5B65D52B83}" type="presParOf" srcId="{BEF46D35-9A0F-46D8-B916-D7AE51826AF7}" destId="{AB606CBB-D13A-42F8-981A-C93BD5DF99BC}" srcOrd="0" destOrd="0" presId="urn:microsoft.com/office/officeart/2009/3/layout/RandomtoResultProcess"/>
    <dgm:cxn modelId="{E3099DF4-D311-4A19-9B9E-33A0CF983331}" type="presParOf" srcId="{BEF46D35-9A0F-46D8-B916-D7AE51826AF7}" destId="{6A5B8503-249C-4EA4-8350-5145F74ABF9D}" srcOrd="1" destOrd="0" presId="urn:microsoft.com/office/officeart/2009/3/layout/RandomtoResultProcess"/>
    <dgm:cxn modelId="{F70B536F-5EBF-487D-B023-D4E5BEF88713}" type="presParOf" srcId="{B4CE4ABF-0354-41A6-A59C-CE65946C3D09}" destId="{B8252E96-278E-4FC1-B535-089BB939635E}" srcOrd="2" destOrd="0" presId="urn:microsoft.com/office/officeart/2009/3/layout/RandomtoResultProcess"/>
    <dgm:cxn modelId="{E8C6E224-8960-4885-92FF-A89B9F049BC8}" type="presParOf" srcId="{B4CE4ABF-0354-41A6-A59C-CE65946C3D09}" destId="{2D5859A4-565F-443D-9334-CBFA2C12FD46}" srcOrd="3" destOrd="0" presId="urn:microsoft.com/office/officeart/2009/3/layout/RandomtoResultProcess"/>
    <dgm:cxn modelId="{0237C14D-EF09-4768-B974-B24E1215B83D}" type="presParOf" srcId="{2D5859A4-565F-443D-9334-CBFA2C12FD46}" destId="{F6634B61-329F-4665-ADA7-094CDD941837}" srcOrd="0" destOrd="0" presId="urn:microsoft.com/office/officeart/2009/3/layout/RandomtoResultProcess"/>
    <dgm:cxn modelId="{B172F3CA-B4AD-43E2-9877-380C56473C9E}" type="presParOf" srcId="{2D5859A4-565F-443D-9334-CBFA2C12FD46}" destId="{90FFF439-2061-42F0-BA7B-35601F8875E7}" srcOrd="1" destOrd="0" presId="urn:microsoft.com/office/officeart/2009/3/layout/RandomtoResultProcess"/>
    <dgm:cxn modelId="{ED599F06-0E51-4D6D-ACDE-E92CF66B5FC0}" type="presParOf" srcId="{B4CE4ABF-0354-41A6-A59C-CE65946C3D09}" destId="{4AADE223-0D08-4549-8FCC-7154DC3F5E03}" srcOrd="4" destOrd="0" presId="urn:microsoft.com/office/officeart/2009/3/layout/RandomtoResultProcess"/>
    <dgm:cxn modelId="{1C35C451-A7CC-4660-94FF-D96067FF625C}" type="presParOf" srcId="{4AADE223-0D08-4549-8FCC-7154DC3F5E03}" destId="{FCD14A56-29FA-4F05-A23E-EBEBEEA946A3}" srcOrd="0" destOrd="0" presId="urn:microsoft.com/office/officeart/2009/3/layout/RandomtoResultProcess"/>
    <dgm:cxn modelId="{43AD697B-D5EA-4311-B352-B18F0A7A83F6}" type="presParOf" srcId="{4AADE223-0D08-4549-8FCC-7154DC3F5E03}" destId="{5B5BD9E1-FEB2-4D76-B49A-C4CF86813956}" srcOrd="1" destOrd="0" presId="urn:microsoft.com/office/officeart/2009/3/layout/RandomtoResultProcess"/>
    <dgm:cxn modelId="{730ABA44-D94A-4E0F-9795-05D8E771F5CC}" type="presParOf" srcId="{4AADE223-0D08-4549-8FCC-7154DC3F5E03}" destId="{3D32CCDF-823E-4E32-A031-315F69F3AF78}" srcOrd="2"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AFC06-0887-4B2B-97F8-1E98C26C90D1}">
      <dsp:nvSpPr>
        <dsp:cNvPr id="0" name=""/>
        <dsp:cNvSpPr/>
      </dsp:nvSpPr>
      <dsp:spPr>
        <a:xfrm>
          <a:off x="130390" y="1367080"/>
          <a:ext cx="1951704" cy="643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t>17 strategic initiatives</a:t>
          </a:r>
          <a:endParaRPr lang="en-US" sz="2100" kern="1200" dirty="0"/>
        </a:p>
      </dsp:txBody>
      <dsp:txXfrm>
        <a:off x="130390" y="1367080"/>
        <a:ext cx="1951704" cy="643175"/>
      </dsp:txXfrm>
    </dsp:sp>
    <dsp:sp modelId="{89BF09DC-FC49-4812-9871-4116234387A9}">
      <dsp:nvSpPr>
        <dsp:cNvPr id="0" name=""/>
        <dsp:cNvSpPr/>
      </dsp:nvSpPr>
      <dsp:spPr>
        <a:xfrm>
          <a:off x="130390" y="2723316"/>
          <a:ext cx="1951704" cy="1204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Education Master Plan (EMP)</a:t>
          </a:r>
          <a:endParaRPr lang="en-US" sz="1800" kern="1200" dirty="0"/>
        </a:p>
      </dsp:txBody>
      <dsp:txXfrm>
        <a:off x="130390" y="2723316"/>
        <a:ext cx="1951704" cy="1204997"/>
      </dsp:txXfrm>
    </dsp:sp>
    <dsp:sp modelId="{0593FCD8-153B-4694-AD7D-B5F2D6C294BB}">
      <dsp:nvSpPr>
        <dsp:cNvPr id="0" name=""/>
        <dsp:cNvSpPr/>
      </dsp:nvSpPr>
      <dsp:spPr>
        <a:xfrm>
          <a:off x="128172" y="1171466"/>
          <a:ext cx="155249" cy="1552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72ECDE-C95A-458B-A2B5-335B021B413E}">
      <dsp:nvSpPr>
        <dsp:cNvPr id="0" name=""/>
        <dsp:cNvSpPr/>
      </dsp:nvSpPr>
      <dsp:spPr>
        <a:xfrm>
          <a:off x="236847" y="954117"/>
          <a:ext cx="155249" cy="1552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116425-B289-4BAB-A42A-E0A1FA2B097F}">
      <dsp:nvSpPr>
        <dsp:cNvPr id="0" name=""/>
        <dsp:cNvSpPr/>
      </dsp:nvSpPr>
      <dsp:spPr>
        <a:xfrm>
          <a:off x="497665" y="997587"/>
          <a:ext cx="243963" cy="2439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F41519-8144-4845-A91D-282DC99DBA1A}">
      <dsp:nvSpPr>
        <dsp:cNvPr id="0" name=""/>
        <dsp:cNvSpPr/>
      </dsp:nvSpPr>
      <dsp:spPr>
        <a:xfrm>
          <a:off x="715014" y="758503"/>
          <a:ext cx="155249" cy="1552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772C91-D508-4142-BD77-B8FCB7A76530}">
      <dsp:nvSpPr>
        <dsp:cNvPr id="0" name=""/>
        <dsp:cNvSpPr/>
      </dsp:nvSpPr>
      <dsp:spPr>
        <a:xfrm>
          <a:off x="997568" y="671564"/>
          <a:ext cx="155249" cy="1552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B8B3CE-C5CF-4C75-BD69-829F4BBBD80F}">
      <dsp:nvSpPr>
        <dsp:cNvPr id="0" name=""/>
        <dsp:cNvSpPr/>
      </dsp:nvSpPr>
      <dsp:spPr>
        <a:xfrm>
          <a:off x="1345326" y="823708"/>
          <a:ext cx="155249" cy="1552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D1E3DB-998F-470B-943F-6DD2B05656B3}">
      <dsp:nvSpPr>
        <dsp:cNvPr id="0" name=""/>
        <dsp:cNvSpPr/>
      </dsp:nvSpPr>
      <dsp:spPr>
        <a:xfrm>
          <a:off x="1562675" y="932382"/>
          <a:ext cx="243963" cy="2439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03B65F-9DC0-4BC1-980F-BED8AE587F03}">
      <dsp:nvSpPr>
        <dsp:cNvPr id="0" name=""/>
        <dsp:cNvSpPr/>
      </dsp:nvSpPr>
      <dsp:spPr>
        <a:xfrm>
          <a:off x="1866964" y="1171466"/>
          <a:ext cx="155249" cy="1552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541E8B-9935-4CBA-862B-814BC6174AF2}">
      <dsp:nvSpPr>
        <dsp:cNvPr id="0" name=""/>
        <dsp:cNvSpPr/>
      </dsp:nvSpPr>
      <dsp:spPr>
        <a:xfrm>
          <a:off x="1997373" y="1410550"/>
          <a:ext cx="155249" cy="1552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EDF25A-BBA3-4FA4-90F3-32CF38BE8221}">
      <dsp:nvSpPr>
        <dsp:cNvPr id="0" name=""/>
        <dsp:cNvSpPr/>
      </dsp:nvSpPr>
      <dsp:spPr>
        <a:xfrm>
          <a:off x="867159" y="954117"/>
          <a:ext cx="399212" cy="39921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244247-0491-4DC8-BA08-7E30B72BB466}">
      <dsp:nvSpPr>
        <dsp:cNvPr id="0" name=""/>
        <dsp:cNvSpPr/>
      </dsp:nvSpPr>
      <dsp:spPr>
        <a:xfrm>
          <a:off x="19498" y="1780043"/>
          <a:ext cx="155249" cy="1552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31C309-1327-4E4B-9028-39AFCC04ECA4}">
      <dsp:nvSpPr>
        <dsp:cNvPr id="0" name=""/>
        <dsp:cNvSpPr/>
      </dsp:nvSpPr>
      <dsp:spPr>
        <a:xfrm>
          <a:off x="149907" y="1975657"/>
          <a:ext cx="243963" cy="2439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5BE98C5-B3EC-4FEA-9F3A-4FC8411E77C4}">
      <dsp:nvSpPr>
        <dsp:cNvPr id="0" name=""/>
        <dsp:cNvSpPr/>
      </dsp:nvSpPr>
      <dsp:spPr>
        <a:xfrm>
          <a:off x="475931" y="2149537"/>
          <a:ext cx="354855" cy="35485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669DB1-E485-477A-94B7-B483B6856D69}">
      <dsp:nvSpPr>
        <dsp:cNvPr id="0" name=""/>
        <dsp:cNvSpPr/>
      </dsp:nvSpPr>
      <dsp:spPr>
        <a:xfrm>
          <a:off x="932363" y="2432090"/>
          <a:ext cx="155249" cy="1552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F444FF-0175-40AB-A7D0-29ED4283595F}">
      <dsp:nvSpPr>
        <dsp:cNvPr id="0" name=""/>
        <dsp:cNvSpPr/>
      </dsp:nvSpPr>
      <dsp:spPr>
        <a:xfrm>
          <a:off x="1019303" y="2149537"/>
          <a:ext cx="243963" cy="2439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7411DC-D56E-4974-8950-72340BB1AA81}">
      <dsp:nvSpPr>
        <dsp:cNvPr id="0" name=""/>
        <dsp:cNvSpPr/>
      </dsp:nvSpPr>
      <dsp:spPr>
        <a:xfrm>
          <a:off x="1236652" y="2453825"/>
          <a:ext cx="155249" cy="1552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7BB19E-E735-460A-AA72-3F74D091DB47}">
      <dsp:nvSpPr>
        <dsp:cNvPr id="0" name=""/>
        <dsp:cNvSpPr/>
      </dsp:nvSpPr>
      <dsp:spPr>
        <a:xfrm>
          <a:off x="1432266" y="2106067"/>
          <a:ext cx="354855" cy="35485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C73908-BE82-4512-B245-C5D3A69ED529}">
      <dsp:nvSpPr>
        <dsp:cNvPr id="0" name=""/>
        <dsp:cNvSpPr/>
      </dsp:nvSpPr>
      <dsp:spPr>
        <a:xfrm>
          <a:off x="1910434" y="2019127"/>
          <a:ext cx="243963" cy="2439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606CBB-D13A-42F8-981A-C93BD5DF99BC}">
      <dsp:nvSpPr>
        <dsp:cNvPr id="0" name=""/>
        <dsp:cNvSpPr/>
      </dsp:nvSpPr>
      <dsp:spPr>
        <a:xfrm>
          <a:off x="2154397" y="997226"/>
          <a:ext cx="716484" cy="1367847"/>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6634B61-329F-4665-ADA7-094CDD941837}">
      <dsp:nvSpPr>
        <dsp:cNvPr id="0" name=""/>
        <dsp:cNvSpPr/>
      </dsp:nvSpPr>
      <dsp:spPr>
        <a:xfrm>
          <a:off x="2740612" y="997226"/>
          <a:ext cx="716484" cy="1367847"/>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D14A56-29FA-4F05-A23E-EBEBEEA946A3}">
      <dsp:nvSpPr>
        <dsp:cNvPr id="0" name=""/>
        <dsp:cNvSpPr/>
      </dsp:nvSpPr>
      <dsp:spPr>
        <a:xfrm>
          <a:off x="3603650" y="900188"/>
          <a:ext cx="1660942" cy="16609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smtClean="0"/>
            <a:t>Top 6</a:t>
          </a:r>
          <a:endParaRPr lang="en-US" sz="2100" kern="1200" dirty="0"/>
        </a:p>
      </dsp:txBody>
      <dsp:txXfrm>
        <a:off x="3846889" y="1143427"/>
        <a:ext cx="1174464" cy="1174464"/>
      </dsp:txXfrm>
    </dsp:sp>
    <dsp:sp modelId="{5B5BD9E1-FEB2-4D76-B49A-C4CF86813956}">
      <dsp:nvSpPr>
        <dsp:cNvPr id="0" name=""/>
        <dsp:cNvSpPr/>
      </dsp:nvSpPr>
      <dsp:spPr>
        <a:xfrm>
          <a:off x="3457097" y="2723316"/>
          <a:ext cx="1954049" cy="1204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100000"/>
            </a:lnSpc>
            <a:spcBef>
              <a:spcPct val="0"/>
            </a:spcBef>
            <a:spcAft>
              <a:spcPts val="0"/>
            </a:spcAft>
          </a:pPr>
          <a:r>
            <a:rPr lang="en-US" sz="1800" kern="1200" dirty="0" smtClean="0"/>
            <a:t>2020-21 </a:t>
          </a:r>
        </a:p>
        <a:p>
          <a:pPr lvl="0" algn="ctr" defTabSz="800100">
            <a:lnSpc>
              <a:spcPct val="100000"/>
            </a:lnSpc>
            <a:spcBef>
              <a:spcPct val="0"/>
            </a:spcBef>
            <a:spcAft>
              <a:spcPts val="0"/>
            </a:spcAft>
          </a:pPr>
          <a:r>
            <a:rPr lang="en-US" sz="1800" kern="1200" dirty="0" smtClean="0"/>
            <a:t>Strategic Priorities</a:t>
          </a:r>
          <a:endParaRPr lang="en-US" sz="1800" kern="1200" dirty="0"/>
        </a:p>
      </dsp:txBody>
      <dsp:txXfrm>
        <a:off x="3457097" y="2723316"/>
        <a:ext cx="1954049" cy="1204997"/>
      </dsp:txXfrm>
    </dsp:sp>
  </dsp:spTree>
</dsp:drawing>
</file>

<file path=ppt/diagrams/layout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880" max="1920" units="cm"/>
          <inkml:channel name="Y" type="integer" max="1620" units="cm"/>
          <inkml:channel name="T" type="integer" max="2.14748E9" units="dev"/>
        </inkml:traceFormat>
        <inkml:channelProperties>
          <inkml:channelProperty channel="X" name="resolution" value="155.33981" units="1/cm"/>
          <inkml:channelProperty channel="Y" name="resolution" value="93.64162" units="1/cm"/>
          <inkml:channelProperty channel="T" name="resolution" value="1" units="1/dev"/>
        </inkml:channelProperties>
      </inkml:inkSource>
      <inkml:timestamp xml:id="ts0" timeString="2020-09-23T21:48:34.880"/>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0 298 0,'49'0'110,"25"0"-110,-49 0 15,24 0-15,50 0 0,49 0 16,49 0-1,-123 0-15,74 0 16,49 0-16,75 0 16,23 0-16,1 0 15,50 0-15,-50 0 16,-1 0-16,51 0 16,-50 0-16,0 0 15,49 0-15,-49 0 16,-50 0-1,1 0-15,0 0 16,-1 0-16,-49 0 0,50 0 16,-74 0-1,-25 0-15,-99 0 0,0 0 16,-24 0 0,74 0-16,-25 0 15,-25 0-15,49 0 16,26 0-16,24 0 15,-50 0-15,100 0 16,-100 0-16,50 0 16,-24 0-16,-50 0 15,-25 0-15,25 0 16,0 0-16,24-24 16,-24 24-16,0 0 15,74-74-15,-24 74 16,-26 0-16,75-25 15,-74 25-15,24-49 16,-24 49 0,-50 0-16,25 0 15,-49-25-15,24 25 16,25-25-16,-50 25 16,26-24-16,-26 24 0,50 0 15,0 0 1,-24 0-16,24 0 15,49 0-15,-74-25 16,1 25-16,-26 0 16,1 0 15,0 0 125,24 0-140,-24 0-1,-1 0 1,100-25-16,-50 25 16,123 0-16,-123 0 15,49 0-15,-24 0 16,49 0-16,0 0 16,-99 0-16,-24 0 15,-1 0-15,1 0 16,0 0 31,-1 0-32,1 0 110,24 0 32,-24 0-142</inkml:trace>
</inkml:ink>
</file>

<file path=ppt/ink/ink10.xml><?xml version="1.0" encoding="utf-8"?>
<inkml:ink xmlns:inkml="http://www.w3.org/2003/InkML">
  <inkml:definitions>
    <inkml:context xml:id="ctx0">
      <inkml:inkSource xml:id="inkSrc0">
        <inkml:traceFormat>
          <inkml:channel name="X" type="integer" min="-2880" max="1920" units="cm"/>
          <inkml:channel name="Y" type="integer" max="1620" units="cm"/>
          <inkml:channel name="T" type="integer" max="2.14748E9" units="dev"/>
        </inkml:traceFormat>
        <inkml:channelProperties>
          <inkml:channelProperty channel="X" name="resolution" value="155.33981" units="1/cm"/>
          <inkml:channelProperty channel="Y" name="resolution" value="93.64162" units="1/cm"/>
          <inkml:channelProperty channel="T" name="resolution" value="1" units="1/dev"/>
        </inkml:channelProperties>
      </inkml:inkSource>
      <inkml:timestamp xml:id="ts0" timeString="2020-09-23T21:48:57.948"/>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0,'74'0'125,"25"74"-125,49-74 15,0 0-15,-74 0 16,74 0-16,0 0 16,-25 0-16,-24 0 15,24 0-15,-24 0 16,24 0-16,-24 0 16,24 0-16,50 0 15,-75 0-15,1 0 16,98 0-16,50 0 15,-1 0-15,1 0 16,-50 0-16,50 0 16,-1 0-1,1 0-15,-50 0 0,25 0 16,25 0-16,-50 0 16,50 0-1,-50 0-15,0 0 0,-49 0 16,0 0-1,-24-25-15,-75 25 16,0 0-16,1 0 16,-26-24-16,50 24 125,-74 0 93,50 0-202,-26 0-16,50 0 16,-49 0-1,24 0-15,-24 0 16,-1 0 0</inkml:trace>
</inkml:ink>
</file>

<file path=ppt/ink/ink11.xml><?xml version="1.0" encoding="utf-8"?>
<inkml:ink xmlns:inkml="http://www.w3.org/2003/InkML">
  <inkml:definitions>
    <inkml:context xml:id="ctx0">
      <inkml:inkSource xml:id="inkSrc0">
        <inkml:traceFormat>
          <inkml:channel name="X" type="integer" min="-2880" max="1920" units="cm"/>
          <inkml:channel name="Y" type="integer" max="1620" units="cm"/>
          <inkml:channel name="T" type="integer" max="2.14748E9" units="dev"/>
        </inkml:traceFormat>
        <inkml:channelProperties>
          <inkml:channelProperty channel="X" name="resolution" value="155.33981" units="1/cm"/>
          <inkml:channelProperty channel="Y" name="resolution" value="93.64162" units="1/cm"/>
          <inkml:channelProperty channel="T" name="resolution" value="1" units="1/dev"/>
        </inkml:channelProperties>
      </inkml:inkSource>
      <inkml:timestamp xml:id="ts0" timeString="2020-09-23T21:55:41.526"/>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53 0,'31'0'110,"-15"0"-95,46-31-15,0 31 16,15 0-16,16 0 16,0 0-16,31 0 15,0 0 1,-62 0-16,0 0 15,15 0-15,-30 0 16,45 0-16,-45 0 16,-1 0-16,47 0 0,-15 0 15,15 0 1,-47 0-16,47 0 16,0 0-16,-47 0 15,-15 0-15,0 0 16,-15 0-16,15 0 15,0 0 1,0 0-16,-16 0 16,16 0-16,0 0 15,16 0 1,-32 0-16,32 0 0,-16 0 16,-16 0-16,16 0 15,-15 0-15,15 16 16,-16-16-16,1 0 15,15 0 1,15 0-16,-15 0 16,0 0-16,15 15 15,1 1-15,-1-16 16,-30 15-16,46-15 16,-16 0-16,32 15 15,-1-15-15,-30 16 16,15-16-16,15 15 15,-31-15-15,32 0 16,-16 0-16,15 0 16,-30 0-16,-1 31 15,-30-31-15,15 0 16,-16 0 0,16 16 15,16-16-31,-16 0 15,62 31-15,-47-31 16,16 0-16,0 15 0,-31 1 16,31-16-1,-47 0-15,16 15 16,0-15-16,0 16 16,47 61-16,-47-61 15,15-16-15,32 0 16,-17 15-16,17 1 15,15-16-15,46 15 16,-46 16-16,16-15 16,-47-1-1,46 16-15,-46-31 0,31 16 16,-16-1-16,1-15 16,-16 0-16,62 0 15,-62 0-15,-16 0 16,-15 0-1,31 0-15,-16 0 16,16 0-16,-15 0 16,30 0-16,-15 0 15,62 0-15,-31 0 16,-16 0-16,-30 0 16,15 0-16,15 0 15,16 0-15,-31 0 16,-31 0-16,16 0 15,-32 0 1,1 0 47,-1 0-63,16 0 15,0 0 1,31 0-16,-47-15 0,1 15 15,15 0-15,0 0 16,0-16 0,15 16-16,-30 0 15,30 0-15,-46 0 16,31-15 15,-15-1-15,-1 1-16,1 15 15,-1 0 1,1 0 15,-16-16-15,15 1 0,1 15-16,-1-16 31,16 1-16,-15 15 1,15-31 0,-16 31 15,16 0 16,-15 0-47,15 0 15,-16 0 1,1 0-16,-1 0 16,0 0-1,1 0 1,-1 0 0,1 0-1,15 0 1,-31 0-1,15 0 1,1 0 78,-1 0-79,1 0 17,-1 0-32,-15-16 47,0 1-32,0 15 1,0-16-1,-15 1-15,-1-1 16,1 1-16,-1-1 16,-30-15-1,30 31-15,16-15 16,-31 15 0,16-16-1,-16 16-15,16 0 16,-16 0 31,0 0-47,15 0 15,-30 16-15,30-16 16,-30 15-16,15 1 16,15-16-1,-46 0-15,-46 0 16,-32 0-16,17 0 15,-1 0-15,62 0 16,-31 0-16,-31 0 16,46 0-16,32-16 15,30 1-15,-14 15 125,-1 0-125,0 0 16,-78 0-16,32 0 16,15-16-16,0 16 0,0 0 15,-31-31-15,0 31 16,-15 0-1,15 0-15,31 0 16,46 0-16,1 0 78,-47 0-62,31 0-1,-62 0-15,31 0 16,-62 0-16,78 0 16,-32 0-16,16 0 15,16 0-15,-32 0 16,32-31 0,30 31-16,1 0 15,-1-15-15,-61 15 94,15 0-78,-31 0-16,16 0 15,15 0-15,-16 0 16,-15 0-16,-31 0 15,0 0-15,-30 0 16,-1 0 0,31 0-16,-16 0 15,17 0-15,61 0 16,-16 0-16,63 0 0,-16 0 62,0 0-62,0 0 16,-47 0-16,16 0 16,16 0-16,-47 0 15,0 0-15,-46 0 16,15 0-16,31 0 16,0 0-16,46 0 15,-30 0-15,-16 0 16,0 0-16,0 0 15,62 0-15,-15 0 16,30-16-16,1 16 16</inkml:trace>
</inkml:ink>
</file>

<file path=ppt/ink/ink12.xml><?xml version="1.0" encoding="utf-8"?>
<inkml:ink xmlns:inkml="http://www.w3.org/2003/InkML">
  <inkml:definitions>
    <inkml:context xml:id="ctx0">
      <inkml:inkSource xml:id="inkSrc0">
        <inkml:traceFormat>
          <inkml:channel name="X" type="integer" min="-2880" max="1920" units="cm"/>
          <inkml:channel name="Y" type="integer" max="1620" units="cm"/>
          <inkml:channel name="T" type="integer" max="2.14748E9" units="dev"/>
        </inkml:traceFormat>
        <inkml:channelProperties>
          <inkml:channelProperty channel="X" name="resolution" value="155.33981" units="1/cm"/>
          <inkml:channelProperty channel="Y" name="resolution" value="93.64162" units="1/cm"/>
          <inkml:channelProperty channel="T" name="resolution" value="1" units="1/dev"/>
        </inkml:channelProperties>
      </inkml:inkSource>
      <inkml:timestamp xml:id="ts0" timeString="2020-09-23T21:55:44.863"/>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0 466 0,'0'0'78,"47"-15"-16,-32 15-46,16 0 0,62 0-16,31 0 15,-47 0-15,16 0 16,31 0-16,31 0 16,0 0-16,0 0 15,0 0 1,-31 0-16,0 0 0,15 0 15,-46 0-15,-31 0 16,-47 0-16,16 0 16,0 0-1,-15 0-15,46 0 16,46 0 0,-30 0-16,-16 0 15,-16 0-15,47 0 16,31 0-16,15 0 15,-15 0-15,31 0 16,-31 0-16,-62 0 16,15 0-16,-46 0 15,-15 0-15,46 0 16,-47 0-16,1 0 16,-1 0-1,32 0-15,-16 0 0,31 0 16,31 0-16,15 0 15,-15 0-15,31-31 16,-78 31 0,63-16-16,15 16 15,30 0-15,32 0 16,0 0-16,0-31 16,0 16-16,0 15 15,-16 0-15,-46 0 16,0 0-16,-31 0 15,0 0-15,-16 0 16,-15 0-16,16 0 16,-16-16-16,-47 16 15,16-15-15,-16 15 16,1 0-16,-1 0 31,32-16-31,-47 1 16,31 15 15,-16 0-15,16 0-16,16 0 15,-32-16 1,1 16-16,-47-15 234,-62 15-218,46 0-16,-76 0 16,-94 0-16,-62 0 15,-62 0-15,16 0 16,-62 0-16,15 0 15,31 0-15,63 0 16,61 0-16,31 0 16,93 0-16,77 0 15,1 0 63,-32 0-62,-45 0 0,30 0-16,-62 15 15,0-15-15,77 0 16,-30 0-16,-32 0 16,32 0-16,15 0 15,0 0-15,16 0 78,15 0-62,-31-15-16,46 15 16,-92-15-16,-32-47 15,48 31-15,14 31 16,1 0-1,-63-47-15,63 47 16,-16-15-16,31 15 16,15 0-16,-14 0 15,45-16-15,1 16 16,-16-15-16,0 15 16,-47 0-16,32-16 15,15 16-15,-62 0 16,46 0-16,-30-31 15,15 31-15,0 0 16,31-15-16,0 15 16,0 0-16,-15 0 15,30 0 1,1 0 0,-1 0-16,1 0 15,-1 0 1,16 0-16,-15 0 31</inkml:trace>
</inkml:ink>
</file>

<file path=ppt/ink/ink2.xml><?xml version="1.0" encoding="utf-8"?>
<inkml:ink xmlns:inkml="http://www.w3.org/2003/InkML">
  <inkml:definitions>
    <inkml:context xml:id="ctx0">
      <inkml:inkSource xml:id="inkSrc0">
        <inkml:traceFormat>
          <inkml:channel name="X" type="integer" min="-2880" max="1920" units="cm"/>
          <inkml:channel name="Y" type="integer" max="1620" units="cm"/>
          <inkml:channel name="T" type="integer" max="2.14748E9" units="dev"/>
        </inkml:traceFormat>
        <inkml:channelProperties>
          <inkml:channelProperty channel="X" name="resolution" value="155.33981" units="1/cm"/>
          <inkml:channelProperty channel="Y" name="resolution" value="93.64162" units="1/cm"/>
          <inkml:channelProperty channel="T" name="resolution" value="1" units="1/dev"/>
        </inkml:channelProperties>
      </inkml:inkSource>
      <inkml:timestamp xml:id="ts0" timeString="2020-09-23T21:59:54.181"/>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0 248 0,'16'15'78,"92"-15"-31,78 0-47,62 0 0,31-30 15,31-1-15,-1 15 16,-30-15-16,-31 0 16,31 16-16,-1 15 15,-30 0-15,16 0 16,14 0-16,-30 0 16,0 0-16,0 0 15,-31 0 1,-1 0-16,-30 0 0,0 0 15,0 0-15,-31 0 16,-16-31-16,-15 15 16,-15 1-16,-47-1 15,-31 1-15,-16 15 16,0-16-16,32 16 125,-1 0-109,-15 0-1,0 0-15,0 0 0,-15 16 16,30-16-1,-15 0 1,-15 0 15,15 0-31,0 31 16,-16-31 0,1 0 15,15 0-16,0 0 1,0 15-16,-16-15 31,1 0 32,30 16-48</inkml:trace>
</inkml:ink>
</file>

<file path=ppt/ink/ink3.xml><?xml version="1.0" encoding="utf-8"?>
<inkml:ink xmlns:inkml="http://www.w3.org/2003/InkML">
  <inkml:definitions>
    <inkml:context xml:id="ctx0">
      <inkml:inkSource xml:id="inkSrc0">
        <inkml:traceFormat>
          <inkml:channel name="X" type="integer" min="-2880" max="1920" units="cm"/>
          <inkml:channel name="Y" type="integer" max="1620" units="cm"/>
          <inkml:channel name="T" type="integer" max="2.14748E9" units="dev"/>
        </inkml:traceFormat>
        <inkml:channelProperties>
          <inkml:channelProperty channel="X" name="resolution" value="155.33981" units="1/cm"/>
          <inkml:channelProperty channel="Y" name="resolution" value="93.64162" units="1/cm"/>
          <inkml:channelProperty channel="T" name="resolution" value="1" units="1/dev"/>
        </inkml:channelProperties>
      </inkml:inkSource>
      <inkml:timestamp xml:id="ts0" timeString="2020-09-23T22:37:44.332"/>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2540 2496 0,'-23'0'16,"-69"0"202,23 0-218,-116-23 16,93 23-16,-93-46 16,-92 23-16,-70-46 15,24 22-15,46 24 16,23-23-16,115 46 16,47 0-16,69 0 15,0-23 220,23 0-220,92 0-15,-46 23 16,93-23-16,-70 0 15,47 23-15,-24 0 16,24 0 0,45 0-16,-45 0 15,45 0-15,47 0 16,-23 0-16,-24 46 0,-22-46 16,46 23-16,-70-23 15,24 23 1,-1-23-16,47 46 15,23-46-15,-116 0 16,-46 0-16,-23 0 16,70 0 46,-70 0-46,69 0-16,1 0 0,22-23 15,70 23-15,0 0 16,-70 0-16,0 0 16,186 0-16,-24 0 15,0 0 1,-46 0-16,92-46 16,-138 23-16,23-23 15,-162 46 32,0 0-47,46 0 16,93 0-16,-116 0 15,93 0-15,46 0 16,23 0-16,-47 0 16,-45 0-16,-47 0 15,-46 0-15,1 0 16,-1 0-16,0 0 15,0 0 1,70 0-16,-47 0 16,-46 0-16,69 0 0,1 0 15,-47 0-15,23 0 16,-23 0-16,-23 0 16,70 0-1,-47 0-15,-23 0 16,46 0-16,-46 0 15,93 0-15,22 0 16,1 0-16,-70 0 16,24 0-16,-24 0 15,-46 0-15,0 0 16,0-23 78,0 23-79,0-23 1,0-1 46,24-68-46,-1 46-16,-23 23 16,0 0-16,-23 0 172,23 23-157,23-23 32,-23 23-16,0-24-31,1 1 16,22 23 0,-23 0-1,0-23 220,-69 23-235,-24-23 15,-45 23-15,-139-23 16,-69-69-1,-93 22-15,-46 24 0,-46 23 16,46-69-16,1 69 16,45-23-16,93 46 15,23-24 1,69 24-16,92 0 16,93 0-16,23 0 15,0 0 1,-70 0 31,70 0-47,-92 0 15,46 0-15,-70 0 16,-46 0-16,70 0 16,-24 24-16,47-24 15,-24 23-15,-22-23 16,22 23-16,47-23 15,0 0 1,-47 0-16,47 0 16,-23 0-16,-1 0 15,-68 0-15,92 23 0,-47-23 16,-22 0-16,-47 0 16,116 0-1,-116 0-15,-46 0 16,-46 0-16,0 0 15,-47 0-15,47 0 16,0 0-16,0 0 16,139 0-16,91 23 15,24 23 126,23 0-125,47 24-16,22-24 15,46 0-15,24-46 16,69 46-16,-116-23 15,23-23-15,24 0 16,92 0-16,0 0 16,46 0-16,0 0 15,-46 0-15,46 0 16,0 0-16,-46 0 16,-46 0-1,-1 0-15,-22 0 0,-23 0 16,-93 0-16,23 0 15,-23 0-15,93-46 16,-70 46 0,47-23-16,68 23 15,1-23-15,-23 0 16,-24 23-16,-69 0 16,47-46-16,22 46 15,24-24-15,-23 1 16,22 0-16,-68-23 15,68 23-15,-68 0 16,-1 0-16,47 23 16,-1 0-16,47 0 15,-47 0-15,93 0 16,-46 0-16,23 0 16,-116 0-16,-69 0 15,0 0 48,24-46-63,-1-1 15,0 1 1,23 46-16,47-69 16,-47 23-16,46 23 15,47-116-15,-23 139 16,-47-69-16,0 23 15,1 0-15,-47 46 16,0-47-16,23 24 16,-23 23-16,-22-23 15,22 0-15,0 23 16,0-23 125,0-46-126,-23 46-15,0 23 16,70-47-16,-47 47 15,23-23-15,-23 23 16,-115 23 172,-69-23-173,-47 0-15,116 0 16,-139 0-16,-115 0 15,-93 0-15,-46 0 16,-161 0-16,-47 0 16,0 0-1,93 0-15,92 0 0,23 0 16,93 0-16,46 0 16,92 24-16,23 22 15,162-46 1,-24 23 62,1-23-62,-46 0-16,-47 0 15,47 0-15,-47 0 16,47 23-16,45-23 15,-22 23-15,46 0 32,-47 0 61,47-23-77,-69 23 0,45-23-16,-45 23 15,-24-23-15,1 0 16,46 0-16,-24 0 16,70 0-16,23 0 15,0 0-15,0 0 78,-47 0-62,47 0 187,-46 0-187,46 0-16,-46-115 15,46 46 1,-70-1-16,47 1 16,-23 23-16,46 23 15,0 0-15,-1-23 297,24-1-281,0 1-16,0 0 15,0 23-15,0 0 16,0 0 0,0 0 77,93 23-77,-24 0 0,70 0-1,-1 0-15,-22 0 0,22 0 16,47 0-1,0 0-15,-1 0 0,1 0 16,-23 0-16,-139 0 16,23 0-1,-23 0-15,46 0 94,47 0-94,-24 0 16,24 0-16,22 0 15,47 0-15,0 0 16,-47 0-16,-22 0 16,-24 0-16,93 0 15,-1 0-15,-45 0 16,46 0-1,-1 0-15,-45 0 16,23 0-16,-24 0 16,1 0-16,45 0 15,-45 0-15,0 0 16,22 0-16,-22 0 16,-1 0-16,-92 0 15,47 0-15,45 0 16,24 0-16,-70 0 15,24 0-15,45 0 16,-45 0-16,22 0 16,47 0-16,-116 0 15,1 0-15,-1 0 16,23 0 0,1 0-16,-24 0 0,0 0 15,24 0-15,-1 0 16,-46 0-16,139 0 15,-93 0-15,-22 0 16,45 0 0,-46 0-16,-23 0 15,-22 0 1,-1 0-16,0 0 16,23 0-1,69 0-15,-22-47 16,45 47-16,-45 0 15,-24 0-15,-46 0 16,0 0-16</inkml:trace>
</inkml:ink>
</file>

<file path=ppt/ink/ink4.xml><?xml version="1.0" encoding="utf-8"?>
<inkml:ink xmlns:inkml="http://www.w3.org/2003/InkML">
  <inkml:definitions>
    <inkml:context xml:id="ctx0">
      <inkml:inkSource xml:id="inkSrc0">
        <inkml:traceFormat>
          <inkml:channel name="X" type="integer" min="-2880" max="1920" units="cm"/>
          <inkml:channel name="Y" type="integer" max="1620" units="cm"/>
          <inkml:channel name="T" type="integer" max="2.14748E9" units="dev"/>
        </inkml:traceFormat>
        <inkml:channelProperties>
          <inkml:channelProperty channel="X" name="resolution" value="155.33981" units="1/cm"/>
          <inkml:channelProperty channel="Y" name="resolution" value="93.64162" units="1/cm"/>
          <inkml:channelProperty channel="T" name="resolution" value="1" units="1/dev"/>
        </inkml:channelProperties>
      </inkml:inkSource>
      <inkml:timestamp xml:id="ts0" timeString="2020-09-23T22:37:46.635"/>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2239 30 0,'-46'0'78,"23"0"-78,-46 0 0,23 0 16,-47 0 0,-22 0-16,22 0 0,-22 0 15,23 0 1,-93 0-16,46 0 15,-45 0-15,-1 0 16,46 0-16,-22 0 16,22 0-16,70 0 15,46 0 1,0 0 0,0 0 234,0 0-47,-1 0-203,1 23 15,-23-23 1,23 0-16,-46 46 16,23-46-1,23 0 110</inkml:trace>
</inkml:ink>
</file>

<file path=ppt/ink/ink5.xml><?xml version="1.0" encoding="utf-8"?>
<inkml:ink xmlns:inkml="http://www.w3.org/2003/InkML">
  <inkml:definitions>
    <inkml:context xml:id="ctx0">
      <inkml:inkSource xml:id="inkSrc0">
        <inkml:traceFormat>
          <inkml:channel name="X" type="integer" min="-2880" max="1920" units="cm"/>
          <inkml:channel name="Y" type="integer" max="1620" units="cm"/>
          <inkml:channel name="T" type="integer" max="2.14748E9" units="dev"/>
        </inkml:traceFormat>
        <inkml:channelProperties>
          <inkml:channelProperty channel="X" name="resolution" value="155.33981" units="1/cm"/>
          <inkml:channelProperty channel="Y" name="resolution" value="93.64162" units="1/cm"/>
          <inkml:channelProperty channel="T" name="resolution" value="1" units="1/dev"/>
        </inkml:channelProperties>
      </inkml:inkSource>
      <inkml:timestamp xml:id="ts0" timeString="2020-09-23T21:57:23.08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62 0,'0'16'94,"61"-1"-63,17-15-31,30 16 15,1-16-15,15 15 16,-78-15-16,47 0 16,0 0-16,15 0 15,-46 31-15,-31-31 16,0 0-16,-15 0 16,-1 0-16,1 16 15,-16-1 1,31-15-1,0 0 1,46 47 0,-15-47-16,16 31 15,45-31-15,-45 0 16,15 0-16,-31 0 16,31 0-16,-31 0 15,-47 0-15,47 15 78,-15 1-62,-32-16-16,31 0 16,1 0-16,-16 0 15,0 0 1,0 0-16,0 0 15,-31 0-15,31 0 0,-16 0 16,32 0-16,-32 0 16,16 15-16,-15-15 15,-1 0 1,1 0-16,15 0 16,-16 0-16,32 0 15,-1 0-15,-15 0 16,16 0-16,-32 0 15,0 0-15,32 0 16,-16 0-16,0-15 16,46-47-16,-30 46 15,-16 1-15,0-1 16,0 1-16,0-1 16,-16 16-16,47-15 15,-31-1 16,-15 1-15,-1-1 0,16-15-1,-15 31 1,-1-31 15,16 0 157</inkml:trace>
</inkml:ink>
</file>

<file path=ppt/ink/ink6.xml><?xml version="1.0" encoding="utf-8"?>
<inkml:ink xmlns:inkml="http://www.w3.org/2003/InkML">
  <inkml:definitions>
    <inkml:context xml:id="ctx0">
      <inkml:inkSource xml:id="inkSrc0">
        <inkml:traceFormat>
          <inkml:channel name="X" type="integer" min="-2880" max="1920" units="cm"/>
          <inkml:channel name="Y" type="integer" max="1620" units="cm"/>
          <inkml:channel name="T" type="integer" max="2.14748E9" units="dev"/>
        </inkml:traceFormat>
        <inkml:channelProperties>
          <inkml:channelProperty channel="X" name="resolution" value="155.33981" units="1/cm"/>
          <inkml:channelProperty channel="Y" name="resolution" value="93.64162" units="1/cm"/>
          <inkml:channelProperty channel="T" name="resolution" value="1" units="1/dev"/>
        </inkml:channelProperties>
      </inkml:inkSource>
      <inkml:timestamp xml:id="ts0" timeString="2020-09-23T21:57:24.971"/>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4244 340 0,'-16'-15'32,"16"-1"-17,-15-30 17,0 46-17,-1-16-15,1 16 16,-1 0-16,-30-15 15,15 0-15,0 15 16,-31-16-16,-31 16 16,-47-46-16,32 30 15,-16-15-15,47 31 16,15 0-16,-31 0 16,-16-15-16,47 15 15,31 0 1,0-16-16,0 16 0,-15 0 15,15 0 1,0 0-16,-31 0 0,0 0 16,0 0-16,-15 0 15,-16 0 1,-31 0-16,0 0 16,0 0-16,31 0 15,-31 0-15,47 0 16,15 0-16,15 0 15,-30 0-15,15 0 16,47 0-16,-16 0 16,-16 0-16,-15-15 15,16-1-15,-47 16 16,0-31 0,31 31-16,15 0 0,-15 0 15,-15 0-15,-16 0 16,47 0-1,-1 0-15,-46 0 0,47 0 16,-16 0-16,46 0 16,-15 0-1,0 0-15,-31 0 16,47 0-16,-16 0 16,0 0-16,0 0 15,-15 0-15,15 0 16,-62 0-16,15 0 15,47 0-15,-15 0 16,30 0-16,1 0 219,15 0-219,-16 0 15</inkml:trace>
</inkml:ink>
</file>

<file path=ppt/ink/ink7.xml><?xml version="1.0" encoding="utf-8"?>
<inkml:ink xmlns:inkml="http://www.w3.org/2003/InkML">
  <inkml:definitions>
    <inkml:context xml:id="ctx0">
      <inkml:inkSource xml:id="inkSrc0">
        <inkml:traceFormat>
          <inkml:channel name="X" type="integer" min="-2880" max="1920" units="cm"/>
          <inkml:channel name="Y" type="integer" max="1620" units="cm"/>
          <inkml:channel name="T" type="integer" max="2.14748E9" units="dev"/>
        </inkml:traceFormat>
        <inkml:channelProperties>
          <inkml:channelProperty channel="X" name="resolution" value="155.33981" units="1/cm"/>
          <inkml:channelProperty channel="Y" name="resolution" value="93.64162" units="1/cm"/>
          <inkml:channelProperty channel="T" name="resolution" value="1" units="1/dev"/>
        </inkml:channelProperties>
      </inkml:inkSource>
      <inkml:timestamp xml:id="ts0" timeString="2020-09-23T21:57:27.358"/>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8441 0 0,'0'16'78,"-47"-16"-63,-30 0 1,-32 0-16,48 0 16,-110 0-16,-108 0 0,-61 0 15,-32 0-15,-77 0 16,-186 0-1,77 0-15,109 0 16,0 0-16,108 0 16,31 0-16,63 0 15,14 0-15,16 0 0,1 0 16,30 0 0,-16 0-16,17 0 15,30 0-15,0 0 16,0 0-16,-31 0 15,0 0-15,0 0 16,1 0 0,-32 0-16,31 0 0,-31 0 15,31 0-15,31 0 16,31 0 0,109 0-16,77 15 296,-16-15-296,-15 0 16,16 16-16,15-1 16,-16-15-16,47 16 15,-15-1-15,-1 32 0,16-32 16,77 32 0,47-1-16,93 16 15,93-16-15,247 32 16,16-1-16,-217-46 15,31 31-15,-139-31 16,-31-31-16,0 0 16,-32 16-16,1 15 15,0 0-15,0-31 16,30 0 0,17 0-16,-17 0 0,-30 0 15,31 0 1,-62 0-16,31 0 0,-32 0 15,-61 0-15,-31 0 16,-31 0-16,-31-31 16,-78 31-1,16-31-15,-15 31 16,-1 0-16,1 0 31,-1 0 63</inkml:trace>
</inkml:ink>
</file>

<file path=ppt/ink/ink8.xml><?xml version="1.0" encoding="utf-8"?>
<inkml:ink xmlns:inkml="http://www.w3.org/2003/InkML">
  <inkml:definitions>
    <inkml:context xml:id="ctx0">
      <inkml:inkSource xml:id="inkSrc0">
        <inkml:traceFormat>
          <inkml:channel name="X" type="integer" min="-2880" max="1920" units="cm"/>
          <inkml:channel name="Y" type="integer" max="1620" units="cm"/>
          <inkml:channel name="T" type="integer" max="2.14748E9" units="dev"/>
        </inkml:traceFormat>
        <inkml:channelProperties>
          <inkml:channelProperty channel="X" name="resolution" value="155.33981" units="1/cm"/>
          <inkml:channelProperty channel="Y" name="resolution" value="93.64162" units="1/cm"/>
          <inkml:channelProperty channel="T" name="resolution" value="1" units="1/dev"/>
        </inkml:channelProperties>
      </inkml:inkSource>
      <inkml:timestamp xml:id="ts0" timeString="2020-09-23T22:36:06.002"/>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7 0,'24'0'32,"-1"0"30,23 0-62,-23 0 16,0 0-16,92 0 15,-45 0-15,68 0 16,-22 0-16,22 0 16,47 0-16,-93 0 15,47 0-15,-1 0 16,-45 0-16,-47 0 15,0 0 1,-23 0-16,0 0 16,24 0-1,-24 0 1,23 0 0,69 0-16,-22 0 15,68 93-15,-22-93 16,46 0-16,-70 0 15,-69 0-15,47 0 0,-70 0 16,0 0 15,46 0 32,-23 0-63,23 0 15,-22 0-15,45 0 16,47 0 0,-1 0-16,-22 0 15,-24 0-15,46 0 0,-22 0 16,-70 0 0,0 0-16,0 0 15,24 0 1,-47 0-1,46 0-15,-46 0 110</inkml:trace>
</inkml:ink>
</file>

<file path=ppt/ink/ink9.xml><?xml version="1.0" encoding="utf-8"?>
<inkml:ink xmlns:inkml="http://www.w3.org/2003/InkML">
  <inkml:definitions>
    <inkml:context xml:id="ctx0">
      <inkml:inkSource xml:id="inkSrc0">
        <inkml:traceFormat>
          <inkml:channel name="X" type="integer" min="-2880" max="1920" units="cm"/>
          <inkml:channel name="Y" type="integer" max="1620" units="cm"/>
          <inkml:channel name="T" type="integer" max="2.14748E9" units="dev"/>
        </inkml:traceFormat>
        <inkml:channelProperties>
          <inkml:channelProperty channel="X" name="resolution" value="155.33981" units="1/cm"/>
          <inkml:channelProperty channel="Y" name="resolution" value="93.64162" units="1/cm"/>
          <inkml:channelProperty channel="T" name="resolution" value="1" units="1/dev"/>
        </inkml:channelProperties>
      </inkml:inkSource>
      <inkml:timestamp xml:id="ts0" timeString="2020-09-23T22:36:08.443"/>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70 0,'46'0'32,"-23"0"-17,23 0-15,23 0 16,-46 0 0,47 0-16,-1 0 15,23 0-15,1 0 16,-24 0-16,-23 0 15,23 0-15,24 0 16,-47 0-16,69 0 16,-22 0-16,22 0 15,47 0-15,-1 69 16,47-46-16,-138-23 16,22 0-16,46 0 15,70 69 1,-23-46-16,-46-23 15,68 0-15,-22 0 16,-46 0-16,-1 0 0,1 0 16,-1 0-1,70 0-15,-69 0 16,-1 0-16,1 0 16,-1 0-16,24 0 15,-24 0-15,1 0 16,0 0-16,-1 0 15,1 0-15,22 0 16,-115 0-16,47 0 16,-24 0-16,0 0 15,47 0-15,-47 0 16,0 0 0,47 0-16,-47 0 0,-23 0 15,-23 0-15,0 0 16,1 0-16,-1 0 47,0 0-47,46 0 15,0 0-15,93-92 0,-93 92 16,70 0 0,45-46-16,-45 46 15,-24 0-15,24 0 16,46 0-16,-70 0 15,-46 0-15,1 0 16,68 0-16,-45 0 16,-1 0-16,0 0 15,-22 0-15,68 0 16,-22 0-16,-47 0 16,46 0-1,-22 0-15,-47 0 0,-23 0 16,69 0-1,47 0-15,-47 0 0,24 0 16,22 0-16,1 0 16,46 0-1,-116 0-15,0-23 16,47 0-16,-70 23 16,23-24 62,-46 24-63,0 0-15,0 0 16,0-23 0,0 23-16,1-23 62,-1 23 94,0 0-140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2544122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320284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1171446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2186977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88E8EA-5AA1-4D01-93D6-D6FB05C77577}"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142660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88E8EA-5AA1-4D01-93D6-D6FB05C77577}"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2984788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88E8EA-5AA1-4D01-93D6-D6FB05C77577}" type="datetimeFigureOut">
              <a:rPr lang="en-US" smtClean="0"/>
              <a:t>9/23/2020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102616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88E8EA-5AA1-4D01-93D6-D6FB05C77577}" type="datetimeFigureOut">
              <a:rPr lang="en-US" smtClean="0"/>
              <a:t>9/23/2020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232404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88E8EA-5AA1-4D01-93D6-D6FB05C77577}" type="datetimeFigureOut">
              <a:rPr lang="en-US" smtClean="0"/>
              <a:t>9/23/2020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74153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088E8EA-5AA1-4D01-93D6-D6FB05C77577}"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776556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088E8EA-5AA1-4D01-93D6-D6FB05C77577}"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448818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88E8EA-5AA1-4D01-93D6-D6FB05C77577}" type="datetimeFigureOut">
              <a:rPr lang="en-US" smtClean="0"/>
              <a:t>9/23/2020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6337A-1214-4F64-B2A8-3C4404D9A6A5}" type="slidenum">
              <a:rPr lang="en-US" smtClean="0"/>
              <a:t>‹#›</a:t>
            </a:fld>
            <a:endParaRPr lang="en-US"/>
          </a:p>
        </p:txBody>
      </p:sp>
    </p:spTree>
    <p:extLst>
      <p:ext uri="{BB962C8B-B14F-4D97-AF65-F5344CB8AC3E}">
        <p14:creationId xmlns:p14="http://schemas.microsoft.com/office/powerpoint/2010/main" val="1531771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7" Type="http://schemas.openxmlformats.org/officeDocument/2006/relationships/image" Target="../media/image16.emf"/><Relationship Id="rId2" Type="http://schemas.openxmlformats.org/officeDocument/2006/relationships/customXml" Target="../ink/ink10.xml"/><Relationship Id="rId1" Type="http://schemas.openxmlformats.org/officeDocument/2006/relationships/slideLayout" Target="../slideLayouts/slideLayout7.xml"/><Relationship Id="rId6" Type="http://schemas.openxmlformats.org/officeDocument/2006/relationships/customXml" Target="../ink/ink12.xml"/><Relationship Id="rId5" Type="http://schemas.openxmlformats.org/officeDocument/2006/relationships/image" Target="../media/image15.emf"/><Relationship Id="rId4" Type="http://schemas.openxmlformats.org/officeDocument/2006/relationships/customXml" Target="../ink/ink11.xml"/></Relationships>
</file>

<file path=ppt/slides/_rels/slide1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6.emf"/><Relationship Id="rId2" Type="http://schemas.openxmlformats.org/officeDocument/2006/relationships/customXml" Target="../ink/ink2.xml"/><Relationship Id="rId1" Type="http://schemas.openxmlformats.org/officeDocument/2006/relationships/slideLayout" Target="../slideLayouts/slideLayout7.xml"/><Relationship Id="rId6" Type="http://schemas.openxmlformats.org/officeDocument/2006/relationships/customXml" Target="../ink/ink4.xml"/><Relationship Id="rId5" Type="http://schemas.openxmlformats.org/officeDocument/2006/relationships/image" Target="../media/image5.emf"/><Relationship Id="rId4" Type="http://schemas.openxmlformats.org/officeDocument/2006/relationships/customXml" Target="../ink/ink3.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7" Type="http://schemas.openxmlformats.org/officeDocument/2006/relationships/image" Target="../media/image9.emf"/><Relationship Id="rId2" Type="http://schemas.openxmlformats.org/officeDocument/2006/relationships/customXml" Target="../ink/ink5.xml"/><Relationship Id="rId1" Type="http://schemas.openxmlformats.org/officeDocument/2006/relationships/slideLayout" Target="../slideLayouts/slideLayout7.xml"/><Relationship Id="rId6" Type="http://schemas.openxmlformats.org/officeDocument/2006/relationships/customXml" Target="../ink/ink7.xml"/><Relationship Id="rId5" Type="http://schemas.openxmlformats.org/officeDocument/2006/relationships/image" Target="../media/image8.emf"/><Relationship Id="rId4" Type="http://schemas.openxmlformats.org/officeDocument/2006/relationships/customXml" Target="../ink/ink6.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customXml" Target="../ink/ink8.xml"/><Relationship Id="rId1" Type="http://schemas.openxmlformats.org/officeDocument/2006/relationships/slideLayout" Target="../slideLayouts/slideLayout7.xml"/><Relationship Id="rId5" Type="http://schemas.openxmlformats.org/officeDocument/2006/relationships/image" Target="../media/image11.emf"/><Relationship Id="rId4" Type="http://schemas.openxmlformats.org/officeDocument/2006/relationships/customXml" Target="../ink/ink9.xml"/></Relationships>
</file>

<file path=ppt/slides/_rels/slide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Annual (operational) Plan for 2020-21</a:t>
            </a:r>
            <a:endParaRPr lang="en-US" dirty="0"/>
          </a:p>
        </p:txBody>
      </p:sp>
      <p:sp>
        <p:nvSpPr>
          <p:cNvPr id="5" name="Text Placeholder 4"/>
          <p:cNvSpPr>
            <a:spLocks noGrp="1"/>
          </p:cNvSpPr>
          <p:nvPr>
            <p:ph type="body" idx="1"/>
          </p:nvPr>
        </p:nvSpPr>
        <p:spPr/>
        <p:txBody>
          <a:bodyPr/>
          <a:lstStyle/>
          <a:p>
            <a:r>
              <a:rPr lang="en-US" dirty="0" smtClean="0"/>
              <a:t>Proposed to PBC as of September 2, 2020</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561" y="1159727"/>
            <a:ext cx="3261257" cy="1464489"/>
          </a:xfrm>
          <a:prstGeom prst="rect">
            <a:avLst/>
          </a:prstGeom>
        </p:spPr>
      </p:pic>
    </p:spTree>
    <p:extLst>
      <p:ext uri="{BB962C8B-B14F-4D97-AF65-F5344CB8AC3E}">
        <p14:creationId xmlns:p14="http://schemas.microsoft.com/office/powerpoint/2010/main" val="1735800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unched Tape 1"/>
          <p:cNvSpPr/>
          <p:nvPr/>
        </p:nvSpPr>
        <p:spPr>
          <a:xfrm>
            <a:off x="618893" y="1003610"/>
            <a:ext cx="2932770" cy="4650058"/>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Strategic Priority </a:t>
            </a:r>
            <a:r>
              <a:rPr lang="en-US" sz="2800" b="1" dirty="0" smtClean="0"/>
              <a:t>#5</a:t>
            </a:r>
            <a:endParaRPr lang="en-US" sz="2000" b="1" dirty="0" smtClean="0"/>
          </a:p>
          <a:p>
            <a:pPr algn="ctr"/>
            <a:endParaRPr lang="en-US" dirty="0"/>
          </a:p>
          <a:p>
            <a:pPr algn="ctr"/>
            <a:r>
              <a:rPr lang="en-US" dirty="0"/>
              <a:t>Promote a campus culture that fosters a climate of inclusivity</a:t>
            </a:r>
          </a:p>
          <a:p>
            <a:pPr algn="ctr"/>
            <a:endParaRPr lang="en-US" dirty="0"/>
          </a:p>
        </p:txBody>
      </p:sp>
      <p:pic>
        <p:nvPicPr>
          <p:cNvPr id="3" name="Picture 2"/>
          <p:cNvPicPr>
            <a:picLocks noChangeAspect="1"/>
          </p:cNvPicPr>
          <p:nvPr/>
        </p:nvPicPr>
        <p:blipFill>
          <a:blip r:embed="rId2"/>
          <a:stretch>
            <a:fillRect/>
          </a:stretch>
        </p:blipFill>
        <p:spPr>
          <a:xfrm>
            <a:off x="4282146" y="1343955"/>
            <a:ext cx="7207250" cy="4248150"/>
          </a:xfrm>
          <a:prstGeom prst="rect">
            <a:avLst/>
          </a:prstGeom>
        </p:spPr>
      </p:pic>
    </p:spTree>
    <p:extLst>
      <p:ext uri="{BB962C8B-B14F-4D97-AF65-F5344CB8AC3E}">
        <p14:creationId xmlns:p14="http://schemas.microsoft.com/office/powerpoint/2010/main" val="13638060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unched Tape 1"/>
          <p:cNvSpPr/>
          <p:nvPr/>
        </p:nvSpPr>
        <p:spPr>
          <a:xfrm>
            <a:off x="618893" y="1003610"/>
            <a:ext cx="2932770" cy="4650058"/>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Strategic Priority </a:t>
            </a:r>
            <a:r>
              <a:rPr lang="en-US" sz="2800" b="1" dirty="0" smtClean="0"/>
              <a:t>#6</a:t>
            </a:r>
            <a:endParaRPr lang="en-US" sz="2000" b="1" dirty="0" smtClean="0"/>
          </a:p>
          <a:p>
            <a:pPr algn="ctr"/>
            <a:endParaRPr lang="en-US" dirty="0"/>
          </a:p>
          <a:p>
            <a:pPr algn="ctr"/>
            <a:r>
              <a:rPr lang="en-US" dirty="0"/>
              <a:t>Institutionalize effective structures and best practices of HSI (Hispanic-Serving Institutions) and AANAPISI (Asian American and Native American Pacific Islander-Serving Institutions) in order to reduce </a:t>
            </a:r>
            <a:r>
              <a:rPr lang="en-US" i="1" dirty="0" smtClean="0"/>
              <a:t>obligation gaps</a:t>
            </a:r>
            <a:endParaRPr lang="en-US" dirty="0"/>
          </a:p>
          <a:p>
            <a:pPr algn="ctr"/>
            <a:endParaRPr lang="en-US" dirty="0"/>
          </a:p>
        </p:txBody>
      </p:sp>
      <mc:AlternateContent xmlns:mc="http://schemas.openxmlformats.org/markup-compatibility/2006">
        <mc:Choice xmlns:p14="http://schemas.microsoft.com/office/powerpoint/2010/main" Requires="p14">
          <p:contentPart p14:bwMode="auto" r:id="rId2">
            <p14:nvContentPartPr>
              <p14:cNvPr id="4" name="Ink 3"/>
              <p14:cNvContentPartPr/>
              <p14:nvPr/>
            </p14:nvContentPartPr>
            <p14:xfrm>
              <a:off x="1047404" y="1944203"/>
              <a:ext cx="2273040" cy="41400"/>
            </p14:xfrm>
          </p:contentPart>
        </mc:Choice>
        <mc:Fallback>
          <p:pic>
            <p:nvPicPr>
              <p:cNvPr id="4" name="Ink 3"/>
              <p:cNvPicPr/>
              <p:nvPr/>
            </p:nvPicPr>
            <p:blipFill>
              <a:blip r:embed="rId3"/>
              <a:stretch>
                <a:fillRect/>
              </a:stretch>
            </p:blipFill>
            <p:spPr>
              <a:xfrm>
                <a:off x="975404" y="1800203"/>
                <a:ext cx="2417040" cy="329400"/>
              </a:xfrm>
              <a:prstGeom prst="rect">
                <a:avLst/>
              </a:prstGeom>
            </p:spPr>
          </p:pic>
        </mc:Fallback>
      </mc:AlternateContent>
      <p:graphicFrame>
        <p:nvGraphicFramePr>
          <p:cNvPr id="7" name="Table 6"/>
          <p:cNvGraphicFramePr>
            <a:graphicFrameLocks noGrp="1"/>
          </p:cNvGraphicFramePr>
          <p:nvPr>
            <p:extLst>
              <p:ext uri="{D42A27DB-BD31-4B8C-83A1-F6EECF244321}">
                <p14:modId xmlns:p14="http://schemas.microsoft.com/office/powerpoint/2010/main" val="2575849023"/>
              </p:ext>
            </p:extLst>
          </p:nvPr>
        </p:nvGraphicFramePr>
        <p:xfrm>
          <a:off x="3792845" y="379143"/>
          <a:ext cx="7921510" cy="6043959"/>
        </p:xfrm>
        <a:graphic>
          <a:graphicData uri="http://schemas.openxmlformats.org/drawingml/2006/table">
            <a:tbl>
              <a:tblPr/>
              <a:tblGrid>
                <a:gridCol w="1749311">
                  <a:extLst>
                    <a:ext uri="{9D8B030D-6E8A-4147-A177-3AD203B41FA5}">
                      <a16:colId xmlns:a16="http://schemas.microsoft.com/office/drawing/2014/main" val="1093466943"/>
                    </a:ext>
                  </a:extLst>
                </a:gridCol>
                <a:gridCol w="3914469">
                  <a:extLst>
                    <a:ext uri="{9D8B030D-6E8A-4147-A177-3AD203B41FA5}">
                      <a16:colId xmlns:a16="http://schemas.microsoft.com/office/drawing/2014/main" val="2203385692"/>
                    </a:ext>
                  </a:extLst>
                </a:gridCol>
                <a:gridCol w="1128865">
                  <a:extLst>
                    <a:ext uri="{9D8B030D-6E8A-4147-A177-3AD203B41FA5}">
                      <a16:colId xmlns:a16="http://schemas.microsoft.com/office/drawing/2014/main" val="1776570013"/>
                    </a:ext>
                  </a:extLst>
                </a:gridCol>
                <a:gridCol w="1128865">
                  <a:extLst>
                    <a:ext uri="{9D8B030D-6E8A-4147-A177-3AD203B41FA5}">
                      <a16:colId xmlns:a16="http://schemas.microsoft.com/office/drawing/2014/main" val="903485154"/>
                    </a:ext>
                  </a:extLst>
                </a:gridCol>
              </a:tblGrid>
              <a:tr h="453284">
                <a:tc>
                  <a:txBody>
                    <a:bodyPr/>
                    <a:lstStyle/>
                    <a:p>
                      <a:pPr algn="ctr" fontAlgn="ctr"/>
                      <a:r>
                        <a:rPr lang="en-US" sz="1050" b="1" i="0" u="none" strike="noStrike">
                          <a:solidFill>
                            <a:srgbClr val="FFFFFF"/>
                          </a:solidFill>
                          <a:effectLst/>
                          <a:latin typeface="Calibri" panose="020F0502020204030204" pitchFamily="34" charset="0"/>
                        </a:rPr>
                        <a:t>Origin</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72C4"/>
                    </a:solidFill>
                  </a:tcPr>
                </a:tc>
                <a:tc>
                  <a:txBody>
                    <a:bodyPr/>
                    <a:lstStyle/>
                    <a:p>
                      <a:pPr algn="ctr" fontAlgn="ctr"/>
                      <a:r>
                        <a:rPr lang="en-US" sz="1050" b="1" i="0" u="none" strike="noStrike">
                          <a:solidFill>
                            <a:srgbClr val="FFFFFF"/>
                          </a:solidFill>
                          <a:effectLst/>
                          <a:latin typeface="Calibri" panose="020F0502020204030204" pitchFamily="34" charset="0"/>
                        </a:rPr>
                        <a:t>Description</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72C4"/>
                    </a:solidFill>
                  </a:tcPr>
                </a:tc>
                <a:tc>
                  <a:txBody>
                    <a:bodyPr/>
                    <a:lstStyle/>
                    <a:p>
                      <a:pPr algn="ctr" fontAlgn="ctr"/>
                      <a:r>
                        <a:rPr lang="en-US" sz="1050" b="1" i="0" u="none" strike="noStrike">
                          <a:solidFill>
                            <a:srgbClr val="FFFFFF"/>
                          </a:solidFill>
                          <a:effectLst/>
                          <a:latin typeface="Calibri" panose="020F0502020204030204" pitchFamily="34" charset="0"/>
                        </a:rPr>
                        <a:t>Responsible Administrator</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72C4"/>
                    </a:solidFill>
                  </a:tcPr>
                </a:tc>
                <a:tc>
                  <a:txBody>
                    <a:bodyPr/>
                    <a:lstStyle/>
                    <a:p>
                      <a:pPr algn="ctr" fontAlgn="ctr"/>
                      <a:r>
                        <a:rPr lang="en-US" sz="1050" b="1" i="0" u="none" strike="noStrike">
                          <a:solidFill>
                            <a:srgbClr val="FFFFFF"/>
                          </a:solidFill>
                          <a:effectLst/>
                          <a:latin typeface="Calibri" panose="020F0502020204030204" pitchFamily="34" charset="0"/>
                        </a:rPr>
                        <a:t>Committee/Group</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72C4"/>
                    </a:solidFill>
                  </a:tcPr>
                </a:tc>
                <a:extLst>
                  <a:ext uri="{0D108BD9-81ED-4DB2-BD59-A6C34878D82A}">
                    <a16:rowId xmlns:a16="http://schemas.microsoft.com/office/drawing/2014/main" val="2270183091"/>
                  </a:ext>
                </a:extLst>
              </a:tr>
              <a:tr h="933926">
                <a:tc rowSpan="2">
                  <a:txBody>
                    <a:bodyPr/>
                    <a:lstStyle/>
                    <a:p>
                      <a:pPr algn="ctr" fontAlgn="ctr"/>
                      <a:r>
                        <a:rPr lang="en-US" sz="1050" b="0" i="0" u="none" strike="noStrike">
                          <a:solidFill>
                            <a:srgbClr val="CC0066"/>
                          </a:solidFill>
                          <a:effectLst/>
                          <a:latin typeface="Calibri" panose="020F0502020204030204" pitchFamily="34" charset="0"/>
                        </a:rPr>
                        <a:t>Leadership Retreat Strategies (2020-21)</a:t>
                      </a:r>
                    </a:p>
                  </a:txBody>
                  <a:tcPr marL="4699" marR="4699" marT="4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1" u="none" strike="noStrike">
                          <a:solidFill>
                            <a:srgbClr val="CC0066"/>
                          </a:solidFill>
                          <a:effectLst/>
                          <a:latin typeface="Calibri" panose="020F0502020204030204" pitchFamily="34" charset="0"/>
                        </a:rPr>
                        <a:t>Create and align our new Guided Pathways Success Teams clearly with Puente, EOPS, TRIO, Promise, etc</a:t>
                      </a:r>
                    </a:p>
                  </a:txBody>
                  <a:tcPr marL="70486" marR="4699" marT="4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VPSS Pérez</a:t>
                      </a:r>
                    </a:p>
                  </a:txBody>
                  <a:tcPr marL="4699" marR="4699" marT="4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Guided Pathways Steering Committee</a:t>
                      </a:r>
                    </a:p>
                  </a:txBody>
                  <a:tcPr marL="4699" marR="4699" marT="4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2873114"/>
                  </a:ext>
                </a:extLst>
              </a:tr>
              <a:tr h="856635">
                <a:tc vMerge="1">
                  <a:txBody>
                    <a:bodyPr/>
                    <a:lstStyle/>
                    <a:p>
                      <a:endParaRPr lang="en-US"/>
                    </a:p>
                  </a:txBody>
                  <a:tcPr/>
                </a:tc>
                <a:tc>
                  <a:txBody>
                    <a:bodyPr/>
                    <a:lstStyle/>
                    <a:p>
                      <a:pPr algn="l" fontAlgn="ctr"/>
                      <a:r>
                        <a:rPr lang="en-US" sz="1050" b="0" i="1" u="none" strike="noStrike">
                          <a:solidFill>
                            <a:srgbClr val="CC0066"/>
                          </a:solidFill>
                          <a:effectLst/>
                          <a:latin typeface="Calibri" panose="020F0502020204030204" pitchFamily="34" charset="0"/>
                        </a:rPr>
                        <a:t>Build intentional connections between instructional support services and instruction in order to institutionalize the effective practices developed with funding from the College's HSI grants (GANAS, ESO)</a:t>
                      </a:r>
                    </a:p>
                  </a:txBody>
                  <a:tcPr marL="70486" marR="4699" marT="4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VPSS Pérez and VPI Robinson</a:t>
                      </a:r>
                    </a:p>
                  </a:txBody>
                  <a:tcPr marL="4699" marR="4699" marT="4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College Cabinet</a:t>
                      </a:r>
                    </a:p>
                  </a:txBody>
                  <a:tcPr marL="4699" marR="4699" marT="4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5070576"/>
                  </a:ext>
                </a:extLst>
              </a:tr>
              <a:tr h="856635">
                <a:tc>
                  <a:txBody>
                    <a:bodyPr/>
                    <a:lstStyle/>
                    <a:p>
                      <a:pPr algn="ctr" fontAlgn="ctr"/>
                      <a:r>
                        <a:rPr lang="en-US" sz="1050" b="0" i="0" u="none" strike="noStrike">
                          <a:solidFill>
                            <a:srgbClr val="000000"/>
                          </a:solidFill>
                          <a:effectLst/>
                          <a:latin typeface="Calibri" panose="020F0502020204030204" pitchFamily="34" charset="0"/>
                        </a:rPr>
                        <a:t>SEM Goal 3</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l" fontAlgn="ctr"/>
                      <a:r>
                        <a:rPr lang="en-US" sz="1050" b="0" i="0" u="none" strike="noStrike">
                          <a:solidFill>
                            <a:srgbClr val="000000"/>
                          </a:solidFill>
                          <a:effectLst/>
                          <a:latin typeface="Calibri" panose="020F0502020204030204" pitchFamily="34" charset="0"/>
                        </a:rPr>
                        <a:t>Align and sustain pro-active student support services with programs of study to ensure effective and timely student enrollment, retention, persistence and completion</a:t>
                      </a:r>
                    </a:p>
                  </a:txBody>
                  <a:tcPr marL="70486"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VPSS Pérez</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Guided Pathways Steering Committee</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1161080320"/>
                  </a:ext>
                </a:extLst>
              </a:tr>
              <a:tr h="747141">
                <a:tc>
                  <a:txBody>
                    <a:bodyPr/>
                    <a:lstStyle/>
                    <a:p>
                      <a:pPr algn="ctr" fontAlgn="ctr"/>
                      <a:r>
                        <a:rPr lang="en-US" sz="1050" b="0" i="0" u="none" strike="noStrike">
                          <a:solidFill>
                            <a:srgbClr val="000000"/>
                          </a:solidFill>
                          <a:effectLst/>
                          <a:latin typeface="Calibri" panose="020F0502020204030204" pitchFamily="34" charset="0"/>
                        </a:rPr>
                        <a:t>SEM 3.1</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l" fontAlgn="ctr"/>
                      <a:r>
                        <a:rPr lang="en-US" sz="1050" b="0" i="0" u="none" strike="noStrike">
                          <a:solidFill>
                            <a:srgbClr val="000000"/>
                          </a:solidFill>
                          <a:effectLst/>
                          <a:latin typeface="Calibri" panose="020F0502020204030204" pitchFamily="34" charset="0"/>
                        </a:rPr>
                        <a:t>Streamline the Transcript Evaluation Process</a:t>
                      </a:r>
                    </a:p>
                  </a:txBody>
                  <a:tcPr marL="70486"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VPSS Pérez</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Guided Pathways Steering Committee</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3379392490"/>
                  </a:ext>
                </a:extLst>
              </a:tr>
              <a:tr h="747141">
                <a:tc>
                  <a:txBody>
                    <a:bodyPr/>
                    <a:lstStyle/>
                    <a:p>
                      <a:pPr algn="ctr" fontAlgn="ctr"/>
                      <a:r>
                        <a:rPr lang="en-US" sz="1050" b="0" i="0" u="none" strike="noStrike">
                          <a:solidFill>
                            <a:srgbClr val="000000"/>
                          </a:solidFill>
                          <a:effectLst/>
                          <a:latin typeface="Calibri" panose="020F0502020204030204" pitchFamily="34" charset="0"/>
                        </a:rPr>
                        <a:t>SEM 3.3.1</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l" fontAlgn="ctr"/>
                      <a:r>
                        <a:rPr lang="en-US" sz="1050" b="0" i="0" u="none" strike="noStrike">
                          <a:solidFill>
                            <a:srgbClr val="000000"/>
                          </a:solidFill>
                          <a:effectLst/>
                          <a:latin typeface="Calibri" panose="020F0502020204030204" pitchFamily="34" charset="0"/>
                        </a:rPr>
                        <a:t>Create and sustain Interest Area Success Teams</a:t>
                      </a:r>
                    </a:p>
                  </a:txBody>
                  <a:tcPr marL="70486"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VPSS Pérez</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Guided Pathways Steering Committee</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3238899340"/>
                  </a:ext>
                </a:extLst>
              </a:tr>
              <a:tr h="560356">
                <a:tc>
                  <a:txBody>
                    <a:bodyPr/>
                    <a:lstStyle/>
                    <a:p>
                      <a:pPr algn="ctr" fontAlgn="ctr"/>
                      <a:r>
                        <a:rPr lang="en-US" sz="1050" b="0" i="0" u="none" strike="noStrike">
                          <a:solidFill>
                            <a:srgbClr val="000000"/>
                          </a:solidFill>
                          <a:effectLst/>
                          <a:latin typeface="Calibri" panose="020F0502020204030204" pitchFamily="34" charset="0"/>
                        </a:rPr>
                        <a:t>SEM 3.3.2</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l" fontAlgn="ctr"/>
                      <a:r>
                        <a:rPr lang="en-US" sz="1050" b="0" i="0" u="none" strike="noStrike">
                          <a:solidFill>
                            <a:srgbClr val="000000"/>
                          </a:solidFill>
                          <a:effectLst/>
                          <a:latin typeface="Calibri" panose="020F0502020204030204" pitchFamily="34" charset="0"/>
                        </a:rPr>
                        <a:t>Develop, launch and sustain First Year Experience programs for each Interest Area</a:t>
                      </a:r>
                    </a:p>
                  </a:txBody>
                  <a:tcPr marL="70486"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VPSS Pérez</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Interest Area Faculty Leads</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1303270257"/>
                  </a:ext>
                </a:extLst>
              </a:tr>
              <a:tr h="888841">
                <a:tc>
                  <a:txBody>
                    <a:bodyPr/>
                    <a:lstStyle/>
                    <a:p>
                      <a:pPr algn="ctr" fontAlgn="ctr"/>
                      <a:r>
                        <a:rPr lang="en-US" sz="1050" b="0" i="0" u="none" strike="noStrike">
                          <a:solidFill>
                            <a:srgbClr val="000000"/>
                          </a:solidFill>
                          <a:effectLst/>
                          <a:latin typeface="Calibri" panose="020F0502020204030204" pitchFamily="34" charset="0"/>
                        </a:rPr>
                        <a:t>SEM 3.3.3</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l" fontAlgn="ctr"/>
                      <a:r>
                        <a:rPr lang="en-US" sz="1050" b="0" i="0" u="none" strike="noStrike">
                          <a:solidFill>
                            <a:srgbClr val="000000"/>
                          </a:solidFill>
                          <a:effectLst/>
                          <a:latin typeface="Calibri" panose="020F0502020204030204" pitchFamily="34" charset="0"/>
                        </a:rPr>
                        <a:t>Scale the number of opportunities for Career Exploration, work-based learning and job placement in each Interest Area across all student types</a:t>
                      </a:r>
                    </a:p>
                  </a:txBody>
                  <a:tcPr marL="70486"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VPSS Pérez</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dirty="0">
                          <a:solidFill>
                            <a:srgbClr val="000000"/>
                          </a:solidFill>
                          <a:effectLst/>
                          <a:latin typeface="Calibri" panose="020F0502020204030204" pitchFamily="34" charset="0"/>
                        </a:rPr>
                        <a:t>Guided Pathways Steering Committee</a:t>
                      </a:r>
                    </a:p>
                  </a:txBody>
                  <a:tcPr marL="4699" marR="4699" marT="46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3553246312"/>
                  </a:ext>
                </a:extLst>
              </a:tr>
            </a:tbl>
          </a:graphicData>
        </a:graphic>
      </p:graphicFrame>
      <mc:AlternateContent xmlns:mc="http://schemas.openxmlformats.org/markup-compatibility/2006">
        <mc:Choice xmlns:p14="http://schemas.microsoft.com/office/powerpoint/2010/main" Requires="p14">
          <p:contentPart p14:bwMode="auto" r:id="rId4">
            <p14:nvContentPartPr>
              <p14:cNvPr id="8" name="Ink 7"/>
              <p14:cNvContentPartPr/>
              <p14:nvPr/>
            </p14:nvContentPartPr>
            <p14:xfrm>
              <a:off x="6489904" y="2144248"/>
              <a:ext cx="2710080" cy="197640"/>
            </p14:xfrm>
          </p:contentPart>
        </mc:Choice>
        <mc:Fallback>
          <p:pic>
            <p:nvPicPr>
              <p:cNvPr id="8" name="Ink 7"/>
              <p:cNvPicPr/>
              <p:nvPr/>
            </p:nvPicPr>
            <p:blipFill>
              <a:blip r:embed="rId5"/>
              <a:stretch>
                <a:fillRect/>
              </a:stretch>
            </p:blipFill>
            <p:spPr>
              <a:xfrm>
                <a:off x="6417904" y="2000248"/>
                <a:ext cx="2854080" cy="4856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9" name="Ink 8"/>
              <p14:cNvContentPartPr/>
              <p14:nvPr/>
            </p14:nvContentPartPr>
            <p14:xfrm>
              <a:off x="5575504" y="2307688"/>
              <a:ext cx="2292120" cy="177480"/>
            </p14:xfrm>
          </p:contentPart>
        </mc:Choice>
        <mc:Fallback>
          <p:pic>
            <p:nvPicPr>
              <p:cNvPr id="9" name="Ink 8"/>
              <p:cNvPicPr/>
              <p:nvPr/>
            </p:nvPicPr>
            <p:blipFill>
              <a:blip r:embed="rId7"/>
              <a:stretch>
                <a:fillRect/>
              </a:stretch>
            </p:blipFill>
            <p:spPr>
              <a:xfrm>
                <a:off x="5503504" y="2163688"/>
                <a:ext cx="2436120" cy="465480"/>
              </a:xfrm>
              <a:prstGeom prst="rect">
                <a:avLst/>
              </a:prstGeom>
            </p:spPr>
          </p:pic>
        </mc:Fallback>
      </mc:AlternateContent>
    </p:spTree>
    <p:extLst>
      <p:ext uri="{BB962C8B-B14F-4D97-AF65-F5344CB8AC3E}">
        <p14:creationId xmlns:p14="http://schemas.microsoft.com/office/powerpoint/2010/main" val="3674673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unched Tape 1"/>
          <p:cNvSpPr/>
          <p:nvPr/>
        </p:nvSpPr>
        <p:spPr>
          <a:xfrm>
            <a:off x="618893" y="1003610"/>
            <a:ext cx="2932770" cy="4650058"/>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smtClean="0"/>
          </a:p>
          <a:p>
            <a:pPr algn="ctr"/>
            <a:endParaRPr lang="en-US" sz="2000" b="1" dirty="0"/>
          </a:p>
          <a:p>
            <a:pPr algn="ctr"/>
            <a:r>
              <a:rPr lang="en-US" sz="2000" b="1" dirty="0" smtClean="0"/>
              <a:t>New Priority</a:t>
            </a:r>
          </a:p>
          <a:p>
            <a:pPr algn="ctr"/>
            <a:endParaRPr lang="en-US" sz="2000" b="1" dirty="0"/>
          </a:p>
          <a:p>
            <a:pPr marL="285750" indent="-285750">
              <a:buFont typeface="Arial" panose="020B0604020202020204" pitchFamily="34" charset="0"/>
              <a:buChar char="•"/>
            </a:pPr>
            <a:r>
              <a:rPr lang="en-US" sz="2000" i="1" dirty="0" smtClean="0">
                <a:solidFill>
                  <a:schemeClr val="bg1"/>
                </a:solidFill>
              </a:rPr>
              <a:t>Hiring and retention of diverse employees</a:t>
            </a:r>
            <a:endParaRPr lang="en-US" sz="2000" i="1" dirty="0">
              <a:solidFill>
                <a:schemeClr val="bg1"/>
              </a:solidFill>
            </a:endParaRPr>
          </a:p>
          <a:p>
            <a:pPr algn="ctr"/>
            <a:endParaRPr lang="en-US" sz="2000" b="1" dirty="0" smtClean="0"/>
          </a:p>
          <a:p>
            <a:pPr algn="ctr"/>
            <a:endParaRPr lang="en-US" dirty="0"/>
          </a:p>
          <a:p>
            <a:pPr algn="ctr"/>
            <a:endParaRPr lang="en-US" dirty="0"/>
          </a:p>
        </p:txBody>
      </p:sp>
      <p:pic>
        <p:nvPicPr>
          <p:cNvPr id="3" name="Picture 2"/>
          <p:cNvPicPr>
            <a:picLocks noChangeAspect="1"/>
          </p:cNvPicPr>
          <p:nvPr/>
        </p:nvPicPr>
        <p:blipFill>
          <a:blip r:embed="rId2"/>
          <a:stretch>
            <a:fillRect/>
          </a:stretch>
        </p:blipFill>
        <p:spPr>
          <a:xfrm>
            <a:off x="3930014" y="2136808"/>
            <a:ext cx="7774781" cy="1394427"/>
          </a:xfrm>
          <a:prstGeom prst="rect">
            <a:avLst/>
          </a:prstGeom>
        </p:spPr>
      </p:pic>
    </p:spTree>
    <p:extLst>
      <p:ext uri="{BB962C8B-B14F-4D97-AF65-F5344CB8AC3E}">
        <p14:creationId xmlns:p14="http://schemas.microsoft.com/office/powerpoint/2010/main" val="4252913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74056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College Annual Plan</a:t>
            </a:r>
            <a:endParaRPr lang="en-US" dirty="0"/>
          </a:p>
        </p:txBody>
      </p:sp>
      <p:sp>
        <p:nvSpPr>
          <p:cNvPr id="3" name="Content Placeholder 2"/>
          <p:cNvSpPr>
            <a:spLocks noGrp="1"/>
          </p:cNvSpPr>
          <p:nvPr>
            <p:ph idx="1"/>
          </p:nvPr>
        </p:nvSpPr>
        <p:spPr/>
        <p:txBody>
          <a:bodyPr/>
          <a:lstStyle/>
          <a:p>
            <a:r>
              <a:rPr lang="en-US" dirty="0" smtClean="0"/>
              <a:t>Sets forth the activities to be implemented in one year to support the achievement of the five-year goals articulated in the Education Master Plan, which are in support of achieving the College Mission.</a:t>
            </a:r>
          </a:p>
          <a:p>
            <a:r>
              <a:rPr lang="en-US" dirty="0" smtClean="0"/>
              <a:t>Is a synthesis of objectives, strategic initiatives, and activities of other college plans, grant deliverables, and recent mandates from the State Chancellor’s Office.</a:t>
            </a:r>
          </a:p>
          <a:p>
            <a:pPr marL="0" indent="0">
              <a:buNone/>
            </a:pPr>
            <a:endParaRPr lang="en-US" dirty="0" smtClean="0"/>
          </a:p>
        </p:txBody>
      </p:sp>
    </p:spTree>
    <p:extLst>
      <p:ext uri="{BB962C8B-B14F-4D97-AF65-F5344CB8AC3E}">
        <p14:creationId xmlns:p14="http://schemas.microsoft.com/office/powerpoint/2010/main" val="3318271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42407" y="1178634"/>
            <a:ext cx="1857675" cy="5216893"/>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D306E47-65FC-034A-8737-E1EE8A1A3212}"/>
              </a:ext>
            </a:extLst>
          </p:cNvPr>
          <p:cNvSpPr/>
          <p:nvPr/>
        </p:nvSpPr>
        <p:spPr>
          <a:xfrm>
            <a:off x="962528" y="1553843"/>
            <a:ext cx="9154510" cy="735726"/>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Education Master Plan: 2017-2022</a:t>
            </a:r>
          </a:p>
        </p:txBody>
      </p:sp>
      <p:cxnSp>
        <p:nvCxnSpPr>
          <p:cNvPr id="12" name="Straight Connector 11">
            <a:extLst>
              <a:ext uri="{FF2B5EF4-FFF2-40B4-BE49-F238E27FC236}">
                <a16:creationId xmlns:a16="http://schemas.microsoft.com/office/drawing/2014/main" id="{DFFEA069-0333-AE41-B74A-01DE1AE87920}"/>
              </a:ext>
            </a:extLst>
          </p:cNvPr>
          <p:cNvCxnSpPr/>
          <p:nvPr/>
        </p:nvCxnSpPr>
        <p:spPr>
          <a:xfrm>
            <a:off x="3771168" y="2288072"/>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A0E5E8E-1FE5-D64A-B57C-DE5A73111C39}"/>
              </a:ext>
            </a:extLst>
          </p:cNvPr>
          <p:cNvCxnSpPr/>
          <p:nvPr/>
        </p:nvCxnSpPr>
        <p:spPr>
          <a:xfrm>
            <a:off x="5375884" y="2300352"/>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F11EA6F-BB42-714A-9FE9-1181B4937291}"/>
              </a:ext>
            </a:extLst>
          </p:cNvPr>
          <p:cNvCxnSpPr/>
          <p:nvPr/>
        </p:nvCxnSpPr>
        <p:spPr>
          <a:xfrm>
            <a:off x="6998896" y="2302138"/>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8DA8941-2EED-D440-94F7-29E737FB3289}"/>
              </a:ext>
            </a:extLst>
          </p:cNvPr>
          <p:cNvCxnSpPr/>
          <p:nvPr/>
        </p:nvCxnSpPr>
        <p:spPr>
          <a:xfrm>
            <a:off x="8542486" y="2315789"/>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A9D6403-F006-7D4C-A14F-4744D44F4255}"/>
              </a:ext>
            </a:extLst>
          </p:cNvPr>
          <p:cNvSpPr txBox="1"/>
          <p:nvPr/>
        </p:nvSpPr>
        <p:spPr>
          <a:xfrm>
            <a:off x="5831109" y="2302679"/>
            <a:ext cx="957313" cy="646331"/>
          </a:xfrm>
          <a:prstGeom prst="rect">
            <a:avLst/>
          </a:prstGeom>
          <a:noFill/>
        </p:spPr>
        <p:txBody>
          <a:bodyPr wrap="none" rtlCol="0">
            <a:spAutoFit/>
          </a:bodyPr>
          <a:lstStyle/>
          <a:p>
            <a:pPr algn="ctr"/>
            <a:r>
              <a:rPr lang="en-US" i="1" dirty="0"/>
              <a:t>Year 3</a:t>
            </a:r>
          </a:p>
          <a:p>
            <a:pPr algn="ctr"/>
            <a:r>
              <a:rPr lang="en-US" dirty="0"/>
              <a:t>2019-20</a:t>
            </a:r>
          </a:p>
        </p:txBody>
      </p:sp>
      <p:sp>
        <p:nvSpPr>
          <p:cNvPr id="21" name="TextBox 20">
            <a:extLst>
              <a:ext uri="{FF2B5EF4-FFF2-40B4-BE49-F238E27FC236}">
                <a16:creationId xmlns:a16="http://schemas.microsoft.com/office/drawing/2014/main" id="{D65EFEF3-FAE6-7845-817F-E05D07C8D212}"/>
              </a:ext>
            </a:extLst>
          </p:cNvPr>
          <p:cNvSpPr txBox="1"/>
          <p:nvPr/>
        </p:nvSpPr>
        <p:spPr>
          <a:xfrm>
            <a:off x="7398065" y="2286312"/>
            <a:ext cx="957313" cy="646331"/>
          </a:xfrm>
          <a:prstGeom prst="rect">
            <a:avLst/>
          </a:prstGeom>
          <a:noFill/>
        </p:spPr>
        <p:txBody>
          <a:bodyPr wrap="none" rtlCol="0">
            <a:spAutoFit/>
          </a:bodyPr>
          <a:lstStyle/>
          <a:p>
            <a:pPr algn="ctr"/>
            <a:r>
              <a:rPr lang="en-US" i="1" dirty="0"/>
              <a:t>Year 4</a:t>
            </a:r>
          </a:p>
          <a:p>
            <a:pPr algn="ctr"/>
            <a:r>
              <a:rPr lang="en-US" i="1" dirty="0"/>
              <a:t>2020-21</a:t>
            </a:r>
          </a:p>
        </p:txBody>
      </p:sp>
      <p:sp>
        <p:nvSpPr>
          <p:cNvPr id="22" name="TextBox 21">
            <a:extLst>
              <a:ext uri="{FF2B5EF4-FFF2-40B4-BE49-F238E27FC236}">
                <a16:creationId xmlns:a16="http://schemas.microsoft.com/office/drawing/2014/main" id="{2A999BBD-23DD-A747-8EAE-7D7293E68970}"/>
              </a:ext>
            </a:extLst>
          </p:cNvPr>
          <p:cNvSpPr txBox="1"/>
          <p:nvPr/>
        </p:nvSpPr>
        <p:spPr>
          <a:xfrm>
            <a:off x="8917833" y="2274530"/>
            <a:ext cx="957313" cy="646331"/>
          </a:xfrm>
          <a:prstGeom prst="rect">
            <a:avLst/>
          </a:prstGeom>
          <a:noFill/>
        </p:spPr>
        <p:txBody>
          <a:bodyPr wrap="none" rtlCol="0">
            <a:spAutoFit/>
          </a:bodyPr>
          <a:lstStyle/>
          <a:p>
            <a:pPr algn="ctr"/>
            <a:r>
              <a:rPr lang="en-US" i="1" dirty="0"/>
              <a:t>Year 5</a:t>
            </a:r>
          </a:p>
          <a:p>
            <a:pPr algn="ctr"/>
            <a:r>
              <a:rPr lang="en-US" i="1" dirty="0"/>
              <a:t>2021-22</a:t>
            </a:r>
          </a:p>
        </p:txBody>
      </p:sp>
      <p:cxnSp>
        <p:nvCxnSpPr>
          <p:cNvPr id="25" name="Straight Connector 24">
            <a:extLst>
              <a:ext uri="{FF2B5EF4-FFF2-40B4-BE49-F238E27FC236}">
                <a16:creationId xmlns:a16="http://schemas.microsoft.com/office/drawing/2014/main" id="{4A2F55C5-1EF2-1F4D-BA1A-98DE1C8A4565}"/>
              </a:ext>
            </a:extLst>
          </p:cNvPr>
          <p:cNvCxnSpPr/>
          <p:nvPr/>
        </p:nvCxnSpPr>
        <p:spPr>
          <a:xfrm>
            <a:off x="10117038" y="2289569"/>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36AD4B8F-9DD7-0A4E-921F-4F02B327F1E0}"/>
              </a:ext>
            </a:extLst>
          </p:cNvPr>
          <p:cNvSpPr txBox="1"/>
          <p:nvPr/>
        </p:nvSpPr>
        <p:spPr>
          <a:xfrm>
            <a:off x="10369265" y="3440112"/>
            <a:ext cx="957313" cy="646331"/>
          </a:xfrm>
          <a:prstGeom prst="rect">
            <a:avLst/>
          </a:prstGeom>
          <a:noFill/>
        </p:spPr>
        <p:txBody>
          <a:bodyPr wrap="none" rtlCol="0">
            <a:spAutoFit/>
          </a:bodyPr>
          <a:lstStyle/>
          <a:p>
            <a:pPr algn="ctr"/>
            <a:r>
              <a:rPr lang="en-US" i="1" dirty="0"/>
              <a:t>Year 3</a:t>
            </a:r>
          </a:p>
          <a:p>
            <a:pPr algn="ctr"/>
            <a:r>
              <a:rPr lang="en-US" dirty="0"/>
              <a:t>2022-23</a:t>
            </a:r>
          </a:p>
        </p:txBody>
      </p:sp>
      <p:sp>
        <p:nvSpPr>
          <p:cNvPr id="28" name="TextBox 27">
            <a:extLst>
              <a:ext uri="{FF2B5EF4-FFF2-40B4-BE49-F238E27FC236}">
                <a16:creationId xmlns:a16="http://schemas.microsoft.com/office/drawing/2014/main" id="{5CB95896-5FD3-BD4C-B206-BB4E698FE794}"/>
              </a:ext>
            </a:extLst>
          </p:cNvPr>
          <p:cNvSpPr txBox="1"/>
          <p:nvPr/>
        </p:nvSpPr>
        <p:spPr>
          <a:xfrm>
            <a:off x="7373867" y="3484618"/>
            <a:ext cx="957313" cy="646331"/>
          </a:xfrm>
          <a:prstGeom prst="rect">
            <a:avLst/>
          </a:prstGeom>
          <a:noFill/>
        </p:spPr>
        <p:txBody>
          <a:bodyPr wrap="none" rtlCol="0">
            <a:spAutoFit/>
          </a:bodyPr>
          <a:lstStyle/>
          <a:p>
            <a:pPr algn="ctr"/>
            <a:r>
              <a:rPr lang="en-US" dirty="0"/>
              <a:t>Year 1</a:t>
            </a:r>
          </a:p>
          <a:p>
            <a:pPr algn="ctr"/>
            <a:r>
              <a:rPr lang="en-US" dirty="0"/>
              <a:t>2020-21</a:t>
            </a:r>
          </a:p>
        </p:txBody>
      </p:sp>
      <p:sp>
        <p:nvSpPr>
          <p:cNvPr id="29" name="TextBox 28">
            <a:extLst>
              <a:ext uri="{FF2B5EF4-FFF2-40B4-BE49-F238E27FC236}">
                <a16:creationId xmlns:a16="http://schemas.microsoft.com/office/drawing/2014/main" id="{8328F971-5953-FA48-9906-87333039BB95}"/>
              </a:ext>
            </a:extLst>
          </p:cNvPr>
          <p:cNvSpPr txBox="1"/>
          <p:nvPr/>
        </p:nvSpPr>
        <p:spPr>
          <a:xfrm>
            <a:off x="8937372" y="3463916"/>
            <a:ext cx="957313" cy="646331"/>
          </a:xfrm>
          <a:prstGeom prst="rect">
            <a:avLst/>
          </a:prstGeom>
          <a:noFill/>
        </p:spPr>
        <p:txBody>
          <a:bodyPr wrap="none" rtlCol="0">
            <a:spAutoFit/>
          </a:bodyPr>
          <a:lstStyle/>
          <a:p>
            <a:pPr algn="ctr"/>
            <a:r>
              <a:rPr lang="en-US" dirty="0"/>
              <a:t>Year 2</a:t>
            </a:r>
          </a:p>
          <a:p>
            <a:pPr algn="ctr"/>
            <a:r>
              <a:rPr lang="en-US" dirty="0"/>
              <a:t>2021-22</a:t>
            </a:r>
          </a:p>
        </p:txBody>
      </p:sp>
      <p:cxnSp>
        <p:nvCxnSpPr>
          <p:cNvPr id="36" name="Straight Connector 35">
            <a:extLst>
              <a:ext uri="{FF2B5EF4-FFF2-40B4-BE49-F238E27FC236}">
                <a16:creationId xmlns:a16="http://schemas.microsoft.com/office/drawing/2014/main" id="{DACA73E4-2844-E445-B1C1-AFD4D6EA10AF}"/>
              </a:ext>
            </a:extLst>
          </p:cNvPr>
          <p:cNvCxnSpPr/>
          <p:nvPr/>
        </p:nvCxnSpPr>
        <p:spPr>
          <a:xfrm>
            <a:off x="7012416" y="3488557"/>
            <a:ext cx="0" cy="684502"/>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702BA0B-2E2F-7B45-8AA2-2A7F82A93CDD}"/>
              </a:ext>
            </a:extLst>
          </p:cNvPr>
          <p:cNvCxnSpPr/>
          <p:nvPr/>
        </p:nvCxnSpPr>
        <p:spPr>
          <a:xfrm>
            <a:off x="8545112" y="3478637"/>
            <a:ext cx="14421" cy="694422"/>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3A67C46-C05E-0E4D-9F93-B596E41DE5A9}"/>
              </a:ext>
            </a:extLst>
          </p:cNvPr>
          <p:cNvCxnSpPr/>
          <p:nvPr/>
        </p:nvCxnSpPr>
        <p:spPr>
          <a:xfrm>
            <a:off x="10134104" y="3490137"/>
            <a:ext cx="6808" cy="682922"/>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FD66F787-8CAE-DB4A-B0AC-1317A9389F26}"/>
              </a:ext>
            </a:extLst>
          </p:cNvPr>
          <p:cNvSpPr txBox="1"/>
          <p:nvPr/>
        </p:nvSpPr>
        <p:spPr>
          <a:xfrm>
            <a:off x="4226393" y="2274131"/>
            <a:ext cx="957313" cy="646331"/>
          </a:xfrm>
          <a:prstGeom prst="rect">
            <a:avLst/>
          </a:prstGeom>
          <a:noFill/>
        </p:spPr>
        <p:txBody>
          <a:bodyPr wrap="none" rtlCol="0">
            <a:spAutoFit/>
          </a:bodyPr>
          <a:lstStyle/>
          <a:p>
            <a:pPr algn="ctr"/>
            <a:r>
              <a:rPr lang="en-US" i="1" dirty="0"/>
              <a:t>Year 2</a:t>
            </a:r>
          </a:p>
          <a:p>
            <a:pPr algn="ctr"/>
            <a:r>
              <a:rPr lang="en-US" i="1" dirty="0"/>
              <a:t>2018-19</a:t>
            </a:r>
          </a:p>
        </p:txBody>
      </p:sp>
      <p:cxnSp>
        <p:nvCxnSpPr>
          <p:cNvPr id="56" name="Straight Connector 55">
            <a:extLst>
              <a:ext uri="{FF2B5EF4-FFF2-40B4-BE49-F238E27FC236}">
                <a16:creationId xmlns:a16="http://schemas.microsoft.com/office/drawing/2014/main" id="{85BB82FB-A48F-154D-A261-04D3667883C5}"/>
              </a:ext>
            </a:extLst>
          </p:cNvPr>
          <p:cNvCxnSpPr/>
          <p:nvPr/>
        </p:nvCxnSpPr>
        <p:spPr>
          <a:xfrm>
            <a:off x="2263851" y="2302138"/>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5E76B050-3785-7549-9D7A-3F75417B61AA}"/>
              </a:ext>
            </a:extLst>
          </p:cNvPr>
          <p:cNvSpPr txBox="1"/>
          <p:nvPr/>
        </p:nvSpPr>
        <p:spPr>
          <a:xfrm>
            <a:off x="2717157" y="2261144"/>
            <a:ext cx="957313" cy="646331"/>
          </a:xfrm>
          <a:prstGeom prst="rect">
            <a:avLst/>
          </a:prstGeom>
          <a:noFill/>
        </p:spPr>
        <p:txBody>
          <a:bodyPr wrap="none" rtlCol="0">
            <a:spAutoFit/>
          </a:bodyPr>
          <a:lstStyle/>
          <a:p>
            <a:pPr algn="ctr"/>
            <a:r>
              <a:rPr lang="en-US" i="1" dirty="0"/>
              <a:t>Year 1</a:t>
            </a:r>
          </a:p>
          <a:p>
            <a:pPr algn="ctr"/>
            <a:r>
              <a:rPr lang="en-US" dirty="0"/>
              <a:t>2017-18</a:t>
            </a:r>
          </a:p>
        </p:txBody>
      </p:sp>
      <p:sp>
        <p:nvSpPr>
          <p:cNvPr id="64" name="TextBox 63">
            <a:extLst>
              <a:ext uri="{FF2B5EF4-FFF2-40B4-BE49-F238E27FC236}">
                <a16:creationId xmlns:a16="http://schemas.microsoft.com/office/drawing/2014/main" id="{5D65581B-91ED-F942-AA29-BD847B521F2D}"/>
              </a:ext>
            </a:extLst>
          </p:cNvPr>
          <p:cNvSpPr txBox="1"/>
          <p:nvPr/>
        </p:nvSpPr>
        <p:spPr>
          <a:xfrm>
            <a:off x="10262585" y="3666628"/>
            <a:ext cx="237566" cy="369332"/>
          </a:xfrm>
          <a:prstGeom prst="rect">
            <a:avLst/>
          </a:prstGeom>
          <a:noFill/>
        </p:spPr>
        <p:txBody>
          <a:bodyPr wrap="none" rtlCol="0">
            <a:spAutoFit/>
          </a:bodyPr>
          <a:lstStyle/>
          <a:p>
            <a:r>
              <a:rPr lang="en-US" dirty="0"/>
              <a:t> </a:t>
            </a:r>
          </a:p>
        </p:txBody>
      </p:sp>
      <p:sp>
        <p:nvSpPr>
          <p:cNvPr id="76" name="TextBox 75">
            <a:extLst>
              <a:ext uri="{FF2B5EF4-FFF2-40B4-BE49-F238E27FC236}">
                <a16:creationId xmlns:a16="http://schemas.microsoft.com/office/drawing/2014/main" id="{57FFEE49-6B62-9B4C-A757-66D2A2BFDA6C}"/>
              </a:ext>
            </a:extLst>
          </p:cNvPr>
          <p:cNvSpPr txBox="1"/>
          <p:nvPr/>
        </p:nvSpPr>
        <p:spPr>
          <a:xfrm>
            <a:off x="10569824" y="2968432"/>
            <a:ext cx="290464" cy="369332"/>
          </a:xfrm>
          <a:prstGeom prst="rect">
            <a:avLst/>
          </a:prstGeom>
          <a:noFill/>
        </p:spPr>
        <p:txBody>
          <a:bodyPr wrap="none" rtlCol="0">
            <a:spAutoFit/>
          </a:bodyPr>
          <a:lstStyle/>
          <a:p>
            <a:r>
              <a:rPr lang="en-US" dirty="0"/>
              <a:t>  </a:t>
            </a:r>
          </a:p>
        </p:txBody>
      </p:sp>
      <p:cxnSp>
        <p:nvCxnSpPr>
          <p:cNvPr id="85" name="Straight Connector 84">
            <a:extLst>
              <a:ext uri="{FF2B5EF4-FFF2-40B4-BE49-F238E27FC236}">
                <a16:creationId xmlns:a16="http://schemas.microsoft.com/office/drawing/2014/main" id="{4DD8178F-B9F7-6046-AFB1-E950F9A57B99}"/>
              </a:ext>
            </a:extLst>
          </p:cNvPr>
          <p:cNvCxnSpPr/>
          <p:nvPr/>
        </p:nvCxnSpPr>
        <p:spPr>
          <a:xfrm>
            <a:off x="11554931" y="3474176"/>
            <a:ext cx="0" cy="698883"/>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7012416" y="5057174"/>
            <a:ext cx="1530070" cy="861774"/>
          </a:xfrm>
          <a:prstGeom prst="rect">
            <a:avLst/>
          </a:prstGeom>
          <a:solidFill>
            <a:srgbClr val="006342"/>
          </a:solidFill>
        </p:spPr>
        <p:txBody>
          <a:bodyPr wrap="square" rtlCol="0">
            <a:spAutoFit/>
          </a:bodyPr>
          <a:lstStyle/>
          <a:p>
            <a:pPr algn="ctr"/>
            <a:r>
              <a:rPr lang="en-US" sz="1600" dirty="0" smtClean="0"/>
              <a:t>Annual Strategic Plan</a:t>
            </a:r>
          </a:p>
          <a:p>
            <a:pPr algn="ctr"/>
            <a:r>
              <a:rPr lang="en-US" sz="1600" dirty="0" smtClean="0"/>
              <a:t>(operational)</a:t>
            </a:r>
            <a:endParaRPr lang="en-US" sz="1600" dirty="0"/>
          </a:p>
        </p:txBody>
      </p:sp>
      <p:sp>
        <p:nvSpPr>
          <p:cNvPr id="48" name="TextBox 47"/>
          <p:cNvSpPr txBox="1"/>
          <p:nvPr/>
        </p:nvSpPr>
        <p:spPr>
          <a:xfrm>
            <a:off x="8503563" y="5057174"/>
            <a:ext cx="1530070" cy="861774"/>
          </a:xfrm>
          <a:prstGeom prst="rect">
            <a:avLst/>
          </a:prstGeom>
          <a:solidFill>
            <a:srgbClr val="006342"/>
          </a:solidFill>
          <a:ln>
            <a:solidFill>
              <a:schemeClr val="bg1"/>
            </a:solidFill>
          </a:ln>
        </p:spPr>
        <p:txBody>
          <a:bodyPr wrap="square" rtlCol="0">
            <a:spAutoFit/>
          </a:bodyPr>
          <a:lstStyle/>
          <a:p>
            <a:pPr algn="ctr"/>
            <a:r>
              <a:rPr lang="en-US" sz="1600" dirty="0" smtClean="0">
                <a:solidFill>
                  <a:schemeClr val="bg1"/>
                </a:solidFill>
              </a:rPr>
              <a:t>Annual Strategic Plan</a:t>
            </a:r>
          </a:p>
          <a:p>
            <a:pPr algn="ctr"/>
            <a:r>
              <a:rPr lang="en-US" sz="1600" dirty="0" smtClean="0">
                <a:solidFill>
                  <a:schemeClr val="bg1"/>
                </a:solidFill>
              </a:rPr>
              <a:t>(operational)</a:t>
            </a:r>
            <a:endParaRPr lang="en-US" sz="1600" dirty="0">
              <a:solidFill>
                <a:schemeClr val="bg1"/>
              </a:solidFill>
            </a:endParaRPr>
          </a:p>
        </p:txBody>
      </p:sp>
      <p:sp>
        <p:nvSpPr>
          <p:cNvPr id="49" name="TextBox 48"/>
          <p:cNvSpPr txBox="1"/>
          <p:nvPr/>
        </p:nvSpPr>
        <p:spPr>
          <a:xfrm>
            <a:off x="10038382" y="5057174"/>
            <a:ext cx="1530070" cy="861774"/>
          </a:xfrm>
          <a:prstGeom prst="rect">
            <a:avLst/>
          </a:prstGeom>
          <a:solidFill>
            <a:srgbClr val="006342"/>
          </a:solidFill>
        </p:spPr>
        <p:txBody>
          <a:bodyPr wrap="square" rtlCol="0">
            <a:spAutoFit/>
          </a:bodyPr>
          <a:lstStyle/>
          <a:p>
            <a:pPr algn="ctr"/>
            <a:r>
              <a:rPr lang="en-US" sz="1600" dirty="0" smtClean="0">
                <a:solidFill>
                  <a:schemeClr val="bg1"/>
                </a:solidFill>
              </a:rPr>
              <a:t>Annual Strategic Plan</a:t>
            </a:r>
          </a:p>
          <a:p>
            <a:pPr algn="ctr"/>
            <a:r>
              <a:rPr lang="en-US" sz="1600" dirty="0" smtClean="0">
                <a:solidFill>
                  <a:schemeClr val="bg1"/>
                </a:solidFill>
              </a:rPr>
              <a:t>(operational)</a:t>
            </a:r>
            <a:endParaRPr lang="en-US" sz="1600" dirty="0">
              <a:solidFill>
                <a:schemeClr val="bg1"/>
              </a:solidFill>
            </a:endParaRPr>
          </a:p>
        </p:txBody>
      </p:sp>
      <p:sp>
        <p:nvSpPr>
          <p:cNvPr id="19" name="Right Arrow 18"/>
          <p:cNvSpPr/>
          <p:nvPr/>
        </p:nvSpPr>
        <p:spPr>
          <a:xfrm>
            <a:off x="4303517" y="5354138"/>
            <a:ext cx="2319688" cy="26784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1650802" y="5218069"/>
            <a:ext cx="2556341" cy="461665"/>
          </a:xfrm>
          <a:prstGeom prst="rect">
            <a:avLst/>
          </a:prstGeom>
          <a:noFill/>
        </p:spPr>
        <p:txBody>
          <a:bodyPr wrap="none" rtlCol="0">
            <a:spAutoFit/>
          </a:bodyPr>
          <a:lstStyle/>
          <a:p>
            <a:r>
              <a:rPr lang="en-US" sz="2400" dirty="0" smtClean="0"/>
              <a:t>Where we are now</a:t>
            </a:r>
            <a:endParaRPr lang="en-US" sz="2400" dirty="0"/>
          </a:p>
        </p:txBody>
      </p:sp>
      <p:sp>
        <p:nvSpPr>
          <p:cNvPr id="46" name="Rectangle 45">
            <a:extLst>
              <a:ext uri="{FF2B5EF4-FFF2-40B4-BE49-F238E27FC236}">
                <a16:creationId xmlns:a16="http://schemas.microsoft.com/office/drawing/2014/main" id="{8C5A5B32-2025-C841-B01D-8E7E2F47BE20}"/>
              </a:ext>
            </a:extLst>
          </p:cNvPr>
          <p:cNvSpPr/>
          <p:nvPr/>
        </p:nvSpPr>
        <p:spPr>
          <a:xfrm>
            <a:off x="7012416" y="4173059"/>
            <a:ext cx="4556035" cy="884115"/>
          </a:xfrm>
          <a:prstGeom prst="rect">
            <a:avLst/>
          </a:prstGeom>
          <a:solidFill>
            <a:schemeClr val="accent2">
              <a:lumMod val="40000"/>
              <a:lumOff val="60000"/>
              <a:alpha val="39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   </a:t>
            </a:r>
            <a:r>
              <a:rPr lang="en-US" sz="1600" b="1" dirty="0">
                <a:solidFill>
                  <a:schemeClr val="tx1"/>
                </a:solidFill>
              </a:rPr>
              <a:t>College Committee Planning</a:t>
            </a:r>
            <a:r>
              <a:rPr lang="en-US" sz="1600" dirty="0">
                <a:solidFill>
                  <a:schemeClr val="tx1"/>
                </a:solidFill>
              </a:rPr>
              <a:t>:  2020-2023</a:t>
            </a:r>
            <a:endParaRPr lang="en-US" sz="1600" dirty="0"/>
          </a:p>
          <a:p>
            <a:pPr algn="ctr"/>
            <a:r>
              <a:rPr lang="en-US" sz="1600" dirty="0"/>
              <a:t>   </a:t>
            </a:r>
            <a:r>
              <a:rPr lang="en-US" sz="1600" i="1" dirty="0">
                <a:solidFill>
                  <a:schemeClr val="tx1"/>
                </a:solidFill>
              </a:rPr>
              <a:t>Align 3-year planning as appropriate per committee</a:t>
            </a:r>
          </a:p>
        </p:txBody>
      </p:sp>
      <p:sp>
        <p:nvSpPr>
          <p:cNvPr id="52" name="Rectangle 51">
            <a:extLst>
              <a:ext uri="{FF2B5EF4-FFF2-40B4-BE49-F238E27FC236}">
                <a16:creationId xmlns:a16="http://schemas.microsoft.com/office/drawing/2014/main" id="{2C29BFBA-1849-CF4C-ACC4-CA71D7E83ECF}"/>
              </a:ext>
            </a:extLst>
          </p:cNvPr>
          <p:cNvSpPr/>
          <p:nvPr/>
        </p:nvSpPr>
        <p:spPr>
          <a:xfrm>
            <a:off x="2263851" y="2921292"/>
            <a:ext cx="9291080" cy="546538"/>
          </a:xfrm>
          <a:prstGeom prst="rect">
            <a:avLst/>
          </a:prstGeom>
          <a:solidFill>
            <a:schemeClr val="accent5">
              <a:lumMod val="40000"/>
              <a:lumOff val="60000"/>
              <a:alpha val="50196"/>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i="1" dirty="0">
                <a:solidFill>
                  <a:schemeClr val="accent3">
                    <a:lumMod val="20000"/>
                    <a:lumOff val="80000"/>
                  </a:schemeClr>
                </a:solidFill>
              </a:rPr>
              <a:t>Strategic Enrollment Planning</a:t>
            </a:r>
            <a:r>
              <a:rPr lang="en-US" dirty="0">
                <a:solidFill>
                  <a:schemeClr val="accent3">
                    <a:lumMod val="20000"/>
                    <a:lumOff val="80000"/>
                  </a:schemeClr>
                </a:solidFill>
              </a:rPr>
              <a:t>              </a:t>
            </a:r>
            <a:r>
              <a:rPr lang="en-US" sz="2000" b="1" dirty="0">
                <a:solidFill>
                  <a:schemeClr val="tx1"/>
                </a:solidFill>
              </a:rPr>
              <a:t>Strategic Enrollment Management Plan: 2020-23</a:t>
            </a:r>
          </a:p>
          <a:p>
            <a:pPr algn="ctr"/>
            <a:endParaRPr lang="en-US" sz="2000" dirty="0">
              <a:solidFill>
                <a:schemeClr val="tx1"/>
              </a:solidFill>
            </a:endParaRPr>
          </a:p>
        </p:txBody>
      </p:sp>
    </p:spTree>
    <p:extLst>
      <p:ext uri="{BB962C8B-B14F-4D97-AF65-F5344CB8AC3E}">
        <p14:creationId xmlns:p14="http://schemas.microsoft.com/office/powerpoint/2010/main" val="3623580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THIS YEAR:</a:t>
            </a:r>
            <a:endParaRPr lang="en-US" dirty="0"/>
          </a:p>
        </p:txBody>
      </p:sp>
      <p:sp>
        <p:nvSpPr>
          <p:cNvPr id="3" name="Content Placeholder 2"/>
          <p:cNvSpPr>
            <a:spLocks noGrp="1"/>
          </p:cNvSpPr>
          <p:nvPr>
            <p:ph idx="1"/>
          </p:nvPr>
        </p:nvSpPr>
        <p:spPr/>
        <p:txBody>
          <a:bodyPr/>
          <a:lstStyle/>
          <a:p>
            <a:r>
              <a:rPr lang="en-US" dirty="0" smtClean="0"/>
              <a:t>Prioritize support for students, faculty and staff during COVID-19 and remote campus operations</a:t>
            </a:r>
          </a:p>
          <a:p>
            <a:endParaRPr lang="en-US" dirty="0"/>
          </a:p>
          <a:p>
            <a:r>
              <a:rPr lang="en-US" dirty="0" smtClean="0"/>
              <a:t>Apply guiding principles (or a framework) related to fulfilling the campus-wide commitment to becoming an anti-racist institution and </a:t>
            </a:r>
            <a:r>
              <a:rPr lang="en-US" dirty="0" smtClean="0">
                <a:solidFill>
                  <a:srgbClr val="FF0000"/>
                </a:solidFill>
              </a:rPr>
              <a:t>interrogating the college </a:t>
            </a:r>
            <a:r>
              <a:rPr lang="en-US" dirty="0" smtClean="0"/>
              <a:t>mission </a:t>
            </a:r>
            <a:r>
              <a:rPr lang="en-US" dirty="0" smtClean="0"/>
              <a:t>of “ensuring </a:t>
            </a:r>
            <a:r>
              <a:rPr lang="en-US" dirty="0"/>
              <a:t>that all students have equitable opportunities to achieve their transfer, career education, and lifelong learning educational </a:t>
            </a:r>
            <a:r>
              <a:rPr lang="en-US" dirty="0" smtClean="0"/>
              <a:t>goals” </a:t>
            </a:r>
            <a:r>
              <a:rPr lang="en-US" dirty="0" smtClean="0">
                <a:solidFill>
                  <a:srgbClr val="FF0000"/>
                </a:solidFill>
              </a:rPr>
              <a:t>and determining how it may need to shift in order for Canada to become an anti-racist institution</a:t>
            </a:r>
            <a:r>
              <a:rPr lang="en-US" dirty="0" smtClean="0"/>
              <a:t>.</a:t>
            </a: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p14:cNvContentPartPr/>
              <p14:nvPr/>
            </p14:nvContentPartPr>
            <p14:xfrm>
              <a:off x="878924" y="913523"/>
              <a:ext cx="4048560" cy="181080"/>
            </p14:xfrm>
          </p:contentPart>
        </mc:Choice>
        <mc:Fallback>
          <p:pic>
            <p:nvPicPr>
              <p:cNvPr id="4" name="Ink 3"/>
              <p:cNvPicPr/>
              <p:nvPr/>
            </p:nvPicPr>
            <p:blipFill>
              <a:blip r:embed="rId3"/>
              <a:stretch>
                <a:fillRect/>
              </a:stretch>
            </p:blipFill>
            <p:spPr>
              <a:xfrm>
                <a:off x="806924" y="769523"/>
                <a:ext cx="4192560" cy="469080"/>
              </a:xfrm>
              <a:prstGeom prst="rect">
                <a:avLst/>
              </a:prstGeom>
            </p:spPr>
          </p:pic>
        </mc:Fallback>
      </mc:AlternateContent>
    </p:spTree>
    <p:extLst>
      <p:ext uri="{BB962C8B-B14F-4D97-AF65-F5344CB8AC3E}">
        <p14:creationId xmlns:p14="http://schemas.microsoft.com/office/powerpoint/2010/main" val="1404489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5705952" y="195536"/>
            <a:ext cx="6308959" cy="6551011"/>
          </a:xfrm>
          <a:prstGeom prst="rect">
            <a:avLst/>
          </a:prstGeom>
        </p:spPr>
      </p:pic>
      <p:sp>
        <p:nvSpPr>
          <p:cNvPr id="5" name="Oval 4"/>
          <p:cNvSpPr/>
          <p:nvPr/>
        </p:nvSpPr>
        <p:spPr>
          <a:xfrm>
            <a:off x="5655768" y="712269"/>
            <a:ext cx="2079056" cy="308009"/>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655768" y="2174801"/>
            <a:ext cx="2079056" cy="308009"/>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557911" y="3384884"/>
            <a:ext cx="2079056" cy="308009"/>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750415" y="4827070"/>
            <a:ext cx="2219827" cy="303196"/>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750415" y="5749490"/>
            <a:ext cx="2079056" cy="308009"/>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750414" y="6039851"/>
            <a:ext cx="3567365" cy="33207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150541" y="1377176"/>
            <a:ext cx="5430645" cy="4599878"/>
            <a:chOff x="150541" y="1048215"/>
            <a:chExt cx="5430645" cy="4599878"/>
          </a:xfrm>
        </p:grpSpPr>
        <p:graphicFrame>
          <p:nvGraphicFramePr>
            <p:cNvPr id="14" name="Diagram 13"/>
            <p:cNvGraphicFramePr/>
            <p:nvPr>
              <p:extLst/>
            </p:nvPr>
          </p:nvGraphicFramePr>
          <p:xfrm>
            <a:off x="150541" y="1048215"/>
            <a:ext cx="5430645" cy="45998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p:cNvSpPr txBox="1"/>
            <p:nvPr/>
          </p:nvSpPr>
          <p:spPr>
            <a:xfrm>
              <a:off x="2079701" y="3511650"/>
              <a:ext cx="1678259" cy="646331"/>
            </a:xfrm>
            <a:prstGeom prst="rect">
              <a:avLst/>
            </a:prstGeom>
            <a:noFill/>
          </p:spPr>
          <p:txBody>
            <a:bodyPr wrap="square" rtlCol="0">
              <a:spAutoFit/>
            </a:bodyPr>
            <a:lstStyle/>
            <a:p>
              <a:pPr algn="ctr"/>
              <a:r>
                <a:rPr lang="en-US" dirty="0" smtClean="0">
                  <a:latin typeface="Arial Black" panose="020B0A04020102020204" pitchFamily="34" charset="0"/>
                </a:rPr>
                <a:t>Considering COVID-19</a:t>
              </a:r>
              <a:endParaRPr lang="en-US" dirty="0">
                <a:latin typeface="Arial Black" panose="020B0A04020102020204" pitchFamily="34" charset="0"/>
              </a:endParaRPr>
            </a:p>
          </p:txBody>
        </p:sp>
      </p:grpSp>
    </p:spTree>
    <p:extLst>
      <p:ext uri="{BB962C8B-B14F-4D97-AF65-F5344CB8AC3E}">
        <p14:creationId xmlns:p14="http://schemas.microsoft.com/office/powerpoint/2010/main" val="67939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owchart: Punched Tape 7"/>
          <p:cNvSpPr/>
          <p:nvPr/>
        </p:nvSpPr>
        <p:spPr>
          <a:xfrm>
            <a:off x="618893" y="1003610"/>
            <a:ext cx="2932770" cy="4650058"/>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Strategic Priority </a:t>
            </a:r>
            <a:r>
              <a:rPr lang="en-US" sz="2800" b="1" dirty="0" smtClean="0"/>
              <a:t>#1</a:t>
            </a:r>
          </a:p>
          <a:p>
            <a:pPr algn="ctr"/>
            <a:endParaRPr lang="en-US" dirty="0"/>
          </a:p>
          <a:p>
            <a:pPr algn="ctr"/>
            <a:r>
              <a:rPr lang="en-US" dirty="0"/>
              <a:t>Improve student completion via enrollment management, student retention and course scheduling </a:t>
            </a:r>
            <a:endParaRPr lang="en-US" dirty="0" smtClean="0"/>
          </a:p>
          <a:p>
            <a:pPr algn="ctr"/>
            <a:endParaRPr lang="en-US" dirty="0"/>
          </a:p>
          <a:p>
            <a:pPr algn="ctr"/>
            <a:endParaRPr lang="en-US" dirty="0"/>
          </a:p>
        </p:txBody>
      </p:sp>
      <mc:AlternateContent xmlns:mc="http://schemas.openxmlformats.org/markup-compatibility/2006">
        <mc:Choice xmlns:p14="http://schemas.microsoft.com/office/powerpoint/2010/main" Requires="p14">
          <p:contentPart p14:bwMode="auto" r:id="rId2">
            <p14:nvContentPartPr>
              <p14:cNvPr id="3" name="Ink 2"/>
              <p14:cNvContentPartPr/>
              <p14:nvPr/>
            </p14:nvContentPartPr>
            <p14:xfrm>
              <a:off x="914224" y="2313808"/>
              <a:ext cx="2258640" cy="96120"/>
            </p14:xfrm>
          </p:contentPart>
        </mc:Choice>
        <mc:Fallback>
          <p:pic>
            <p:nvPicPr>
              <p:cNvPr id="3" name="Ink 2"/>
              <p:cNvPicPr/>
              <p:nvPr/>
            </p:nvPicPr>
            <p:blipFill>
              <a:blip r:embed="rId3"/>
              <a:stretch>
                <a:fillRect/>
              </a:stretch>
            </p:blipFill>
            <p:spPr>
              <a:xfrm>
                <a:off x="842224" y="2169808"/>
                <a:ext cx="2402640" cy="384120"/>
              </a:xfrm>
              <a:prstGeom prst="rect">
                <a:avLst/>
              </a:prstGeom>
            </p:spPr>
          </p:pic>
        </mc:Fallback>
      </mc:AlternateContent>
      <p:graphicFrame>
        <p:nvGraphicFramePr>
          <p:cNvPr id="7" name="Table 6"/>
          <p:cNvGraphicFramePr>
            <a:graphicFrameLocks noGrp="1"/>
          </p:cNvGraphicFramePr>
          <p:nvPr>
            <p:extLst>
              <p:ext uri="{D42A27DB-BD31-4B8C-83A1-F6EECF244321}">
                <p14:modId xmlns:p14="http://schemas.microsoft.com/office/powerpoint/2010/main" val="439969137"/>
              </p:ext>
            </p:extLst>
          </p:nvPr>
        </p:nvGraphicFramePr>
        <p:xfrm>
          <a:off x="4188445" y="615141"/>
          <a:ext cx="7332994" cy="5816129"/>
        </p:xfrm>
        <a:graphic>
          <a:graphicData uri="http://schemas.openxmlformats.org/drawingml/2006/table">
            <a:tbl>
              <a:tblPr/>
              <a:tblGrid>
                <a:gridCol w="1647090">
                  <a:extLst>
                    <a:ext uri="{9D8B030D-6E8A-4147-A177-3AD203B41FA5}">
                      <a16:colId xmlns:a16="http://schemas.microsoft.com/office/drawing/2014/main" val="1707974774"/>
                    </a:ext>
                  </a:extLst>
                </a:gridCol>
                <a:gridCol w="3450004">
                  <a:extLst>
                    <a:ext uri="{9D8B030D-6E8A-4147-A177-3AD203B41FA5}">
                      <a16:colId xmlns:a16="http://schemas.microsoft.com/office/drawing/2014/main" val="2001383068"/>
                    </a:ext>
                  </a:extLst>
                </a:gridCol>
                <a:gridCol w="1146372">
                  <a:extLst>
                    <a:ext uri="{9D8B030D-6E8A-4147-A177-3AD203B41FA5}">
                      <a16:colId xmlns:a16="http://schemas.microsoft.com/office/drawing/2014/main" val="2690204049"/>
                    </a:ext>
                  </a:extLst>
                </a:gridCol>
                <a:gridCol w="1089528">
                  <a:extLst>
                    <a:ext uri="{9D8B030D-6E8A-4147-A177-3AD203B41FA5}">
                      <a16:colId xmlns:a16="http://schemas.microsoft.com/office/drawing/2014/main" val="217513948"/>
                    </a:ext>
                  </a:extLst>
                </a:gridCol>
              </a:tblGrid>
              <a:tr h="241876">
                <a:tc>
                  <a:txBody>
                    <a:bodyPr/>
                    <a:lstStyle/>
                    <a:p>
                      <a:pPr algn="ctr" fontAlgn="ctr"/>
                      <a:r>
                        <a:rPr lang="en-US" sz="1050" b="1" i="0" u="none" strike="noStrike">
                          <a:solidFill>
                            <a:srgbClr val="FFFFFF"/>
                          </a:solidFill>
                          <a:effectLst/>
                          <a:latin typeface="Calibri" panose="020F0502020204030204" pitchFamily="34" charset="0"/>
                        </a:rPr>
                        <a:t>Origin</a:t>
                      </a:r>
                    </a:p>
                  </a:txBody>
                  <a:tcPr marL="3306" marR="3306" marT="330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tc>
                  <a:txBody>
                    <a:bodyPr/>
                    <a:lstStyle/>
                    <a:p>
                      <a:pPr algn="ctr" fontAlgn="ctr"/>
                      <a:r>
                        <a:rPr lang="en-US" sz="1050" b="1" i="0" u="none" strike="noStrike">
                          <a:solidFill>
                            <a:srgbClr val="FFFFFF"/>
                          </a:solidFill>
                          <a:effectLst/>
                          <a:latin typeface="Calibri" panose="020F0502020204030204" pitchFamily="34" charset="0"/>
                        </a:rPr>
                        <a:t>Description</a:t>
                      </a:r>
                    </a:p>
                  </a:txBody>
                  <a:tcPr marL="3306" marR="3306" marT="330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tc>
                  <a:txBody>
                    <a:bodyPr/>
                    <a:lstStyle/>
                    <a:p>
                      <a:pPr algn="ctr" fontAlgn="ctr"/>
                      <a:r>
                        <a:rPr lang="en-US" sz="1050" b="1" i="0" u="none" strike="noStrike">
                          <a:solidFill>
                            <a:srgbClr val="FFFFFF"/>
                          </a:solidFill>
                          <a:effectLst/>
                          <a:latin typeface="Calibri" panose="020F0502020204030204" pitchFamily="34" charset="0"/>
                        </a:rPr>
                        <a:t>Responsible Administrator</a:t>
                      </a:r>
                    </a:p>
                  </a:txBody>
                  <a:tcPr marL="3306" marR="3306" marT="330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tc>
                  <a:txBody>
                    <a:bodyPr/>
                    <a:lstStyle/>
                    <a:p>
                      <a:pPr algn="ctr" fontAlgn="ctr"/>
                      <a:r>
                        <a:rPr lang="en-US" sz="1050" b="1" i="0" u="none" strike="noStrike">
                          <a:solidFill>
                            <a:srgbClr val="FFFFFF"/>
                          </a:solidFill>
                          <a:effectLst/>
                          <a:latin typeface="Calibri" panose="020F0502020204030204" pitchFamily="34" charset="0"/>
                        </a:rPr>
                        <a:t>Committee/Group</a:t>
                      </a:r>
                    </a:p>
                  </a:txBody>
                  <a:tcPr marL="3306" marR="3306" marT="330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extLst>
                  <a:ext uri="{0D108BD9-81ED-4DB2-BD59-A6C34878D82A}">
                    <a16:rowId xmlns:a16="http://schemas.microsoft.com/office/drawing/2014/main" val="1587908661"/>
                  </a:ext>
                </a:extLst>
              </a:tr>
              <a:tr h="604692">
                <a:tc>
                  <a:txBody>
                    <a:bodyPr/>
                    <a:lstStyle/>
                    <a:p>
                      <a:pPr algn="ctr" fontAlgn="ctr"/>
                      <a:r>
                        <a:rPr lang="en-US" sz="1050" b="0" i="0" u="none" strike="noStrike">
                          <a:solidFill>
                            <a:srgbClr val="CC0066"/>
                          </a:solidFill>
                          <a:effectLst/>
                          <a:latin typeface="Calibri" panose="020F0502020204030204" pitchFamily="34" charset="0"/>
                        </a:rPr>
                        <a:t>Leadership Retreat Objective</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1" u="none" strike="noStrike">
                          <a:solidFill>
                            <a:srgbClr val="CC0066"/>
                          </a:solidFill>
                          <a:effectLst/>
                          <a:latin typeface="Calibri" panose="020F0502020204030204" pitchFamily="34" charset="0"/>
                        </a:rPr>
                        <a:t>Prioritize </a:t>
                      </a:r>
                      <a:r>
                        <a:rPr lang="en-US" sz="1050" b="1" i="1" u="none" strike="noStrike">
                          <a:solidFill>
                            <a:srgbClr val="CC0066"/>
                          </a:solidFill>
                          <a:effectLst/>
                          <a:latin typeface="Calibri" panose="020F0502020204030204" pitchFamily="34" charset="0"/>
                        </a:rPr>
                        <a:t>online student success </a:t>
                      </a:r>
                      <a:r>
                        <a:rPr lang="en-US" sz="1050" b="0" i="1" u="none" strike="noStrike">
                          <a:solidFill>
                            <a:srgbClr val="CC0066"/>
                          </a:solidFill>
                          <a:effectLst/>
                          <a:latin typeface="Calibri" panose="020F0502020204030204" pitchFamily="34" charset="0"/>
                        </a:rPr>
                        <a:t>with an emphasis on interpersonal connections </a:t>
                      </a:r>
                    </a:p>
                  </a:txBody>
                  <a:tcPr marL="49590"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VPI Robinson and VPSS Pérez</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College Cabinet</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4959219"/>
                  </a:ext>
                </a:extLst>
              </a:tr>
              <a:tr h="580899">
                <a:tc rowSpan="5">
                  <a:txBody>
                    <a:bodyPr/>
                    <a:lstStyle/>
                    <a:p>
                      <a:pPr algn="ctr" fontAlgn="ctr"/>
                      <a:r>
                        <a:rPr lang="en-US" sz="1050" b="0" i="0" u="none" strike="noStrike">
                          <a:solidFill>
                            <a:srgbClr val="CC0066"/>
                          </a:solidFill>
                          <a:effectLst/>
                          <a:latin typeface="Calibri" panose="020F0502020204030204" pitchFamily="34" charset="0"/>
                        </a:rPr>
                        <a:t>Leadership Retreat Strategies (2020-21)</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1" u="none" strike="noStrike">
                          <a:solidFill>
                            <a:srgbClr val="CC0066"/>
                          </a:solidFill>
                          <a:effectLst/>
                          <a:latin typeface="Calibri" panose="020F0502020204030204" pitchFamily="34" charset="0"/>
                        </a:rPr>
                        <a:t>Integrate Student Success Teams (from Guided Pathways) into online learning environment</a:t>
                      </a:r>
                    </a:p>
                  </a:txBody>
                  <a:tcPr marL="49590"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VPSS Pérez</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Guided Pathways Steering Committee and Interest Area Leads</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8333512"/>
                  </a:ext>
                </a:extLst>
              </a:tr>
              <a:tr h="1157627">
                <a:tc vMerge="1">
                  <a:txBody>
                    <a:bodyPr/>
                    <a:lstStyle/>
                    <a:p>
                      <a:endParaRPr lang="en-US"/>
                    </a:p>
                  </a:txBody>
                  <a:tcPr/>
                </a:tc>
                <a:tc>
                  <a:txBody>
                    <a:bodyPr/>
                    <a:lstStyle/>
                    <a:p>
                      <a:pPr algn="l" fontAlgn="ctr"/>
                      <a:r>
                        <a:rPr lang="en-US" sz="1050" b="1" i="1" u="none" strike="noStrike">
                          <a:solidFill>
                            <a:srgbClr val="CC0066"/>
                          </a:solidFill>
                          <a:effectLst/>
                          <a:latin typeface="Calibri" panose="020F0502020204030204" pitchFamily="34" charset="0"/>
                        </a:rPr>
                        <a:t>TOP PRIORITY:  Evaluate technology tools to support effective connections with students </a:t>
                      </a:r>
                      <a:r>
                        <a:rPr lang="en-US" sz="1050" b="0" i="1" u="none" strike="noStrike">
                          <a:solidFill>
                            <a:srgbClr val="CC0066"/>
                          </a:solidFill>
                          <a:effectLst/>
                          <a:latin typeface="Calibri" panose="020F0502020204030204" pitchFamily="34" charset="0"/>
                        </a:rPr>
                        <a:t>(all our other efforts depend on whether this piece works!)</a:t>
                      </a:r>
                      <a:r>
                        <a:rPr lang="en-US" sz="1050" b="1" i="1" u="none" strike="noStrike">
                          <a:solidFill>
                            <a:srgbClr val="CC0066"/>
                          </a:solidFill>
                          <a:effectLst/>
                          <a:latin typeface="Calibri" panose="020F0502020204030204" pitchFamily="34" charset="0"/>
                        </a:rPr>
                        <a:t>.  </a:t>
                      </a:r>
                      <a:r>
                        <a:rPr lang="en-US" sz="1050" b="0" i="1" u="none" strike="noStrike">
                          <a:solidFill>
                            <a:srgbClr val="CC0066"/>
                          </a:solidFill>
                          <a:effectLst/>
                          <a:latin typeface="Calibri" panose="020F0502020204030204" pitchFamily="34" charset="0"/>
                        </a:rPr>
                        <a:t>Consider important technology tools that exist but which we may not be using yet, such as Cranium Café, that could help us reach out to students more effectively while we are online.  Facilitate our immediate access to them.</a:t>
                      </a:r>
                    </a:p>
                  </a:txBody>
                  <a:tcPr marL="49590"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VPSS Pérez</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Guided Pathways Steering Committee and Interest Area Leads</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8765565"/>
                  </a:ext>
                </a:extLst>
              </a:tr>
              <a:tr h="580899">
                <a:tc vMerge="1">
                  <a:txBody>
                    <a:bodyPr/>
                    <a:lstStyle/>
                    <a:p>
                      <a:endParaRPr lang="en-US"/>
                    </a:p>
                  </a:txBody>
                  <a:tcPr/>
                </a:tc>
                <a:tc>
                  <a:txBody>
                    <a:bodyPr/>
                    <a:lstStyle/>
                    <a:p>
                      <a:pPr algn="l" fontAlgn="ctr"/>
                      <a:r>
                        <a:rPr lang="en-US" sz="1050" b="0" i="1" u="none" strike="noStrike">
                          <a:solidFill>
                            <a:srgbClr val="CC0066"/>
                          </a:solidFill>
                          <a:effectLst/>
                          <a:latin typeface="Calibri" panose="020F0502020204030204" pitchFamily="34" charset="0"/>
                        </a:rPr>
                        <a:t>Identify problems students are having EARLY and solve problems collaboratively (Early Alert collaboration with Tech Committee, DEAC, ITS as well as Counseling)</a:t>
                      </a:r>
                    </a:p>
                  </a:txBody>
                  <a:tcPr marL="49590"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VPI Robinson</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Guided Pathways Steering Committee and Interest Area Leads</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1643745"/>
                  </a:ext>
                </a:extLst>
              </a:tr>
              <a:tr h="483753">
                <a:tc vMerge="1">
                  <a:txBody>
                    <a:bodyPr/>
                    <a:lstStyle/>
                    <a:p>
                      <a:endParaRPr lang="en-US"/>
                    </a:p>
                  </a:txBody>
                  <a:tcPr/>
                </a:tc>
                <a:tc>
                  <a:txBody>
                    <a:bodyPr/>
                    <a:lstStyle/>
                    <a:p>
                      <a:pPr algn="l" fontAlgn="ctr"/>
                      <a:r>
                        <a:rPr lang="en-US" sz="1050" b="0" i="1" u="none" strike="noStrike">
                          <a:solidFill>
                            <a:srgbClr val="CC0066"/>
                          </a:solidFill>
                          <a:effectLst/>
                          <a:latin typeface="Calibri" panose="020F0502020204030204" pitchFamily="34" charset="0"/>
                        </a:rPr>
                        <a:t>Communicate frequently with students and keep them engaged with faculty, resources &amp; each other</a:t>
                      </a:r>
                    </a:p>
                  </a:txBody>
                  <a:tcPr marL="49590"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VPI Robinson</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Academic Senate</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4961493"/>
                  </a:ext>
                </a:extLst>
              </a:tr>
              <a:tr h="362815">
                <a:tc vMerge="1">
                  <a:txBody>
                    <a:bodyPr/>
                    <a:lstStyle/>
                    <a:p>
                      <a:endParaRPr lang="en-US"/>
                    </a:p>
                  </a:txBody>
                  <a:tcPr/>
                </a:tc>
                <a:tc>
                  <a:txBody>
                    <a:bodyPr/>
                    <a:lstStyle/>
                    <a:p>
                      <a:pPr algn="l" fontAlgn="ctr"/>
                      <a:r>
                        <a:rPr lang="en-US" sz="1050" b="0" i="1" u="none" strike="noStrike">
                          <a:solidFill>
                            <a:srgbClr val="CC0066"/>
                          </a:solidFill>
                          <a:effectLst/>
                          <a:latin typeface="Calibri" panose="020F0502020204030204" pitchFamily="34" charset="0"/>
                        </a:rPr>
                        <a:t>Provide direct support for students in crisis</a:t>
                      </a:r>
                    </a:p>
                  </a:txBody>
                  <a:tcPr marL="49590"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VPSS Pérez</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CC0066"/>
                          </a:solidFill>
                          <a:effectLst/>
                          <a:latin typeface="Calibri" panose="020F0502020204030204" pitchFamily="34" charset="0"/>
                        </a:rPr>
                        <a:t>College Cabinet</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25292"/>
                  </a:ext>
                </a:extLst>
              </a:tr>
              <a:tr h="575500">
                <a:tc rowSpan="3">
                  <a:txBody>
                    <a:bodyPr/>
                    <a:lstStyle/>
                    <a:p>
                      <a:pPr algn="ctr" fontAlgn="ctr"/>
                      <a:r>
                        <a:rPr lang="en-US" sz="1050" b="0" i="0" u="none" strike="noStrike">
                          <a:solidFill>
                            <a:srgbClr val="000000"/>
                          </a:solidFill>
                          <a:effectLst/>
                          <a:latin typeface="Calibri" panose="020F0502020204030204" pitchFamily="34" charset="0"/>
                        </a:rPr>
                        <a:t>SEM Objectives</a:t>
                      </a:r>
                    </a:p>
                  </a:txBody>
                  <a:tcPr marL="3306" marR="3306" marT="330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l" fontAlgn="ctr"/>
                      <a:r>
                        <a:rPr lang="en-US" sz="1050" b="0" i="0" u="none" strike="noStrike">
                          <a:solidFill>
                            <a:srgbClr val="000000"/>
                          </a:solidFill>
                          <a:effectLst/>
                          <a:latin typeface="Calibri" panose="020F0502020204030204" pitchFamily="34" charset="0"/>
                        </a:rPr>
                        <a:t>Maintain clear, accurate degree and certificate program maps in Program Mapper, including the identification and verification of hidden prerequisites</a:t>
                      </a:r>
                    </a:p>
                  </a:txBody>
                  <a:tcPr marL="49590" marR="3306" marT="330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VPI Robinson</a:t>
                      </a:r>
                    </a:p>
                  </a:txBody>
                  <a:tcPr marL="3306" marR="3306" marT="330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Interest Area Faculty, Curriculum Committee</a:t>
                      </a:r>
                    </a:p>
                  </a:txBody>
                  <a:tcPr marL="3306" marR="3306" marT="330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3712385738"/>
                  </a:ext>
                </a:extLst>
              </a:tr>
              <a:tr h="671417">
                <a:tc vMerge="1">
                  <a:txBody>
                    <a:bodyPr/>
                    <a:lstStyle/>
                    <a:p>
                      <a:endParaRPr lang="en-US"/>
                    </a:p>
                  </a:txBody>
                  <a:tcPr/>
                </a:tc>
                <a:tc>
                  <a:txBody>
                    <a:bodyPr/>
                    <a:lstStyle/>
                    <a:p>
                      <a:pPr algn="l" fontAlgn="ctr"/>
                      <a:r>
                        <a:rPr lang="en-US" sz="1050" b="0" i="0" u="none" strike="noStrike">
                          <a:solidFill>
                            <a:srgbClr val="000000"/>
                          </a:solidFill>
                          <a:effectLst/>
                          <a:latin typeface="Calibri" panose="020F0502020204030204" pitchFamily="34" charset="0"/>
                        </a:rPr>
                        <a:t>Develop and strengthen Career Education degrees/certificates that are not available at the other two campuses and/or for which there is excess demand in our service area</a:t>
                      </a:r>
                    </a:p>
                  </a:txBody>
                  <a:tcPr marL="49590" marR="3306" marT="330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VPI Robinson</a:t>
                      </a:r>
                    </a:p>
                  </a:txBody>
                  <a:tcPr marL="3306" marR="3306" marT="330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Workforce Tri-Chairs</a:t>
                      </a:r>
                    </a:p>
                  </a:txBody>
                  <a:tcPr marL="3306" marR="3306" marT="330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1735489725"/>
                  </a:ext>
                </a:extLst>
              </a:tr>
              <a:tr h="350207">
                <a:tc vMerge="1">
                  <a:txBody>
                    <a:bodyPr/>
                    <a:lstStyle/>
                    <a:p>
                      <a:endParaRPr lang="en-US"/>
                    </a:p>
                  </a:txBody>
                  <a:tcPr/>
                </a:tc>
                <a:tc>
                  <a:txBody>
                    <a:bodyPr/>
                    <a:lstStyle/>
                    <a:p>
                      <a:pPr algn="l" fontAlgn="ctr"/>
                      <a:r>
                        <a:rPr lang="en-US" sz="1050" b="0" i="0" u="none" strike="noStrike">
                          <a:solidFill>
                            <a:srgbClr val="000000"/>
                          </a:solidFill>
                          <a:effectLst/>
                          <a:latin typeface="Calibri" panose="020F0502020204030204" pitchFamily="34" charset="0"/>
                        </a:rPr>
                        <a:t>Strengthen transfer support services, including our 2+2 agreements and the University Center</a:t>
                      </a:r>
                    </a:p>
                  </a:txBody>
                  <a:tcPr marL="49590" marR="3306" marT="330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050" b="0" i="0" u="none" strike="noStrike">
                          <a:solidFill>
                            <a:srgbClr val="000000"/>
                          </a:solidFill>
                          <a:effectLst/>
                          <a:latin typeface="Calibri" panose="020F0502020204030204" pitchFamily="34" charset="0"/>
                        </a:rPr>
                        <a:t>VPI Robinson</a:t>
                      </a:r>
                    </a:p>
                  </a:txBody>
                  <a:tcPr marL="3306" marR="3306" marT="330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E7E6E6"/>
                    </a:solidFill>
                  </a:tcPr>
                </a:tc>
                <a:tc>
                  <a:txBody>
                    <a:bodyPr/>
                    <a:lstStyle/>
                    <a:p>
                      <a:pPr algn="ctr" fontAlgn="ctr"/>
                      <a:r>
                        <a:rPr lang="en-US" sz="1050" b="0" i="0" u="none" strike="noStrike" dirty="0">
                          <a:solidFill>
                            <a:srgbClr val="000000"/>
                          </a:solidFill>
                          <a:effectLst/>
                          <a:latin typeface="Calibri" panose="020F0502020204030204" pitchFamily="34" charset="0"/>
                        </a:rPr>
                        <a:t>Transfer Task Force</a:t>
                      </a:r>
                    </a:p>
                  </a:txBody>
                  <a:tcPr marL="3306" marR="3306" marT="330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596301205"/>
                  </a:ext>
                </a:extLst>
              </a:tr>
            </a:tbl>
          </a:graphicData>
        </a:graphic>
      </p:graphicFrame>
      <mc:AlternateContent xmlns:mc="http://schemas.openxmlformats.org/markup-compatibility/2006">
        <mc:Choice xmlns:p14="http://schemas.microsoft.com/office/powerpoint/2010/main" Requires="p14">
          <p:contentPart p14:bwMode="auto" r:id="rId4">
            <p14:nvContentPartPr>
              <p14:cNvPr id="9" name="Ink 8"/>
              <p14:cNvContentPartPr/>
              <p14:nvPr/>
            </p14:nvContentPartPr>
            <p14:xfrm>
              <a:off x="5827091" y="2293429"/>
              <a:ext cx="3433680" cy="898920"/>
            </p14:xfrm>
          </p:contentPart>
        </mc:Choice>
        <mc:Fallback>
          <p:pic>
            <p:nvPicPr>
              <p:cNvPr id="9" name="Ink 8"/>
              <p:cNvPicPr/>
              <p:nvPr/>
            </p:nvPicPr>
            <p:blipFill>
              <a:blip r:embed="rId5"/>
              <a:stretch>
                <a:fillRect/>
              </a:stretch>
            </p:blipFill>
            <p:spPr>
              <a:xfrm>
                <a:off x="5755091" y="2149429"/>
                <a:ext cx="3577680" cy="11869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1" name="Ink 10"/>
              <p14:cNvContentPartPr/>
              <p14:nvPr/>
            </p14:nvContentPartPr>
            <p14:xfrm>
              <a:off x="5935451" y="3164629"/>
              <a:ext cx="806400" cy="36000"/>
            </p14:xfrm>
          </p:contentPart>
        </mc:Choice>
        <mc:Fallback>
          <p:pic>
            <p:nvPicPr>
              <p:cNvPr id="11" name="Ink 10"/>
              <p:cNvPicPr/>
              <p:nvPr/>
            </p:nvPicPr>
            <p:blipFill>
              <a:blip r:embed="rId7"/>
              <a:stretch>
                <a:fillRect/>
              </a:stretch>
            </p:blipFill>
            <p:spPr>
              <a:xfrm>
                <a:off x="5863451" y="3020629"/>
                <a:ext cx="950400" cy="324000"/>
              </a:xfrm>
              <a:prstGeom prst="rect">
                <a:avLst/>
              </a:prstGeom>
            </p:spPr>
          </p:pic>
        </mc:Fallback>
      </mc:AlternateContent>
    </p:spTree>
    <p:extLst>
      <p:ext uri="{BB962C8B-B14F-4D97-AF65-F5344CB8AC3E}">
        <p14:creationId xmlns:p14="http://schemas.microsoft.com/office/powerpoint/2010/main" val="1539717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a:off x="618893" y="1003610"/>
            <a:ext cx="2932770" cy="4650058"/>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Strategic Priority </a:t>
            </a:r>
            <a:r>
              <a:rPr lang="en-US" sz="2800" b="1" dirty="0" smtClean="0"/>
              <a:t>#2</a:t>
            </a:r>
          </a:p>
          <a:p>
            <a:pPr algn="ctr"/>
            <a:endParaRPr lang="en-US" dirty="0"/>
          </a:p>
          <a:p>
            <a:pPr algn="ctr"/>
            <a:r>
              <a:rPr lang="en-US" dirty="0"/>
              <a:t>Collaborate with Pre-K to Adult School partners to promote relationships, seamless transitions, and alignment of pathways</a:t>
            </a:r>
          </a:p>
          <a:p>
            <a:pPr algn="ct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833023668"/>
              </p:ext>
            </p:extLst>
          </p:nvPr>
        </p:nvGraphicFramePr>
        <p:xfrm>
          <a:off x="3904563" y="604566"/>
          <a:ext cx="7709432" cy="5461696"/>
        </p:xfrm>
        <a:graphic>
          <a:graphicData uri="http://schemas.openxmlformats.org/drawingml/2006/table">
            <a:tbl>
              <a:tblPr/>
              <a:tblGrid>
                <a:gridCol w="1960978">
                  <a:extLst>
                    <a:ext uri="{9D8B030D-6E8A-4147-A177-3AD203B41FA5}">
                      <a16:colId xmlns:a16="http://schemas.microsoft.com/office/drawing/2014/main" val="1073762395"/>
                    </a:ext>
                  </a:extLst>
                </a:gridCol>
                <a:gridCol w="3705956">
                  <a:extLst>
                    <a:ext uri="{9D8B030D-6E8A-4147-A177-3AD203B41FA5}">
                      <a16:colId xmlns:a16="http://schemas.microsoft.com/office/drawing/2014/main" val="2831897107"/>
                    </a:ext>
                  </a:extLst>
                </a:gridCol>
                <a:gridCol w="1061298">
                  <a:extLst>
                    <a:ext uri="{9D8B030D-6E8A-4147-A177-3AD203B41FA5}">
                      <a16:colId xmlns:a16="http://schemas.microsoft.com/office/drawing/2014/main" val="1250427038"/>
                    </a:ext>
                  </a:extLst>
                </a:gridCol>
                <a:gridCol w="981200">
                  <a:extLst>
                    <a:ext uri="{9D8B030D-6E8A-4147-A177-3AD203B41FA5}">
                      <a16:colId xmlns:a16="http://schemas.microsoft.com/office/drawing/2014/main" val="2164153005"/>
                    </a:ext>
                  </a:extLst>
                </a:gridCol>
              </a:tblGrid>
              <a:tr h="435494">
                <a:tc>
                  <a:txBody>
                    <a:bodyPr/>
                    <a:lstStyle/>
                    <a:p>
                      <a:pPr algn="ctr" fontAlgn="ctr"/>
                      <a:r>
                        <a:rPr lang="en-US" sz="1100" b="1" i="0" u="none" strike="noStrike">
                          <a:solidFill>
                            <a:srgbClr val="FFFFFF"/>
                          </a:solidFill>
                          <a:effectLst/>
                          <a:latin typeface="Calibri" panose="020F0502020204030204" pitchFamily="34" charset="0"/>
                        </a:rPr>
                        <a:t>Origin</a:t>
                      </a:r>
                    </a:p>
                  </a:txBody>
                  <a:tcPr marL="5982" marR="5982" marT="598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18E"/>
                    </a:solidFill>
                  </a:tcPr>
                </a:tc>
                <a:tc>
                  <a:txBody>
                    <a:bodyPr/>
                    <a:lstStyle/>
                    <a:p>
                      <a:pPr algn="ctr" fontAlgn="ctr"/>
                      <a:r>
                        <a:rPr lang="en-US" sz="1100" b="1" i="0" u="none" strike="noStrike">
                          <a:solidFill>
                            <a:srgbClr val="FFFFFF"/>
                          </a:solidFill>
                          <a:effectLst/>
                          <a:latin typeface="Calibri" panose="020F0502020204030204" pitchFamily="34" charset="0"/>
                        </a:rPr>
                        <a:t>Description</a:t>
                      </a:r>
                    </a:p>
                  </a:txBody>
                  <a:tcPr marL="5982" marR="5982" marT="598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18E"/>
                    </a:solidFill>
                  </a:tcPr>
                </a:tc>
                <a:tc>
                  <a:txBody>
                    <a:bodyPr/>
                    <a:lstStyle/>
                    <a:p>
                      <a:pPr algn="ctr" fontAlgn="ctr"/>
                      <a:r>
                        <a:rPr lang="en-US" sz="1100" b="1" i="0" u="none" strike="noStrike">
                          <a:solidFill>
                            <a:srgbClr val="FFFFFF"/>
                          </a:solidFill>
                          <a:effectLst/>
                          <a:latin typeface="Calibri" panose="020F0502020204030204" pitchFamily="34" charset="0"/>
                        </a:rPr>
                        <a:t>Responsible Administrator</a:t>
                      </a:r>
                    </a:p>
                  </a:txBody>
                  <a:tcPr marL="5982" marR="5982" marT="598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18E"/>
                    </a:solidFill>
                  </a:tcPr>
                </a:tc>
                <a:tc>
                  <a:txBody>
                    <a:bodyPr/>
                    <a:lstStyle/>
                    <a:p>
                      <a:pPr algn="ctr" fontAlgn="ctr"/>
                      <a:r>
                        <a:rPr lang="en-US" sz="1100" b="1" i="0" u="none" strike="noStrike">
                          <a:solidFill>
                            <a:srgbClr val="FFFFFF"/>
                          </a:solidFill>
                          <a:effectLst/>
                          <a:latin typeface="Calibri" panose="020F0502020204030204" pitchFamily="34" charset="0"/>
                        </a:rPr>
                        <a:t>Committee/Group</a:t>
                      </a:r>
                    </a:p>
                  </a:txBody>
                  <a:tcPr marL="5982" marR="5982" marT="598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18E"/>
                    </a:solidFill>
                  </a:tcPr>
                </a:tc>
                <a:extLst>
                  <a:ext uri="{0D108BD9-81ED-4DB2-BD59-A6C34878D82A}">
                    <a16:rowId xmlns:a16="http://schemas.microsoft.com/office/drawing/2014/main" val="1566881407"/>
                  </a:ext>
                </a:extLst>
              </a:tr>
              <a:tr h="1088735">
                <a:tc rowSpan="3">
                  <a:txBody>
                    <a:bodyPr/>
                    <a:lstStyle/>
                    <a:p>
                      <a:pPr algn="ctr" fontAlgn="ctr"/>
                      <a:r>
                        <a:rPr lang="en-US" sz="1100" b="0" i="0" u="none" strike="noStrike">
                          <a:solidFill>
                            <a:srgbClr val="CC0066"/>
                          </a:solidFill>
                          <a:effectLst/>
                          <a:latin typeface="Calibri" panose="020F0502020204030204" pitchFamily="34" charset="0"/>
                        </a:rPr>
                        <a:t>Leadership Retreat Strategies (2020-21)</a:t>
                      </a:r>
                    </a:p>
                  </a:txBody>
                  <a:tcPr marL="5982" marR="5982" marT="5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1" u="none" strike="noStrike">
                          <a:solidFill>
                            <a:srgbClr val="CC0066"/>
                          </a:solidFill>
                          <a:effectLst/>
                          <a:latin typeface="Calibri" panose="020F0502020204030204" pitchFamily="34" charset="0"/>
                        </a:rPr>
                        <a:t>Strengthen dual enrollment &amp; early college opportunities (SEM 1.3.1)</a:t>
                      </a:r>
                    </a:p>
                  </a:txBody>
                  <a:tcPr marL="89731" marR="5982" marT="5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CC0066"/>
                          </a:solidFill>
                          <a:effectLst/>
                          <a:latin typeface="Calibri" panose="020F0502020204030204" pitchFamily="34" charset="0"/>
                        </a:rPr>
                        <a:t>Director Mayra Arellano</a:t>
                      </a:r>
                    </a:p>
                  </a:txBody>
                  <a:tcPr marL="5982" marR="5982" marT="5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CC0066"/>
                          </a:solidFill>
                          <a:effectLst/>
                          <a:latin typeface="Calibri" panose="020F0502020204030204" pitchFamily="34" charset="0"/>
                        </a:rPr>
                        <a:t>IPC</a:t>
                      </a:r>
                    </a:p>
                  </a:txBody>
                  <a:tcPr marL="5982" marR="5982" marT="5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4425839"/>
                  </a:ext>
                </a:extLst>
              </a:tr>
              <a:tr h="998633">
                <a:tc vMerge="1">
                  <a:txBody>
                    <a:bodyPr/>
                    <a:lstStyle/>
                    <a:p>
                      <a:endParaRPr lang="en-US"/>
                    </a:p>
                  </a:txBody>
                  <a:tcPr/>
                </a:tc>
                <a:tc>
                  <a:txBody>
                    <a:bodyPr/>
                    <a:lstStyle/>
                    <a:p>
                      <a:pPr algn="l" fontAlgn="ctr"/>
                      <a:r>
                        <a:rPr lang="en-US" sz="1100" b="0" i="1" u="none" strike="noStrike">
                          <a:solidFill>
                            <a:srgbClr val="CC0066"/>
                          </a:solidFill>
                          <a:effectLst/>
                          <a:latin typeface="Calibri" panose="020F0502020204030204" pitchFamily="34" charset="0"/>
                        </a:rPr>
                        <a:t>Strengthen communication with and engagement of parents (especially in E. Palo Alto, N. Fair Oaks)</a:t>
                      </a:r>
                      <a:br>
                        <a:rPr lang="en-US" sz="1100" b="0" i="1" u="none" strike="noStrike">
                          <a:solidFill>
                            <a:srgbClr val="CC0066"/>
                          </a:solidFill>
                          <a:effectLst/>
                          <a:latin typeface="Calibri" panose="020F0502020204030204" pitchFamily="34" charset="0"/>
                        </a:rPr>
                      </a:br>
                      <a:endParaRPr lang="en-US" sz="1100" b="0" i="1" u="none" strike="noStrike">
                        <a:solidFill>
                          <a:srgbClr val="CC0066"/>
                        </a:solidFill>
                        <a:effectLst/>
                        <a:latin typeface="Calibri" panose="020F0502020204030204" pitchFamily="34" charset="0"/>
                      </a:endParaRPr>
                    </a:p>
                  </a:txBody>
                  <a:tcPr marL="89731" marR="5982" marT="5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0" i="0" u="none" strike="noStrike">
                          <a:solidFill>
                            <a:srgbClr val="CC0066"/>
                          </a:solidFill>
                          <a:effectLst/>
                          <a:latin typeface="Calibri" panose="020F0502020204030204" pitchFamily="34" charset="0"/>
                        </a:rPr>
                        <a:t>Director Mayra Arellano and Olivia Cortez-Figueroa, Recruiter</a:t>
                      </a:r>
                    </a:p>
                  </a:txBody>
                  <a:tcPr marL="5982" marR="5982" marT="5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CC0066"/>
                          </a:solidFill>
                          <a:effectLst/>
                          <a:latin typeface="Calibri" panose="020F0502020204030204" pitchFamily="34" charset="0"/>
                        </a:rPr>
                        <a:t>IPC</a:t>
                      </a:r>
                    </a:p>
                  </a:txBody>
                  <a:tcPr marL="5982" marR="5982" marT="5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3093679"/>
                  </a:ext>
                </a:extLst>
              </a:tr>
              <a:tr h="1196858">
                <a:tc vMerge="1">
                  <a:txBody>
                    <a:bodyPr/>
                    <a:lstStyle/>
                    <a:p>
                      <a:endParaRPr lang="en-US"/>
                    </a:p>
                  </a:txBody>
                  <a:tcPr/>
                </a:tc>
                <a:tc>
                  <a:txBody>
                    <a:bodyPr/>
                    <a:lstStyle/>
                    <a:p>
                      <a:pPr algn="l" fontAlgn="ctr"/>
                      <a:r>
                        <a:rPr lang="en-US" sz="1100" b="0" i="1" u="none" strike="noStrike">
                          <a:solidFill>
                            <a:srgbClr val="CC0066"/>
                          </a:solidFill>
                          <a:effectLst/>
                          <a:latin typeface="Calibri" panose="020F0502020204030204" pitchFamily="34" charset="0"/>
                        </a:rPr>
                        <a:t>Publish all materials in English, Spanish and other languages critical to our community</a:t>
                      </a:r>
                      <a:br>
                        <a:rPr lang="en-US" sz="1100" b="0" i="1" u="none" strike="noStrike">
                          <a:solidFill>
                            <a:srgbClr val="CC0066"/>
                          </a:solidFill>
                          <a:effectLst/>
                          <a:latin typeface="Calibri" panose="020F0502020204030204" pitchFamily="34" charset="0"/>
                        </a:rPr>
                      </a:br>
                      <a:endParaRPr lang="en-US" sz="1100" b="0" i="1" u="none" strike="noStrike">
                        <a:solidFill>
                          <a:srgbClr val="CC0066"/>
                        </a:solidFill>
                        <a:effectLst/>
                        <a:latin typeface="Calibri" panose="020F0502020204030204" pitchFamily="34" charset="0"/>
                      </a:endParaRPr>
                    </a:p>
                  </a:txBody>
                  <a:tcPr marL="89731" marR="5982" marT="5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CC0066"/>
                          </a:solidFill>
                          <a:effectLst/>
                          <a:latin typeface="Calibri" panose="020F0502020204030204" pitchFamily="34" charset="0"/>
                        </a:rPr>
                        <a:t>Director Megan Rodriguez-Antone and Olivia Cortez-Figueroa, Recruiter</a:t>
                      </a:r>
                    </a:p>
                  </a:txBody>
                  <a:tcPr marL="5982" marR="5982" marT="5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CC0066"/>
                          </a:solidFill>
                          <a:effectLst/>
                          <a:latin typeface="Calibri" panose="020F0502020204030204" pitchFamily="34" charset="0"/>
                        </a:rPr>
                        <a:t>IPC</a:t>
                      </a:r>
                    </a:p>
                  </a:txBody>
                  <a:tcPr marL="5982" marR="5982" marT="5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4713668"/>
                  </a:ext>
                </a:extLst>
              </a:tr>
              <a:tr h="870988">
                <a:tc>
                  <a:txBody>
                    <a:bodyPr/>
                    <a:lstStyle/>
                    <a:p>
                      <a:pPr algn="ctr" fontAlgn="ctr"/>
                      <a:r>
                        <a:rPr lang="en-US" sz="1100" b="0" i="0" u="none" strike="noStrike">
                          <a:solidFill>
                            <a:srgbClr val="000000"/>
                          </a:solidFill>
                          <a:effectLst/>
                          <a:latin typeface="Calibri" panose="020F0502020204030204" pitchFamily="34" charset="0"/>
                        </a:rPr>
                        <a:t>SEM 1.3.2</a:t>
                      </a:r>
                    </a:p>
                  </a:txBody>
                  <a:tcPr marL="5982" marR="5982" marT="598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l" fontAlgn="ctr"/>
                      <a:r>
                        <a:rPr lang="en-US" sz="1100" b="0" i="0" u="none" strike="noStrike">
                          <a:solidFill>
                            <a:srgbClr val="000000"/>
                          </a:solidFill>
                          <a:effectLst/>
                          <a:latin typeface="Calibri" panose="020F0502020204030204" pitchFamily="34" charset="0"/>
                        </a:rPr>
                        <a:t>Create more robust K-14 academic pathway programs (including summer programs)</a:t>
                      </a:r>
                    </a:p>
                  </a:txBody>
                  <a:tcPr marL="89731" marR="5982" marT="598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panose="020F0502020204030204" pitchFamily="34" charset="0"/>
                        </a:rPr>
                        <a:t>Director Mayra Arellano</a:t>
                      </a:r>
                    </a:p>
                  </a:txBody>
                  <a:tcPr marL="5982" marR="5982" marT="598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982" marR="5982" marT="598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4259601550"/>
                  </a:ext>
                </a:extLst>
              </a:tr>
              <a:tr h="870988">
                <a:tc>
                  <a:txBody>
                    <a:bodyPr/>
                    <a:lstStyle/>
                    <a:p>
                      <a:pPr algn="ctr" fontAlgn="ctr"/>
                      <a:r>
                        <a:rPr lang="en-US" sz="1100" b="0" i="0" u="none" strike="noStrike">
                          <a:solidFill>
                            <a:srgbClr val="000000"/>
                          </a:solidFill>
                          <a:effectLst/>
                          <a:latin typeface="Calibri" panose="020F0502020204030204" pitchFamily="34" charset="0"/>
                        </a:rPr>
                        <a:t>SEM 1.4</a:t>
                      </a:r>
                    </a:p>
                  </a:txBody>
                  <a:tcPr marL="5982" marR="5982" marT="598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l" fontAlgn="ctr"/>
                      <a:r>
                        <a:rPr lang="en-US" sz="1100" b="0" i="0" u="none" strike="noStrike">
                          <a:solidFill>
                            <a:srgbClr val="000000"/>
                          </a:solidFill>
                          <a:effectLst/>
                          <a:latin typeface="Calibri" panose="020F0502020204030204" pitchFamily="34" charset="0"/>
                        </a:rPr>
                        <a:t>Increase conversion of Adult Education and English Language Learners (ESL) to Cañada College degree and certificate programs</a:t>
                      </a:r>
                    </a:p>
                  </a:txBody>
                  <a:tcPr marL="89731" marR="5982" marT="598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panose="020F0502020204030204" pitchFamily="34" charset="0"/>
                        </a:rPr>
                        <a:t>VPI Robinson</a:t>
                      </a:r>
                    </a:p>
                  </a:txBody>
                  <a:tcPr marL="5982" marR="5982" marT="598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dirty="0" err="1">
                          <a:solidFill>
                            <a:srgbClr val="000000"/>
                          </a:solidFill>
                          <a:effectLst/>
                          <a:latin typeface="Calibri" panose="020F0502020204030204" pitchFamily="34" charset="0"/>
                        </a:rPr>
                        <a:t>iDeans</a:t>
                      </a:r>
                      <a:endParaRPr lang="en-US" sz="1100" b="0" i="0" u="none" strike="noStrike" dirty="0">
                        <a:solidFill>
                          <a:srgbClr val="000000"/>
                        </a:solidFill>
                        <a:effectLst/>
                        <a:latin typeface="Calibri" panose="020F0502020204030204" pitchFamily="34" charset="0"/>
                      </a:endParaRPr>
                    </a:p>
                  </a:txBody>
                  <a:tcPr marL="5982" marR="5982" marT="598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1649821013"/>
                  </a:ext>
                </a:extLst>
              </a:tr>
            </a:tbl>
          </a:graphicData>
        </a:graphic>
      </p:graphicFrame>
      <mc:AlternateContent xmlns:mc="http://schemas.openxmlformats.org/markup-compatibility/2006">
        <mc:Choice xmlns:p14="http://schemas.microsoft.com/office/powerpoint/2010/main" Requires="p14">
          <p:contentPart p14:bwMode="auto" r:id="rId2">
            <p14:nvContentPartPr>
              <p14:cNvPr id="3" name="Ink 2"/>
              <p14:cNvContentPartPr/>
              <p14:nvPr/>
            </p14:nvContentPartPr>
            <p14:xfrm>
              <a:off x="8218624" y="3584968"/>
              <a:ext cx="1137600" cy="117360"/>
            </p14:xfrm>
          </p:contentPart>
        </mc:Choice>
        <mc:Fallback>
          <p:pic>
            <p:nvPicPr>
              <p:cNvPr id="3" name="Ink 2"/>
              <p:cNvPicPr/>
              <p:nvPr/>
            </p:nvPicPr>
            <p:blipFill>
              <a:blip r:embed="rId3"/>
              <a:stretch>
                <a:fillRect/>
              </a:stretch>
            </p:blipFill>
            <p:spPr>
              <a:xfrm>
                <a:off x="8146624" y="3440968"/>
                <a:ext cx="1281600" cy="4053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6" name="Ink 5"/>
              <p14:cNvContentPartPr/>
              <p14:nvPr/>
            </p14:nvContentPartPr>
            <p14:xfrm>
              <a:off x="6021544" y="3691168"/>
              <a:ext cx="1528200" cy="122760"/>
            </p14:xfrm>
          </p:contentPart>
        </mc:Choice>
        <mc:Fallback>
          <p:pic>
            <p:nvPicPr>
              <p:cNvPr id="6" name="Ink 5"/>
              <p:cNvPicPr/>
              <p:nvPr/>
            </p:nvPicPr>
            <p:blipFill>
              <a:blip r:embed="rId5"/>
              <a:stretch>
                <a:fillRect/>
              </a:stretch>
            </p:blipFill>
            <p:spPr>
              <a:xfrm>
                <a:off x="5949544" y="3547168"/>
                <a:ext cx="1672200" cy="4107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7" name="Ink 6"/>
              <p14:cNvContentPartPr/>
              <p14:nvPr/>
            </p14:nvContentPartPr>
            <p14:xfrm>
              <a:off x="256504" y="2291488"/>
              <a:ext cx="3250800" cy="282600"/>
            </p14:xfrm>
          </p:contentPart>
        </mc:Choice>
        <mc:Fallback>
          <p:pic>
            <p:nvPicPr>
              <p:cNvPr id="7" name="Ink 6"/>
              <p:cNvPicPr/>
              <p:nvPr/>
            </p:nvPicPr>
            <p:blipFill>
              <a:blip r:embed="rId7"/>
              <a:stretch>
                <a:fillRect/>
              </a:stretch>
            </p:blipFill>
            <p:spPr>
              <a:xfrm>
                <a:off x="184504" y="2147488"/>
                <a:ext cx="3394800" cy="570600"/>
              </a:xfrm>
              <a:prstGeom prst="rect">
                <a:avLst/>
              </a:prstGeom>
            </p:spPr>
          </p:pic>
        </mc:Fallback>
      </mc:AlternateContent>
    </p:spTree>
    <p:extLst>
      <p:ext uri="{BB962C8B-B14F-4D97-AF65-F5344CB8AC3E}">
        <p14:creationId xmlns:p14="http://schemas.microsoft.com/office/powerpoint/2010/main" val="695118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unched Tape 1"/>
          <p:cNvSpPr/>
          <p:nvPr/>
        </p:nvSpPr>
        <p:spPr>
          <a:xfrm>
            <a:off x="618893" y="1003610"/>
            <a:ext cx="2932770" cy="4650058"/>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Strategic Priority </a:t>
            </a:r>
            <a:r>
              <a:rPr lang="en-US" sz="2800" b="1" dirty="0" smtClean="0"/>
              <a:t>#3</a:t>
            </a:r>
          </a:p>
          <a:p>
            <a:pPr algn="ctr"/>
            <a:endParaRPr lang="en-US" dirty="0"/>
          </a:p>
          <a:p>
            <a:pPr algn="ctr"/>
            <a:r>
              <a:rPr lang="en-US" dirty="0"/>
              <a:t>Expand and enhance marketing</a:t>
            </a:r>
          </a:p>
          <a:p>
            <a:pPr algn="ct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47446443"/>
              </p:ext>
            </p:extLst>
          </p:nvPr>
        </p:nvGraphicFramePr>
        <p:xfrm>
          <a:off x="3823856" y="556952"/>
          <a:ext cx="7780710" cy="5877706"/>
        </p:xfrm>
        <a:graphic>
          <a:graphicData uri="http://schemas.openxmlformats.org/drawingml/2006/table">
            <a:tbl>
              <a:tblPr/>
              <a:tblGrid>
                <a:gridCol w="1280159">
                  <a:extLst>
                    <a:ext uri="{9D8B030D-6E8A-4147-A177-3AD203B41FA5}">
                      <a16:colId xmlns:a16="http://schemas.microsoft.com/office/drawing/2014/main" val="2768068298"/>
                    </a:ext>
                  </a:extLst>
                </a:gridCol>
                <a:gridCol w="3778019">
                  <a:extLst>
                    <a:ext uri="{9D8B030D-6E8A-4147-A177-3AD203B41FA5}">
                      <a16:colId xmlns:a16="http://schemas.microsoft.com/office/drawing/2014/main" val="3706996897"/>
                    </a:ext>
                  </a:extLst>
                </a:gridCol>
                <a:gridCol w="1389924">
                  <a:extLst>
                    <a:ext uri="{9D8B030D-6E8A-4147-A177-3AD203B41FA5}">
                      <a16:colId xmlns:a16="http://schemas.microsoft.com/office/drawing/2014/main" val="2360300678"/>
                    </a:ext>
                  </a:extLst>
                </a:gridCol>
                <a:gridCol w="1332608">
                  <a:extLst>
                    <a:ext uri="{9D8B030D-6E8A-4147-A177-3AD203B41FA5}">
                      <a16:colId xmlns:a16="http://schemas.microsoft.com/office/drawing/2014/main" val="270688088"/>
                    </a:ext>
                  </a:extLst>
                </a:gridCol>
              </a:tblGrid>
              <a:tr h="391847">
                <a:tc>
                  <a:txBody>
                    <a:bodyPr/>
                    <a:lstStyle/>
                    <a:p>
                      <a:pPr algn="ctr" fontAlgn="ctr"/>
                      <a:r>
                        <a:rPr lang="en-US" sz="1100" b="1" i="0" u="none" strike="noStrike">
                          <a:solidFill>
                            <a:srgbClr val="FFFFFF"/>
                          </a:solidFill>
                          <a:effectLst/>
                          <a:latin typeface="Calibri" panose="020F0502020204030204" pitchFamily="34" charset="0"/>
                        </a:rPr>
                        <a:t>Origin</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18E"/>
                    </a:solidFill>
                  </a:tcPr>
                </a:tc>
                <a:tc>
                  <a:txBody>
                    <a:bodyPr/>
                    <a:lstStyle/>
                    <a:p>
                      <a:pPr algn="ctr" fontAlgn="ctr"/>
                      <a:r>
                        <a:rPr lang="en-US" sz="1100" b="1" i="0" u="none" strike="noStrike">
                          <a:solidFill>
                            <a:srgbClr val="FFFFFF"/>
                          </a:solidFill>
                          <a:effectLst/>
                          <a:latin typeface="Calibri" panose="020F0502020204030204" pitchFamily="34" charset="0"/>
                        </a:rPr>
                        <a:t>Description</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18E"/>
                    </a:solidFill>
                  </a:tcPr>
                </a:tc>
                <a:tc>
                  <a:txBody>
                    <a:bodyPr/>
                    <a:lstStyle/>
                    <a:p>
                      <a:pPr algn="ctr" fontAlgn="ctr"/>
                      <a:r>
                        <a:rPr lang="en-US" sz="1100" b="1" i="0" u="none" strike="noStrike">
                          <a:solidFill>
                            <a:srgbClr val="FFFFFF"/>
                          </a:solidFill>
                          <a:effectLst/>
                          <a:latin typeface="Calibri" panose="020F0502020204030204" pitchFamily="34" charset="0"/>
                        </a:rPr>
                        <a:t>Responsible Administrator</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18E"/>
                    </a:solidFill>
                  </a:tcPr>
                </a:tc>
                <a:tc>
                  <a:txBody>
                    <a:bodyPr/>
                    <a:lstStyle/>
                    <a:p>
                      <a:pPr algn="ctr" fontAlgn="ctr"/>
                      <a:r>
                        <a:rPr lang="en-US" sz="1100" b="1" i="0" u="none" strike="noStrike">
                          <a:solidFill>
                            <a:srgbClr val="FFFFFF"/>
                          </a:solidFill>
                          <a:effectLst/>
                          <a:latin typeface="Calibri" panose="020F0502020204030204" pitchFamily="34" charset="0"/>
                        </a:rPr>
                        <a:t>Committee/Group</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18E"/>
                    </a:solidFill>
                  </a:tcPr>
                </a:tc>
                <a:extLst>
                  <a:ext uri="{0D108BD9-81ED-4DB2-BD59-A6C34878D82A}">
                    <a16:rowId xmlns:a16="http://schemas.microsoft.com/office/drawing/2014/main" val="797957141"/>
                  </a:ext>
                </a:extLst>
              </a:tr>
              <a:tr h="979618">
                <a:tc>
                  <a:txBody>
                    <a:bodyPr/>
                    <a:lstStyle/>
                    <a:p>
                      <a:pPr algn="ctr" fontAlgn="ctr"/>
                      <a:r>
                        <a:rPr lang="en-US" sz="1100" b="0" i="0" u="none" strike="noStrike">
                          <a:solidFill>
                            <a:srgbClr val="CC0066"/>
                          </a:solidFill>
                          <a:effectLst/>
                          <a:latin typeface="Calibri" panose="020F0502020204030204" pitchFamily="34" charset="0"/>
                        </a:rPr>
                        <a:t>Leadership Retreat Strategies (2020-21)</a:t>
                      </a:r>
                    </a:p>
                  </a:txBody>
                  <a:tcPr marL="5002" marR="5002" marT="5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1" u="none" strike="noStrike">
                          <a:solidFill>
                            <a:srgbClr val="CC0066"/>
                          </a:solidFill>
                          <a:effectLst/>
                          <a:latin typeface="Calibri" panose="020F0502020204030204" pitchFamily="34" charset="0"/>
                        </a:rPr>
                        <a:t>Rely more on the student perspective in all marketing and communications (esp. BIPOC students) and provide all materials in English, Spanish and other languages critical to our community</a:t>
                      </a:r>
                      <a:br>
                        <a:rPr lang="en-US" sz="1100" b="0" i="1" u="none" strike="noStrike">
                          <a:solidFill>
                            <a:srgbClr val="CC0066"/>
                          </a:solidFill>
                          <a:effectLst/>
                          <a:latin typeface="Calibri" panose="020F0502020204030204" pitchFamily="34" charset="0"/>
                        </a:rPr>
                      </a:br>
                      <a:endParaRPr lang="en-US" sz="1100" b="0" i="1" u="none" strike="noStrike">
                        <a:solidFill>
                          <a:srgbClr val="CC0066"/>
                        </a:solidFill>
                        <a:effectLst/>
                        <a:latin typeface="Calibri" panose="020F0502020204030204" pitchFamily="34" charset="0"/>
                      </a:endParaRPr>
                    </a:p>
                  </a:txBody>
                  <a:tcPr marL="75023" marR="5002" marT="5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CC0066"/>
                          </a:solidFill>
                          <a:effectLst/>
                          <a:latin typeface="Calibri" panose="020F0502020204030204" pitchFamily="34" charset="0"/>
                        </a:rPr>
                        <a:t>Director Rodriguez-Antone</a:t>
                      </a:r>
                    </a:p>
                  </a:txBody>
                  <a:tcPr marL="5002" marR="5002" marT="5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CC0066"/>
                          </a:solidFill>
                          <a:effectLst/>
                          <a:latin typeface="Calibri" panose="020F0502020204030204" pitchFamily="34" charset="0"/>
                        </a:rPr>
                        <a:t>Marketing and Outreach Work Group</a:t>
                      </a:r>
                    </a:p>
                  </a:txBody>
                  <a:tcPr marL="5002" marR="5002" marT="5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9545016"/>
                  </a:ext>
                </a:extLst>
              </a:tr>
              <a:tr h="783694">
                <a:tc>
                  <a:txBody>
                    <a:bodyPr/>
                    <a:lstStyle/>
                    <a:p>
                      <a:pPr algn="ctr" fontAlgn="ctr"/>
                      <a:r>
                        <a:rPr lang="en-US" sz="1100" b="0" i="0" u="none" strike="noStrike">
                          <a:solidFill>
                            <a:srgbClr val="000000"/>
                          </a:solidFill>
                          <a:effectLst/>
                          <a:latin typeface="Calibri" panose="020F0502020204030204" pitchFamily="34" charset="0"/>
                        </a:rPr>
                        <a:t>SEM 4.1</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l" fontAlgn="ctr"/>
                      <a:r>
                        <a:rPr lang="en-US" sz="1100" b="0" i="0" u="none" strike="noStrike">
                          <a:solidFill>
                            <a:srgbClr val="000000"/>
                          </a:solidFill>
                          <a:effectLst/>
                          <a:latin typeface="Calibri" panose="020F0502020204030204" pitchFamily="34" charset="0"/>
                        </a:rPr>
                        <a:t>Be known as the college where students complete in two years</a:t>
                      </a:r>
                    </a:p>
                  </a:txBody>
                  <a:tcPr marL="75023"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panose="020F0502020204030204" pitchFamily="34" charset="0"/>
                        </a:rPr>
                        <a:t>Director Rodriguez-Antone</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panose="020F0502020204030204" pitchFamily="34" charset="0"/>
                        </a:rPr>
                        <a:t>Marketing and Outreach Work Group</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4121645096"/>
                  </a:ext>
                </a:extLst>
              </a:tr>
              <a:tr h="1567388">
                <a:tc>
                  <a:txBody>
                    <a:bodyPr/>
                    <a:lstStyle/>
                    <a:p>
                      <a:pPr algn="ctr" fontAlgn="ctr"/>
                      <a:r>
                        <a:rPr lang="en-US" sz="1100" b="0" i="0" u="none" strike="noStrike">
                          <a:solidFill>
                            <a:srgbClr val="000000"/>
                          </a:solidFill>
                          <a:effectLst/>
                          <a:latin typeface="Calibri" panose="020F0502020204030204" pitchFamily="34" charset="0"/>
                        </a:rPr>
                        <a:t>SEM 4.2</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l" fontAlgn="ctr"/>
                      <a:r>
                        <a:rPr lang="en-US" sz="1100" b="0" i="0" u="none" strike="noStrike">
                          <a:solidFill>
                            <a:srgbClr val="000000"/>
                          </a:solidFill>
                          <a:effectLst/>
                          <a:latin typeface="Calibri" panose="020F0502020204030204" pitchFamily="34" charset="0"/>
                        </a:rPr>
                        <a:t>Increase the percentage of high school students from the Sequoia Union High School District coming to Cañada within one year of completing high school</a:t>
                      </a:r>
                    </a:p>
                  </a:txBody>
                  <a:tcPr marL="75023"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panose="020F0502020204030204" pitchFamily="34" charset="0"/>
                        </a:rPr>
                        <a:t>Recruiter Cortez-Figueroa, Director Rodriguez-Antone</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panose="020F0502020204030204" pitchFamily="34" charset="0"/>
                        </a:rPr>
                        <a:t>Marketing and Outreach Work Group</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103601272"/>
                  </a:ext>
                </a:extLst>
              </a:tr>
              <a:tr h="783694">
                <a:tc>
                  <a:txBody>
                    <a:bodyPr/>
                    <a:lstStyle/>
                    <a:p>
                      <a:pPr algn="ctr" fontAlgn="ctr"/>
                      <a:r>
                        <a:rPr lang="en-US" sz="1100" b="0" i="0" u="none" strike="noStrike">
                          <a:solidFill>
                            <a:srgbClr val="000000"/>
                          </a:solidFill>
                          <a:effectLst/>
                          <a:latin typeface="Calibri" panose="020F0502020204030204" pitchFamily="34" charset="0"/>
                        </a:rPr>
                        <a:t>SEM 4.3</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l" fontAlgn="ctr"/>
                      <a:r>
                        <a:rPr lang="en-US" sz="1100" b="0" i="0" u="none" strike="noStrike">
                          <a:solidFill>
                            <a:srgbClr val="000000"/>
                          </a:solidFill>
                          <a:effectLst/>
                          <a:latin typeface="Calibri" panose="020F0502020204030204" pitchFamily="34" charset="0"/>
                        </a:rPr>
                        <a:t>Be known as the college that is responsive to our community’s evolving needs by providing dynamic, evolving, quality instructional programs from which students can launch careers that make a living wage</a:t>
                      </a:r>
                    </a:p>
                  </a:txBody>
                  <a:tcPr marL="75023"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panose="020F0502020204030204" pitchFamily="34" charset="0"/>
                        </a:rPr>
                        <a:t>Director Rodriguez-Antone</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panose="020F0502020204030204" pitchFamily="34" charset="0"/>
                        </a:rPr>
                        <a:t>Marketing and Outreach Work Group</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3903163541"/>
                  </a:ext>
                </a:extLst>
              </a:tr>
              <a:tr h="783694">
                <a:tc>
                  <a:txBody>
                    <a:bodyPr/>
                    <a:lstStyle/>
                    <a:p>
                      <a:pPr algn="ctr" fontAlgn="ctr"/>
                      <a:r>
                        <a:rPr lang="en-US" sz="1100" b="0" i="0" u="none" strike="noStrike">
                          <a:solidFill>
                            <a:srgbClr val="000000"/>
                          </a:solidFill>
                          <a:effectLst/>
                          <a:latin typeface="Calibri" panose="020F0502020204030204" pitchFamily="34" charset="0"/>
                        </a:rPr>
                        <a:t>SEM 4.3.1</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l" fontAlgn="ctr"/>
                      <a:r>
                        <a:rPr lang="en-US" sz="1100" b="0" i="0" u="none" strike="noStrike">
                          <a:solidFill>
                            <a:srgbClr val="000000"/>
                          </a:solidFill>
                          <a:effectLst/>
                          <a:latin typeface="Calibri" panose="020F0502020204030204" pitchFamily="34" charset="0"/>
                        </a:rPr>
                        <a:t>Develop an updated marketing, messaging and outreach strategy to support the objectives of this plan. Include implementation plans for paper, online and social media</a:t>
                      </a:r>
                    </a:p>
                  </a:txBody>
                  <a:tcPr marL="75023"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panose="020F0502020204030204" pitchFamily="34" charset="0"/>
                        </a:rPr>
                        <a:t>Director Rodriguez-Antone</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panose="020F0502020204030204" pitchFamily="34" charset="0"/>
                        </a:rPr>
                        <a:t>Marketing and Outreach Work Group</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3264289236"/>
                  </a:ext>
                </a:extLst>
              </a:tr>
              <a:tr h="587771">
                <a:tc>
                  <a:txBody>
                    <a:bodyPr/>
                    <a:lstStyle/>
                    <a:p>
                      <a:pPr algn="ctr" fontAlgn="ctr"/>
                      <a:r>
                        <a:rPr lang="en-US" sz="1100" b="0" i="0" u="none" strike="noStrike">
                          <a:solidFill>
                            <a:srgbClr val="000000"/>
                          </a:solidFill>
                          <a:effectLst/>
                          <a:latin typeface="Calibri" panose="020F0502020204030204" pitchFamily="34" charset="0"/>
                        </a:rPr>
                        <a:t>SEM 4.3.3</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l" fontAlgn="ctr"/>
                      <a:r>
                        <a:rPr lang="en-US" sz="1100" b="0" i="0" u="none" strike="noStrike">
                          <a:solidFill>
                            <a:srgbClr val="000000"/>
                          </a:solidFill>
                          <a:effectLst/>
                          <a:latin typeface="Calibri" panose="020F0502020204030204" pitchFamily="34" charset="0"/>
                        </a:rPr>
                        <a:t>Engage community partners around the College’s strategic enrollment management objectives</a:t>
                      </a:r>
                    </a:p>
                  </a:txBody>
                  <a:tcPr marL="75023"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panose="020F0502020204030204" pitchFamily="34" charset="0"/>
                        </a:rPr>
                        <a:t>Director Rodriguez-Antone</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tc>
                  <a:txBody>
                    <a:bodyPr/>
                    <a:lstStyle/>
                    <a:p>
                      <a:pPr algn="ctr" fontAlgn="ctr"/>
                      <a:r>
                        <a:rPr lang="en-US" sz="1100" b="0" i="0" u="none" strike="noStrike" dirty="0">
                          <a:solidFill>
                            <a:srgbClr val="000000"/>
                          </a:solidFill>
                          <a:effectLst/>
                          <a:latin typeface="Calibri" panose="020F0502020204030204" pitchFamily="34" charset="0"/>
                        </a:rPr>
                        <a:t>Marketing and Outreach Work Group</a:t>
                      </a:r>
                    </a:p>
                  </a:txBody>
                  <a:tcPr marL="5002" marR="5002" marT="500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3310953295"/>
                  </a:ext>
                </a:extLst>
              </a:tr>
            </a:tbl>
          </a:graphicData>
        </a:graphic>
      </p:graphicFrame>
      <mc:AlternateContent xmlns:mc="http://schemas.openxmlformats.org/markup-compatibility/2006">
        <mc:Choice xmlns:p14="http://schemas.microsoft.com/office/powerpoint/2010/main" Requires="p14">
          <p:contentPart p14:bwMode="auto" r:id="rId2">
            <p14:nvContentPartPr>
              <p14:cNvPr id="6" name="Ink 5"/>
              <p14:cNvContentPartPr/>
              <p14:nvPr/>
            </p14:nvContentPartPr>
            <p14:xfrm>
              <a:off x="7389851" y="1360669"/>
              <a:ext cx="1438560" cy="57600"/>
            </p14:xfrm>
          </p:contentPart>
        </mc:Choice>
        <mc:Fallback>
          <p:pic>
            <p:nvPicPr>
              <p:cNvPr id="6" name="Ink 5"/>
              <p:cNvPicPr/>
              <p:nvPr/>
            </p:nvPicPr>
            <p:blipFill>
              <a:blip r:embed="rId3"/>
              <a:stretch>
                <a:fillRect/>
              </a:stretch>
            </p:blipFill>
            <p:spPr>
              <a:xfrm>
                <a:off x="7317851" y="1216669"/>
                <a:ext cx="1582560" cy="3456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7" name="Ink 6"/>
              <p14:cNvContentPartPr/>
              <p14:nvPr/>
            </p14:nvContentPartPr>
            <p14:xfrm>
              <a:off x="5112491" y="1546069"/>
              <a:ext cx="3674520" cy="113040"/>
            </p14:xfrm>
          </p:contentPart>
        </mc:Choice>
        <mc:Fallback>
          <p:pic>
            <p:nvPicPr>
              <p:cNvPr id="7" name="Ink 6"/>
              <p:cNvPicPr/>
              <p:nvPr/>
            </p:nvPicPr>
            <p:blipFill>
              <a:blip r:embed="rId5"/>
              <a:stretch>
                <a:fillRect/>
              </a:stretch>
            </p:blipFill>
            <p:spPr>
              <a:xfrm>
                <a:off x="5040491" y="1402069"/>
                <a:ext cx="3818520" cy="401040"/>
              </a:xfrm>
              <a:prstGeom prst="rect">
                <a:avLst/>
              </a:prstGeom>
            </p:spPr>
          </p:pic>
        </mc:Fallback>
      </mc:AlternateContent>
    </p:spTree>
    <p:extLst>
      <p:ext uri="{BB962C8B-B14F-4D97-AF65-F5344CB8AC3E}">
        <p14:creationId xmlns:p14="http://schemas.microsoft.com/office/powerpoint/2010/main" val="1753777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unched Tape 1"/>
          <p:cNvSpPr/>
          <p:nvPr/>
        </p:nvSpPr>
        <p:spPr>
          <a:xfrm>
            <a:off x="618893" y="1003610"/>
            <a:ext cx="2932770" cy="4650058"/>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Strategic Priority </a:t>
            </a:r>
            <a:r>
              <a:rPr lang="en-US" sz="2800" b="1" dirty="0" smtClean="0"/>
              <a:t>#4</a:t>
            </a:r>
            <a:endParaRPr lang="en-US" sz="2000" b="1" dirty="0" smtClean="0"/>
          </a:p>
          <a:p>
            <a:pPr algn="ctr"/>
            <a:endParaRPr lang="en-US" sz="800" dirty="0"/>
          </a:p>
          <a:p>
            <a:pPr algn="ctr"/>
            <a:r>
              <a:rPr lang="en-US" sz="1600" dirty="0"/>
              <a:t>Implement the </a:t>
            </a:r>
            <a:r>
              <a:rPr lang="en-US" sz="1600" b="1" dirty="0"/>
              <a:t>Professional Learning </a:t>
            </a:r>
            <a:r>
              <a:rPr lang="en-US" sz="1600" dirty="0"/>
              <a:t>Plan and establish a robust college-wide professional learning program that engages campus constituents while creating opportunities for innovative practices that support student success and promote </a:t>
            </a:r>
            <a:r>
              <a:rPr lang="en-US" sz="1600" dirty="0" smtClean="0"/>
              <a:t>equity</a:t>
            </a:r>
            <a:endParaRPr lang="en-US" sz="1600" dirty="0"/>
          </a:p>
          <a:p>
            <a:pPr algn="ctr"/>
            <a:endParaRPr lang="en-US" sz="1600" dirty="0"/>
          </a:p>
        </p:txBody>
      </p:sp>
      <p:pic>
        <p:nvPicPr>
          <p:cNvPr id="4" name="Picture 3"/>
          <p:cNvPicPr>
            <a:picLocks noChangeAspect="1"/>
          </p:cNvPicPr>
          <p:nvPr/>
        </p:nvPicPr>
        <p:blipFill>
          <a:blip r:embed="rId2"/>
          <a:stretch>
            <a:fillRect/>
          </a:stretch>
        </p:blipFill>
        <p:spPr>
          <a:xfrm>
            <a:off x="4024042" y="1405518"/>
            <a:ext cx="7645400" cy="4248150"/>
          </a:xfrm>
          <a:prstGeom prst="rect">
            <a:avLst/>
          </a:prstGeom>
        </p:spPr>
      </p:pic>
    </p:spTree>
    <p:extLst>
      <p:ext uri="{BB962C8B-B14F-4D97-AF65-F5344CB8AC3E}">
        <p14:creationId xmlns:p14="http://schemas.microsoft.com/office/powerpoint/2010/main" val="2317766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0E898E-794C-4BF8-B972-4B7106B69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A7249CA-6692-436A-A382-F031B3EA63D1}">
  <ds:schemaRefs>
    <ds:schemaRef ds:uri="http://purl.org/dc/elements/1.1/"/>
    <ds:schemaRef ds:uri="http://schemas.microsoft.com/office/2006/documentManagement/types"/>
    <ds:schemaRef ds:uri="2bc55ecc-363e-43e9-bfac-4ba2e86f45ee"/>
    <ds:schemaRef ds:uri="http://www.w3.org/XML/1998/namespace"/>
    <ds:schemaRef ds:uri="http://purl.org/dc/terms/"/>
    <ds:schemaRef ds:uri="http://schemas.microsoft.com/office/infopath/2007/PartnerControls"/>
    <ds:schemaRef ds:uri="http://schemas.microsoft.com/office/2006/metadata/properties"/>
    <ds:schemaRef ds:uri="http://schemas.openxmlformats.org/package/2006/metadata/core-properties"/>
    <ds:schemaRef ds:uri="bb5bbb0b-6c89-44d7-be61-0adfe653f983"/>
    <ds:schemaRef ds:uri="http://purl.org/dc/dcmitype/"/>
  </ds:schemaRefs>
</ds:datastoreItem>
</file>

<file path=customXml/itemProps3.xml><?xml version="1.0" encoding="utf-8"?>
<ds:datastoreItem xmlns:ds="http://schemas.openxmlformats.org/officeDocument/2006/customXml" ds:itemID="{86D16DA1-AAF2-4C66-8650-9E47B068E2F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58</TotalTime>
  <Words>1181</Words>
  <Application>Microsoft Office PowerPoint</Application>
  <PresentationFormat>Widescreen</PresentationFormat>
  <Paragraphs>187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Black</vt:lpstr>
      <vt:lpstr>Calibri</vt:lpstr>
      <vt:lpstr>Calibri Light</vt:lpstr>
      <vt:lpstr>Office Theme</vt:lpstr>
      <vt:lpstr>Annual (operational) Plan for 2020-21</vt:lpstr>
      <vt:lpstr>The College Annual Plan</vt:lpstr>
      <vt:lpstr>PowerPoint Presentation</vt:lpstr>
      <vt:lpstr>FOCUS THIS YEAR: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(operational) Plan for 2020-21</dc:title>
  <dc:creator>Engel, Karen</dc:creator>
  <cp:lastModifiedBy>Engel, Karen</cp:lastModifiedBy>
  <cp:revision>7</cp:revision>
  <dcterms:created xsi:type="dcterms:W3CDTF">2020-09-11T18:22:26Z</dcterms:created>
  <dcterms:modified xsi:type="dcterms:W3CDTF">2020-09-23T22:37:51Z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