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9" r:id="rId7"/>
    <p:sldId id="259" r:id="rId8"/>
    <p:sldId id="268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F73D2C-0730-429D-9550-0C3EE679E224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2103D4-D415-4D45-AD1C-52B60303F3B1}">
      <dgm:prSet phldrT="[Text]"/>
      <dgm:spPr/>
      <dgm:t>
        <a:bodyPr/>
        <a:lstStyle/>
        <a:p>
          <a:r>
            <a:rPr lang="en-US" dirty="0" smtClean="0"/>
            <a:t>17 strategic initiatives</a:t>
          </a:r>
          <a:endParaRPr lang="en-US" dirty="0"/>
        </a:p>
      </dgm:t>
    </dgm:pt>
    <dgm:pt modelId="{9BFAC354-943C-4DB8-9D09-E4E8D3BFE4A3}" type="parTrans" cxnId="{D3EE06F1-E52A-497B-AFCA-8C223E7CB11B}">
      <dgm:prSet/>
      <dgm:spPr/>
      <dgm:t>
        <a:bodyPr/>
        <a:lstStyle/>
        <a:p>
          <a:endParaRPr lang="en-US"/>
        </a:p>
      </dgm:t>
    </dgm:pt>
    <dgm:pt modelId="{BB0C3B21-91D9-41DB-B5BA-5FDBAE663FC1}" type="sibTrans" cxnId="{D3EE06F1-E52A-497B-AFCA-8C223E7CB11B}">
      <dgm:prSet/>
      <dgm:spPr/>
      <dgm:t>
        <a:bodyPr/>
        <a:lstStyle/>
        <a:p>
          <a:endParaRPr lang="en-US"/>
        </a:p>
      </dgm:t>
    </dgm:pt>
    <dgm:pt modelId="{236CF2F6-9CA8-4CAD-A9BD-5A4D47FC207C}">
      <dgm:prSet phldrT="[Text]" custT="1"/>
      <dgm:spPr/>
      <dgm:t>
        <a:bodyPr/>
        <a:lstStyle/>
        <a:p>
          <a:r>
            <a:rPr lang="en-US" sz="1800" dirty="0" smtClean="0"/>
            <a:t>Education Master Plan (EMP)</a:t>
          </a:r>
          <a:endParaRPr lang="en-US" sz="1800" dirty="0"/>
        </a:p>
      </dgm:t>
    </dgm:pt>
    <dgm:pt modelId="{8539B177-C8E3-47C1-97A1-047FC1C4FCA6}" type="parTrans" cxnId="{0557C049-3F44-47BA-8D68-EA277F5ED103}">
      <dgm:prSet/>
      <dgm:spPr/>
      <dgm:t>
        <a:bodyPr/>
        <a:lstStyle/>
        <a:p>
          <a:endParaRPr lang="en-US"/>
        </a:p>
      </dgm:t>
    </dgm:pt>
    <dgm:pt modelId="{1EB3306C-0C50-4394-AC4E-F1BB582560DB}" type="sibTrans" cxnId="{0557C049-3F44-47BA-8D68-EA277F5ED103}">
      <dgm:prSet/>
      <dgm:spPr/>
      <dgm:t>
        <a:bodyPr/>
        <a:lstStyle/>
        <a:p>
          <a:endParaRPr lang="en-US"/>
        </a:p>
      </dgm:t>
    </dgm:pt>
    <dgm:pt modelId="{8AB6D2D9-E18D-4D1C-87B3-87A338805805}">
      <dgm:prSet phldrT="[Text]"/>
      <dgm:spPr/>
      <dgm:t>
        <a:bodyPr/>
        <a:lstStyle/>
        <a:p>
          <a:r>
            <a:rPr lang="en-US" dirty="0" smtClean="0"/>
            <a:t>Top 6</a:t>
          </a:r>
          <a:endParaRPr lang="en-US" dirty="0"/>
        </a:p>
      </dgm:t>
    </dgm:pt>
    <dgm:pt modelId="{B7790216-0EFB-4C95-8808-8CF4B0F6514F}" type="parTrans" cxnId="{D4092EE2-9D60-4659-ADBA-FE91FC768AE3}">
      <dgm:prSet/>
      <dgm:spPr/>
      <dgm:t>
        <a:bodyPr/>
        <a:lstStyle/>
        <a:p>
          <a:endParaRPr lang="en-US"/>
        </a:p>
      </dgm:t>
    </dgm:pt>
    <dgm:pt modelId="{17664904-DAD0-44F7-A8FC-C7485E0FCB53}" type="sibTrans" cxnId="{D4092EE2-9D60-4659-ADBA-FE91FC768AE3}">
      <dgm:prSet/>
      <dgm:spPr/>
      <dgm:t>
        <a:bodyPr/>
        <a:lstStyle/>
        <a:p>
          <a:endParaRPr lang="en-US"/>
        </a:p>
      </dgm:t>
    </dgm:pt>
    <dgm:pt modelId="{F7B9A28B-F958-4274-B59D-0B792470578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2020-21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Strategic Priorities</a:t>
          </a:r>
          <a:endParaRPr lang="en-US" sz="1800" dirty="0"/>
        </a:p>
      </dgm:t>
    </dgm:pt>
    <dgm:pt modelId="{97FF5914-9238-4F31-AD0D-D57D4D6213CF}" type="parTrans" cxnId="{D305958F-07E2-49FA-9681-80B72CF2964D}">
      <dgm:prSet/>
      <dgm:spPr/>
      <dgm:t>
        <a:bodyPr/>
        <a:lstStyle/>
        <a:p>
          <a:endParaRPr lang="en-US"/>
        </a:p>
      </dgm:t>
    </dgm:pt>
    <dgm:pt modelId="{638D4977-C1AB-402C-9078-ABE4D92CE5D8}" type="sibTrans" cxnId="{D305958F-07E2-49FA-9681-80B72CF2964D}">
      <dgm:prSet/>
      <dgm:spPr/>
      <dgm:t>
        <a:bodyPr/>
        <a:lstStyle/>
        <a:p>
          <a:endParaRPr lang="en-US"/>
        </a:p>
      </dgm:t>
    </dgm:pt>
    <dgm:pt modelId="{B4CE4ABF-0354-41A6-A59C-CE65946C3D09}" type="pres">
      <dgm:prSet presAssocID="{24F73D2C-0730-429D-9550-0C3EE679E224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13D003D-692C-4AD6-B7A1-B6D58D113FA9}" type="pres">
      <dgm:prSet presAssocID="{E82103D4-D415-4D45-AD1C-52B60303F3B1}" presName="chaos" presStyleCnt="0"/>
      <dgm:spPr/>
    </dgm:pt>
    <dgm:pt modelId="{166AFC06-0887-4B2B-97F8-1E98C26C90D1}" type="pres">
      <dgm:prSet presAssocID="{E82103D4-D415-4D45-AD1C-52B60303F3B1}" presName="parTx1" presStyleLbl="revTx" presStyleIdx="0" presStyleCnt="3"/>
      <dgm:spPr/>
      <dgm:t>
        <a:bodyPr/>
        <a:lstStyle/>
        <a:p>
          <a:endParaRPr lang="en-US"/>
        </a:p>
      </dgm:t>
    </dgm:pt>
    <dgm:pt modelId="{89BF09DC-FC49-4812-9871-4116234387A9}" type="pres">
      <dgm:prSet presAssocID="{E82103D4-D415-4D45-AD1C-52B60303F3B1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93FCD8-153B-4694-AD7D-B5F2D6C294BB}" type="pres">
      <dgm:prSet presAssocID="{E82103D4-D415-4D45-AD1C-52B60303F3B1}" presName="c1" presStyleLbl="node1" presStyleIdx="0" presStyleCnt="19"/>
      <dgm:spPr/>
    </dgm:pt>
    <dgm:pt modelId="{0B72ECDE-C95A-458B-A2B5-335B021B413E}" type="pres">
      <dgm:prSet presAssocID="{E82103D4-D415-4D45-AD1C-52B60303F3B1}" presName="c2" presStyleLbl="node1" presStyleIdx="1" presStyleCnt="19"/>
      <dgm:spPr/>
    </dgm:pt>
    <dgm:pt modelId="{08116425-B289-4BAB-A42A-E0A1FA2B097F}" type="pres">
      <dgm:prSet presAssocID="{E82103D4-D415-4D45-AD1C-52B60303F3B1}" presName="c3" presStyleLbl="node1" presStyleIdx="2" presStyleCnt="19"/>
      <dgm:spPr/>
    </dgm:pt>
    <dgm:pt modelId="{FDF41519-8144-4845-A91D-282DC99DBA1A}" type="pres">
      <dgm:prSet presAssocID="{E82103D4-D415-4D45-AD1C-52B60303F3B1}" presName="c4" presStyleLbl="node1" presStyleIdx="3" presStyleCnt="19"/>
      <dgm:spPr/>
    </dgm:pt>
    <dgm:pt modelId="{C3772C91-D508-4142-BD77-B8FCB7A76530}" type="pres">
      <dgm:prSet presAssocID="{E82103D4-D415-4D45-AD1C-52B60303F3B1}" presName="c5" presStyleLbl="node1" presStyleIdx="4" presStyleCnt="19"/>
      <dgm:spPr/>
    </dgm:pt>
    <dgm:pt modelId="{BFB8B3CE-C5CF-4C75-BD69-829F4BBBD80F}" type="pres">
      <dgm:prSet presAssocID="{E82103D4-D415-4D45-AD1C-52B60303F3B1}" presName="c6" presStyleLbl="node1" presStyleIdx="5" presStyleCnt="19"/>
      <dgm:spPr/>
    </dgm:pt>
    <dgm:pt modelId="{8DD1E3DB-998F-470B-943F-6DD2B05656B3}" type="pres">
      <dgm:prSet presAssocID="{E82103D4-D415-4D45-AD1C-52B60303F3B1}" presName="c7" presStyleLbl="node1" presStyleIdx="6" presStyleCnt="19"/>
      <dgm:spPr/>
    </dgm:pt>
    <dgm:pt modelId="{E103B65F-9DC0-4BC1-980F-BED8AE587F03}" type="pres">
      <dgm:prSet presAssocID="{E82103D4-D415-4D45-AD1C-52B60303F3B1}" presName="c8" presStyleLbl="node1" presStyleIdx="7" presStyleCnt="19"/>
      <dgm:spPr/>
    </dgm:pt>
    <dgm:pt modelId="{38541E8B-9935-4CBA-862B-814BC6174AF2}" type="pres">
      <dgm:prSet presAssocID="{E82103D4-D415-4D45-AD1C-52B60303F3B1}" presName="c9" presStyleLbl="node1" presStyleIdx="8" presStyleCnt="19"/>
      <dgm:spPr/>
    </dgm:pt>
    <dgm:pt modelId="{89EDF25A-BBA3-4FA4-90F3-32CF38BE8221}" type="pres">
      <dgm:prSet presAssocID="{E82103D4-D415-4D45-AD1C-52B60303F3B1}" presName="c10" presStyleLbl="node1" presStyleIdx="9" presStyleCnt="19"/>
      <dgm:spPr/>
    </dgm:pt>
    <dgm:pt modelId="{83244247-0491-4DC8-BA08-7E30B72BB466}" type="pres">
      <dgm:prSet presAssocID="{E82103D4-D415-4D45-AD1C-52B60303F3B1}" presName="c11" presStyleLbl="node1" presStyleIdx="10" presStyleCnt="19"/>
      <dgm:spPr/>
    </dgm:pt>
    <dgm:pt modelId="{9531C309-1327-4E4B-9028-39AFCC04ECA4}" type="pres">
      <dgm:prSet presAssocID="{E82103D4-D415-4D45-AD1C-52B60303F3B1}" presName="c12" presStyleLbl="node1" presStyleIdx="11" presStyleCnt="19"/>
      <dgm:spPr/>
    </dgm:pt>
    <dgm:pt modelId="{65BE98C5-B3EC-4FEA-9F3A-4FC8411E77C4}" type="pres">
      <dgm:prSet presAssocID="{E82103D4-D415-4D45-AD1C-52B60303F3B1}" presName="c13" presStyleLbl="node1" presStyleIdx="12" presStyleCnt="19"/>
      <dgm:spPr/>
    </dgm:pt>
    <dgm:pt modelId="{AE669DB1-E485-477A-94B7-B483B6856D69}" type="pres">
      <dgm:prSet presAssocID="{E82103D4-D415-4D45-AD1C-52B60303F3B1}" presName="c14" presStyleLbl="node1" presStyleIdx="13" presStyleCnt="19"/>
      <dgm:spPr/>
    </dgm:pt>
    <dgm:pt modelId="{20F444FF-0175-40AB-A7D0-29ED4283595F}" type="pres">
      <dgm:prSet presAssocID="{E82103D4-D415-4D45-AD1C-52B60303F3B1}" presName="c15" presStyleLbl="node1" presStyleIdx="14" presStyleCnt="19"/>
      <dgm:spPr/>
    </dgm:pt>
    <dgm:pt modelId="{C07411DC-D56E-4974-8950-72340BB1AA81}" type="pres">
      <dgm:prSet presAssocID="{E82103D4-D415-4D45-AD1C-52B60303F3B1}" presName="c16" presStyleLbl="node1" presStyleIdx="15" presStyleCnt="19"/>
      <dgm:spPr/>
    </dgm:pt>
    <dgm:pt modelId="{017BB19E-E735-460A-AA72-3F74D091DB47}" type="pres">
      <dgm:prSet presAssocID="{E82103D4-D415-4D45-AD1C-52B60303F3B1}" presName="c17" presStyleLbl="node1" presStyleIdx="16" presStyleCnt="19"/>
      <dgm:spPr/>
    </dgm:pt>
    <dgm:pt modelId="{CCC73908-BE82-4512-B245-C5D3A69ED529}" type="pres">
      <dgm:prSet presAssocID="{E82103D4-D415-4D45-AD1C-52B60303F3B1}" presName="c18" presStyleLbl="node1" presStyleIdx="17" presStyleCnt="19"/>
      <dgm:spPr/>
    </dgm:pt>
    <dgm:pt modelId="{BEF46D35-9A0F-46D8-B916-D7AE51826AF7}" type="pres">
      <dgm:prSet presAssocID="{BB0C3B21-91D9-41DB-B5BA-5FDBAE663FC1}" presName="chevronComposite1" presStyleCnt="0"/>
      <dgm:spPr/>
    </dgm:pt>
    <dgm:pt modelId="{AB606CBB-D13A-42F8-981A-C93BD5DF99BC}" type="pres">
      <dgm:prSet presAssocID="{BB0C3B21-91D9-41DB-B5BA-5FDBAE663FC1}" presName="chevron1" presStyleLbl="sibTrans2D1" presStyleIdx="0" presStyleCnt="2"/>
      <dgm:spPr/>
    </dgm:pt>
    <dgm:pt modelId="{6A5B8503-249C-4EA4-8350-5145F74ABF9D}" type="pres">
      <dgm:prSet presAssocID="{BB0C3B21-91D9-41DB-B5BA-5FDBAE663FC1}" presName="spChevron1" presStyleCnt="0"/>
      <dgm:spPr/>
    </dgm:pt>
    <dgm:pt modelId="{B8252E96-278E-4FC1-B535-089BB939635E}" type="pres">
      <dgm:prSet presAssocID="{BB0C3B21-91D9-41DB-B5BA-5FDBAE663FC1}" presName="overlap" presStyleCnt="0"/>
      <dgm:spPr/>
    </dgm:pt>
    <dgm:pt modelId="{2D5859A4-565F-443D-9334-CBFA2C12FD46}" type="pres">
      <dgm:prSet presAssocID="{BB0C3B21-91D9-41DB-B5BA-5FDBAE663FC1}" presName="chevronComposite2" presStyleCnt="0"/>
      <dgm:spPr/>
    </dgm:pt>
    <dgm:pt modelId="{F6634B61-329F-4665-ADA7-094CDD941837}" type="pres">
      <dgm:prSet presAssocID="{BB0C3B21-91D9-41DB-B5BA-5FDBAE663FC1}" presName="chevron2" presStyleLbl="sibTrans2D1" presStyleIdx="1" presStyleCnt="2"/>
      <dgm:spPr/>
    </dgm:pt>
    <dgm:pt modelId="{90FFF439-2061-42F0-BA7B-35601F8875E7}" type="pres">
      <dgm:prSet presAssocID="{BB0C3B21-91D9-41DB-B5BA-5FDBAE663FC1}" presName="spChevron2" presStyleCnt="0"/>
      <dgm:spPr/>
    </dgm:pt>
    <dgm:pt modelId="{4AADE223-0D08-4549-8FCC-7154DC3F5E03}" type="pres">
      <dgm:prSet presAssocID="{8AB6D2D9-E18D-4D1C-87B3-87A338805805}" presName="last" presStyleCnt="0"/>
      <dgm:spPr/>
    </dgm:pt>
    <dgm:pt modelId="{FCD14A56-29FA-4F05-A23E-EBEBEEA946A3}" type="pres">
      <dgm:prSet presAssocID="{8AB6D2D9-E18D-4D1C-87B3-87A338805805}" presName="circleTx" presStyleLbl="node1" presStyleIdx="18" presStyleCnt="19"/>
      <dgm:spPr/>
      <dgm:t>
        <a:bodyPr/>
        <a:lstStyle/>
        <a:p>
          <a:endParaRPr lang="en-US"/>
        </a:p>
      </dgm:t>
    </dgm:pt>
    <dgm:pt modelId="{5B5BD9E1-FEB2-4D76-B49A-C4CF86813956}" type="pres">
      <dgm:prSet presAssocID="{8AB6D2D9-E18D-4D1C-87B3-87A338805805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2CCDF-823E-4E32-A031-315F69F3AF78}" type="pres">
      <dgm:prSet presAssocID="{8AB6D2D9-E18D-4D1C-87B3-87A338805805}" presName="spN" presStyleCnt="0"/>
      <dgm:spPr/>
    </dgm:pt>
  </dgm:ptLst>
  <dgm:cxnLst>
    <dgm:cxn modelId="{E021885C-42FA-4E80-9ADF-1E8E7639F498}" type="presOf" srcId="{8AB6D2D9-E18D-4D1C-87B3-87A338805805}" destId="{FCD14A56-29FA-4F05-A23E-EBEBEEA946A3}" srcOrd="0" destOrd="0" presId="urn:microsoft.com/office/officeart/2009/3/layout/RandomtoResultProcess"/>
    <dgm:cxn modelId="{D3EE06F1-E52A-497B-AFCA-8C223E7CB11B}" srcId="{24F73D2C-0730-429D-9550-0C3EE679E224}" destId="{E82103D4-D415-4D45-AD1C-52B60303F3B1}" srcOrd="0" destOrd="0" parTransId="{9BFAC354-943C-4DB8-9D09-E4E8D3BFE4A3}" sibTransId="{BB0C3B21-91D9-41DB-B5BA-5FDBAE663FC1}"/>
    <dgm:cxn modelId="{44D80B6C-70D1-47A3-98B3-6A9252844B44}" type="presOf" srcId="{24F73D2C-0730-429D-9550-0C3EE679E224}" destId="{B4CE4ABF-0354-41A6-A59C-CE65946C3D09}" srcOrd="0" destOrd="0" presId="urn:microsoft.com/office/officeart/2009/3/layout/RandomtoResultProcess"/>
    <dgm:cxn modelId="{D4092EE2-9D60-4659-ADBA-FE91FC768AE3}" srcId="{24F73D2C-0730-429D-9550-0C3EE679E224}" destId="{8AB6D2D9-E18D-4D1C-87B3-87A338805805}" srcOrd="1" destOrd="0" parTransId="{B7790216-0EFB-4C95-8808-8CF4B0F6514F}" sibTransId="{17664904-DAD0-44F7-A8FC-C7485E0FCB53}"/>
    <dgm:cxn modelId="{DB01A175-F15C-46B3-8FB9-CE8DA6B4548D}" type="presOf" srcId="{236CF2F6-9CA8-4CAD-A9BD-5A4D47FC207C}" destId="{89BF09DC-FC49-4812-9871-4116234387A9}" srcOrd="0" destOrd="0" presId="urn:microsoft.com/office/officeart/2009/3/layout/RandomtoResultProcess"/>
    <dgm:cxn modelId="{D305958F-07E2-49FA-9681-80B72CF2964D}" srcId="{8AB6D2D9-E18D-4D1C-87B3-87A338805805}" destId="{F7B9A28B-F958-4274-B59D-0B7924705787}" srcOrd="0" destOrd="0" parTransId="{97FF5914-9238-4F31-AD0D-D57D4D6213CF}" sibTransId="{638D4977-C1AB-402C-9078-ABE4D92CE5D8}"/>
    <dgm:cxn modelId="{862825CD-980A-46AD-AC21-A94CAA7739E6}" type="presOf" srcId="{E82103D4-D415-4D45-AD1C-52B60303F3B1}" destId="{166AFC06-0887-4B2B-97F8-1E98C26C90D1}" srcOrd="0" destOrd="0" presId="urn:microsoft.com/office/officeart/2009/3/layout/RandomtoResultProcess"/>
    <dgm:cxn modelId="{0557C049-3F44-47BA-8D68-EA277F5ED103}" srcId="{E82103D4-D415-4D45-AD1C-52B60303F3B1}" destId="{236CF2F6-9CA8-4CAD-A9BD-5A4D47FC207C}" srcOrd="0" destOrd="0" parTransId="{8539B177-C8E3-47C1-97A1-047FC1C4FCA6}" sibTransId="{1EB3306C-0C50-4394-AC4E-F1BB582560DB}"/>
    <dgm:cxn modelId="{70C7A783-C405-4EDF-B9A3-8C7090EE9FCC}" type="presOf" srcId="{F7B9A28B-F958-4274-B59D-0B7924705787}" destId="{5B5BD9E1-FEB2-4D76-B49A-C4CF86813956}" srcOrd="0" destOrd="0" presId="urn:microsoft.com/office/officeart/2009/3/layout/RandomtoResultProcess"/>
    <dgm:cxn modelId="{695E0837-7153-400E-9465-166E8E29FFD6}" type="presParOf" srcId="{B4CE4ABF-0354-41A6-A59C-CE65946C3D09}" destId="{013D003D-692C-4AD6-B7A1-B6D58D113FA9}" srcOrd="0" destOrd="0" presId="urn:microsoft.com/office/officeart/2009/3/layout/RandomtoResultProcess"/>
    <dgm:cxn modelId="{56EB9C00-BEE5-49CF-815E-CC834CD9FF86}" type="presParOf" srcId="{013D003D-692C-4AD6-B7A1-B6D58D113FA9}" destId="{166AFC06-0887-4B2B-97F8-1E98C26C90D1}" srcOrd="0" destOrd="0" presId="urn:microsoft.com/office/officeart/2009/3/layout/RandomtoResultProcess"/>
    <dgm:cxn modelId="{8BE9C912-31F7-4248-85FB-6AB4CCD650F8}" type="presParOf" srcId="{013D003D-692C-4AD6-B7A1-B6D58D113FA9}" destId="{89BF09DC-FC49-4812-9871-4116234387A9}" srcOrd="1" destOrd="0" presId="urn:microsoft.com/office/officeart/2009/3/layout/RandomtoResultProcess"/>
    <dgm:cxn modelId="{9028A852-8BB4-4124-A6E7-372E40EC7992}" type="presParOf" srcId="{013D003D-692C-4AD6-B7A1-B6D58D113FA9}" destId="{0593FCD8-153B-4694-AD7D-B5F2D6C294BB}" srcOrd="2" destOrd="0" presId="urn:microsoft.com/office/officeart/2009/3/layout/RandomtoResultProcess"/>
    <dgm:cxn modelId="{5CAF037B-413A-4F95-A752-B9ADB16202A3}" type="presParOf" srcId="{013D003D-692C-4AD6-B7A1-B6D58D113FA9}" destId="{0B72ECDE-C95A-458B-A2B5-335B021B413E}" srcOrd="3" destOrd="0" presId="urn:microsoft.com/office/officeart/2009/3/layout/RandomtoResultProcess"/>
    <dgm:cxn modelId="{1FEB5F3D-E173-45A1-A9D0-573AA58C1224}" type="presParOf" srcId="{013D003D-692C-4AD6-B7A1-B6D58D113FA9}" destId="{08116425-B289-4BAB-A42A-E0A1FA2B097F}" srcOrd="4" destOrd="0" presId="urn:microsoft.com/office/officeart/2009/3/layout/RandomtoResultProcess"/>
    <dgm:cxn modelId="{0E53453D-BF33-48D4-8EBA-6F754CD00E14}" type="presParOf" srcId="{013D003D-692C-4AD6-B7A1-B6D58D113FA9}" destId="{FDF41519-8144-4845-A91D-282DC99DBA1A}" srcOrd="5" destOrd="0" presId="urn:microsoft.com/office/officeart/2009/3/layout/RandomtoResultProcess"/>
    <dgm:cxn modelId="{7C8C87A3-9E37-4AF1-9E2D-B7D345876713}" type="presParOf" srcId="{013D003D-692C-4AD6-B7A1-B6D58D113FA9}" destId="{C3772C91-D508-4142-BD77-B8FCB7A76530}" srcOrd="6" destOrd="0" presId="urn:microsoft.com/office/officeart/2009/3/layout/RandomtoResultProcess"/>
    <dgm:cxn modelId="{AE83C911-31F6-40A4-9D6B-A7A3DA9A3B3B}" type="presParOf" srcId="{013D003D-692C-4AD6-B7A1-B6D58D113FA9}" destId="{BFB8B3CE-C5CF-4C75-BD69-829F4BBBD80F}" srcOrd="7" destOrd="0" presId="urn:microsoft.com/office/officeart/2009/3/layout/RandomtoResultProcess"/>
    <dgm:cxn modelId="{349E9D7F-14B0-42AF-9A87-5F325F4A382D}" type="presParOf" srcId="{013D003D-692C-4AD6-B7A1-B6D58D113FA9}" destId="{8DD1E3DB-998F-470B-943F-6DD2B05656B3}" srcOrd="8" destOrd="0" presId="urn:microsoft.com/office/officeart/2009/3/layout/RandomtoResultProcess"/>
    <dgm:cxn modelId="{A0A5EC6A-A8BE-4F5A-A922-DD43B9128E90}" type="presParOf" srcId="{013D003D-692C-4AD6-B7A1-B6D58D113FA9}" destId="{E103B65F-9DC0-4BC1-980F-BED8AE587F03}" srcOrd="9" destOrd="0" presId="urn:microsoft.com/office/officeart/2009/3/layout/RandomtoResultProcess"/>
    <dgm:cxn modelId="{8ACD298A-1804-4E93-9923-FB89B3D5C80C}" type="presParOf" srcId="{013D003D-692C-4AD6-B7A1-B6D58D113FA9}" destId="{38541E8B-9935-4CBA-862B-814BC6174AF2}" srcOrd="10" destOrd="0" presId="urn:microsoft.com/office/officeart/2009/3/layout/RandomtoResultProcess"/>
    <dgm:cxn modelId="{F07B9EFA-3B57-4921-8D4E-B127B6CA6F25}" type="presParOf" srcId="{013D003D-692C-4AD6-B7A1-B6D58D113FA9}" destId="{89EDF25A-BBA3-4FA4-90F3-32CF38BE8221}" srcOrd="11" destOrd="0" presId="urn:microsoft.com/office/officeart/2009/3/layout/RandomtoResultProcess"/>
    <dgm:cxn modelId="{8E9EF080-3D0C-4EA9-A3AF-0DF12E06AECA}" type="presParOf" srcId="{013D003D-692C-4AD6-B7A1-B6D58D113FA9}" destId="{83244247-0491-4DC8-BA08-7E30B72BB466}" srcOrd="12" destOrd="0" presId="urn:microsoft.com/office/officeart/2009/3/layout/RandomtoResultProcess"/>
    <dgm:cxn modelId="{801968B7-1FAA-4F43-93E9-89B960D359D6}" type="presParOf" srcId="{013D003D-692C-4AD6-B7A1-B6D58D113FA9}" destId="{9531C309-1327-4E4B-9028-39AFCC04ECA4}" srcOrd="13" destOrd="0" presId="urn:microsoft.com/office/officeart/2009/3/layout/RandomtoResultProcess"/>
    <dgm:cxn modelId="{8233CCDE-8250-400C-9BA0-3D998585BD70}" type="presParOf" srcId="{013D003D-692C-4AD6-B7A1-B6D58D113FA9}" destId="{65BE98C5-B3EC-4FEA-9F3A-4FC8411E77C4}" srcOrd="14" destOrd="0" presId="urn:microsoft.com/office/officeart/2009/3/layout/RandomtoResultProcess"/>
    <dgm:cxn modelId="{0688A51A-8F13-421A-B52D-B94BDE22B8E2}" type="presParOf" srcId="{013D003D-692C-4AD6-B7A1-B6D58D113FA9}" destId="{AE669DB1-E485-477A-94B7-B483B6856D69}" srcOrd="15" destOrd="0" presId="urn:microsoft.com/office/officeart/2009/3/layout/RandomtoResultProcess"/>
    <dgm:cxn modelId="{1D3E3C65-E41E-4A34-A6BB-7B896293F206}" type="presParOf" srcId="{013D003D-692C-4AD6-B7A1-B6D58D113FA9}" destId="{20F444FF-0175-40AB-A7D0-29ED4283595F}" srcOrd="16" destOrd="0" presId="urn:microsoft.com/office/officeart/2009/3/layout/RandomtoResultProcess"/>
    <dgm:cxn modelId="{DF932061-FC11-4ADE-BA63-F199360E2F99}" type="presParOf" srcId="{013D003D-692C-4AD6-B7A1-B6D58D113FA9}" destId="{C07411DC-D56E-4974-8950-72340BB1AA81}" srcOrd="17" destOrd="0" presId="urn:microsoft.com/office/officeart/2009/3/layout/RandomtoResultProcess"/>
    <dgm:cxn modelId="{05E1367E-C8EC-4968-9E06-9BCADDE501B5}" type="presParOf" srcId="{013D003D-692C-4AD6-B7A1-B6D58D113FA9}" destId="{017BB19E-E735-460A-AA72-3F74D091DB47}" srcOrd="18" destOrd="0" presId="urn:microsoft.com/office/officeart/2009/3/layout/RandomtoResultProcess"/>
    <dgm:cxn modelId="{5DE068DD-C4CF-4268-A94F-8870EAA6124F}" type="presParOf" srcId="{013D003D-692C-4AD6-B7A1-B6D58D113FA9}" destId="{CCC73908-BE82-4512-B245-C5D3A69ED529}" srcOrd="19" destOrd="0" presId="urn:microsoft.com/office/officeart/2009/3/layout/RandomtoResultProcess"/>
    <dgm:cxn modelId="{ADFAC4EA-0128-4683-AE18-9764D08BC569}" type="presParOf" srcId="{B4CE4ABF-0354-41A6-A59C-CE65946C3D09}" destId="{BEF46D35-9A0F-46D8-B916-D7AE51826AF7}" srcOrd="1" destOrd="0" presId="urn:microsoft.com/office/officeart/2009/3/layout/RandomtoResultProcess"/>
    <dgm:cxn modelId="{B3D7B64C-6985-47E9-BA5C-DE5B65D52B83}" type="presParOf" srcId="{BEF46D35-9A0F-46D8-B916-D7AE51826AF7}" destId="{AB606CBB-D13A-42F8-981A-C93BD5DF99BC}" srcOrd="0" destOrd="0" presId="urn:microsoft.com/office/officeart/2009/3/layout/RandomtoResultProcess"/>
    <dgm:cxn modelId="{E3099DF4-D311-4A19-9B9E-33A0CF983331}" type="presParOf" srcId="{BEF46D35-9A0F-46D8-B916-D7AE51826AF7}" destId="{6A5B8503-249C-4EA4-8350-5145F74ABF9D}" srcOrd="1" destOrd="0" presId="urn:microsoft.com/office/officeart/2009/3/layout/RandomtoResultProcess"/>
    <dgm:cxn modelId="{F70B536F-5EBF-487D-B023-D4E5BEF88713}" type="presParOf" srcId="{B4CE4ABF-0354-41A6-A59C-CE65946C3D09}" destId="{B8252E96-278E-4FC1-B535-089BB939635E}" srcOrd="2" destOrd="0" presId="urn:microsoft.com/office/officeart/2009/3/layout/RandomtoResultProcess"/>
    <dgm:cxn modelId="{E8C6E224-8960-4885-92FF-A89B9F049BC8}" type="presParOf" srcId="{B4CE4ABF-0354-41A6-A59C-CE65946C3D09}" destId="{2D5859A4-565F-443D-9334-CBFA2C12FD46}" srcOrd="3" destOrd="0" presId="urn:microsoft.com/office/officeart/2009/3/layout/RandomtoResultProcess"/>
    <dgm:cxn modelId="{0237C14D-EF09-4768-B974-B24E1215B83D}" type="presParOf" srcId="{2D5859A4-565F-443D-9334-CBFA2C12FD46}" destId="{F6634B61-329F-4665-ADA7-094CDD941837}" srcOrd="0" destOrd="0" presId="urn:microsoft.com/office/officeart/2009/3/layout/RandomtoResultProcess"/>
    <dgm:cxn modelId="{B172F3CA-B4AD-43E2-9877-380C56473C9E}" type="presParOf" srcId="{2D5859A4-565F-443D-9334-CBFA2C12FD46}" destId="{90FFF439-2061-42F0-BA7B-35601F8875E7}" srcOrd="1" destOrd="0" presId="urn:microsoft.com/office/officeart/2009/3/layout/RandomtoResultProcess"/>
    <dgm:cxn modelId="{ED599F06-0E51-4D6D-ACDE-E92CF66B5FC0}" type="presParOf" srcId="{B4CE4ABF-0354-41A6-A59C-CE65946C3D09}" destId="{4AADE223-0D08-4549-8FCC-7154DC3F5E03}" srcOrd="4" destOrd="0" presId="urn:microsoft.com/office/officeart/2009/3/layout/RandomtoResultProcess"/>
    <dgm:cxn modelId="{1C35C451-A7CC-4660-94FF-D96067FF625C}" type="presParOf" srcId="{4AADE223-0D08-4549-8FCC-7154DC3F5E03}" destId="{FCD14A56-29FA-4F05-A23E-EBEBEEA946A3}" srcOrd="0" destOrd="0" presId="urn:microsoft.com/office/officeart/2009/3/layout/RandomtoResultProcess"/>
    <dgm:cxn modelId="{43AD697B-D5EA-4311-B352-B18F0A7A83F6}" type="presParOf" srcId="{4AADE223-0D08-4549-8FCC-7154DC3F5E03}" destId="{5B5BD9E1-FEB2-4D76-B49A-C4CF86813956}" srcOrd="1" destOrd="0" presId="urn:microsoft.com/office/officeart/2009/3/layout/RandomtoResultProcess"/>
    <dgm:cxn modelId="{730ABA44-D94A-4E0F-9795-05D8E771F5CC}" type="presParOf" srcId="{4AADE223-0D08-4549-8FCC-7154DC3F5E03}" destId="{3D32CCDF-823E-4E32-A031-315F69F3AF78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AFC06-0887-4B2B-97F8-1E98C26C90D1}">
      <dsp:nvSpPr>
        <dsp:cNvPr id="0" name=""/>
        <dsp:cNvSpPr/>
      </dsp:nvSpPr>
      <dsp:spPr>
        <a:xfrm>
          <a:off x="130390" y="1367080"/>
          <a:ext cx="1951704" cy="643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17 strategic initiatives</a:t>
          </a:r>
          <a:endParaRPr lang="en-US" sz="2100" kern="1200" dirty="0"/>
        </a:p>
      </dsp:txBody>
      <dsp:txXfrm>
        <a:off x="130390" y="1367080"/>
        <a:ext cx="1951704" cy="643175"/>
      </dsp:txXfrm>
    </dsp:sp>
    <dsp:sp modelId="{89BF09DC-FC49-4812-9871-4116234387A9}">
      <dsp:nvSpPr>
        <dsp:cNvPr id="0" name=""/>
        <dsp:cNvSpPr/>
      </dsp:nvSpPr>
      <dsp:spPr>
        <a:xfrm>
          <a:off x="130390" y="2723316"/>
          <a:ext cx="1951704" cy="1204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Education Master Plan (EMP)</a:t>
          </a:r>
          <a:endParaRPr lang="en-US" sz="1800" kern="1200" dirty="0"/>
        </a:p>
      </dsp:txBody>
      <dsp:txXfrm>
        <a:off x="130390" y="2723316"/>
        <a:ext cx="1951704" cy="1204997"/>
      </dsp:txXfrm>
    </dsp:sp>
    <dsp:sp modelId="{0593FCD8-153B-4694-AD7D-B5F2D6C294BB}">
      <dsp:nvSpPr>
        <dsp:cNvPr id="0" name=""/>
        <dsp:cNvSpPr/>
      </dsp:nvSpPr>
      <dsp:spPr>
        <a:xfrm>
          <a:off x="128172" y="1171466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2ECDE-C95A-458B-A2B5-335B021B413E}">
      <dsp:nvSpPr>
        <dsp:cNvPr id="0" name=""/>
        <dsp:cNvSpPr/>
      </dsp:nvSpPr>
      <dsp:spPr>
        <a:xfrm>
          <a:off x="236847" y="954117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16425-B289-4BAB-A42A-E0A1FA2B097F}">
      <dsp:nvSpPr>
        <dsp:cNvPr id="0" name=""/>
        <dsp:cNvSpPr/>
      </dsp:nvSpPr>
      <dsp:spPr>
        <a:xfrm>
          <a:off x="497665" y="997587"/>
          <a:ext cx="243963" cy="24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F41519-8144-4845-A91D-282DC99DBA1A}">
      <dsp:nvSpPr>
        <dsp:cNvPr id="0" name=""/>
        <dsp:cNvSpPr/>
      </dsp:nvSpPr>
      <dsp:spPr>
        <a:xfrm>
          <a:off x="715014" y="758503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72C91-D508-4142-BD77-B8FCB7A76530}">
      <dsp:nvSpPr>
        <dsp:cNvPr id="0" name=""/>
        <dsp:cNvSpPr/>
      </dsp:nvSpPr>
      <dsp:spPr>
        <a:xfrm>
          <a:off x="997568" y="671564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8B3CE-C5CF-4C75-BD69-829F4BBBD80F}">
      <dsp:nvSpPr>
        <dsp:cNvPr id="0" name=""/>
        <dsp:cNvSpPr/>
      </dsp:nvSpPr>
      <dsp:spPr>
        <a:xfrm>
          <a:off x="1345326" y="823708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1E3DB-998F-470B-943F-6DD2B05656B3}">
      <dsp:nvSpPr>
        <dsp:cNvPr id="0" name=""/>
        <dsp:cNvSpPr/>
      </dsp:nvSpPr>
      <dsp:spPr>
        <a:xfrm>
          <a:off x="1562675" y="932382"/>
          <a:ext cx="243963" cy="24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3B65F-9DC0-4BC1-980F-BED8AE587F03}">
      <dsp:nvSpPr>
        <dsp:cNvPr id="0" name=""/>
        <dsp:cNvSpPr/>
      </dsp:nvSpPr>
      <dsp:spPr>
        <a:xfrm>
          <a:off x="1866964" y="1171466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41E8B-9935-4CBA-862B-814BC6174AF2}">
      <dsp:nvSpPr>
        <dsp:cNvPr id="0" name=""/>
        <dsp:cNvSpPr/>
      </dsp:nvSpPr>
      <dsp:spPr>
        <a:xfrm>
          <a:off x="1997373" y="1410550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DF25A-BBA3-4FA4-90F3-32CF38BE8221}">
      <dsp:nvSpPr>
        <dsp:cNvPr id="0" name=""/>
        <dsp:cNvSpPr/>
      </dsp:nvSpPr>
      <dsp:spPr>
        <a:xfrm>
          <a:off x="867159" y="954117"/>
          <a:ext cx="399212" cy="39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44247-0491-4DC8-BA08-7E30B72BB466}">
      <dsp:nvSpPr>
        <dsp:cNvPr id="0" name=""/>
        <dsp:cNvSpPr/>
      </dsp:nvSpPr>
      <dsp:spPr>
        <a:xfrm>
          <a:off x="19498" y="1780043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31C309-1327-4E4B-9028-39AFCC04ECA4}">
      <dsp:nvSpPr>
        <dsp:cNvPr id="0" name=""/>
        <dsp:cNvSpPr/>
      </dsp:nvSpPr>
      <dsp:spPr>
        <a:xfrm>
          <a:off x="149907" y="1975657"/>
          <a:ext cx="243963" cy="24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E98C5-B3EC-4FEA-9F3A-4FC8411E77C4}">
      <dsp:nvSpPr>
        <dsp:cNvPr id="0" name=""/>
        <dsp:cNvSpPr/>
      </dsp:nvSpPr>
      <dsp:spPr>
        <a:xfrm>
          <a:off x="475931" y="2149537"/>
          <a:ext cx="354855" cy="354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69DB1-E485-477A-94B7-B483B6856D69}">
      <dsp:nvSpPr>
        <dsp:cNvPr id="0" name=""/>
        <dsp:cNvSpPr/>
      </dsp:nvSpPr>
      <dsp:spPr>
        <a:xfrm>
          <a:off x="932363" y="2432090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444FF-0175-40AB-A7D0-29ED4283595F}">
      <dsp:nvSpPr>
        <dsp:cNvPr id="0" name=""/>
        <dsp:cNvSpPr/>
      </dsp:nvSpPr>
      <dsp:spPr>
        <a:xfrm>
          <a:off x="1019303" y="2149537"/>
          <a:ext cx="243963" cy="24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411DC-D56E-4974-8950-72340BB1AA81}">
      <dsp:nvSpPr>
        <dsp:cNvPr id="0" name=""/>
        <dsp:cNvSpPr/>
      </dsp:nvSpPr>
      <dsp:spPr>
        <a:xfrm>
          <a:off x="1236652" y="2453825"/>
          <a:ext cx="155249" cy="1552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BB19E-E735-460A-AA72-3F74D091DB47}">
      <dsp:nvSpPr>
        <dsp:cNvPr id="0" name=""/>
        <dsp:cNvSpPr/>
      </dsp:nvSpPr>
      <dsp:spPr>
        <a:xfrm>
          <a:off x="1432266" y="2106067"/>
          <a:ext cx="354855" cy="3548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73908-BE82-4512-B245-C5D3A69ED529}">
      <dsp:nvSpPr>
        <dsp:cNvPr id="0" name=""/>
        <dsp:cNvSpPr/>
      </dsp:nvSpPr>
      <dsp:spPr>
        <a:xfrm>
          <a:off x="1910434" y="2019127"/>
          <a:ext cx="243963" cy="2439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06CBB-D13A-42F8-981A-C93BD5DF99BC}">
      <dsp:nvSpPr>
        <dsp:cNvPr id="0" name=""/>
        <dsp:cNvSpPr/>
      </dsp:nvSpPr>
      <dsp:spPr>
        <a:xfrm>
          <a:off x="2154397" y="997226"/>
          <a:ext cx="716484" cy="136784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34B61-329F-4665-ADA7-094CDD941837}">
      <dsp:nvSpPr>
        <dsp:cNvPr id="0" name=""/>
        <dsp:cNvSpPr/>
      </dsp:nvSpPr>
      <dsp:spPr>
        <a:xfrm>
          <a:off x="2740612" y="997226"/>
          <a:ext cx="716484" cy="1367847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D14A56-29FA-4F05-A23E-EBEBEEA946A3}">
      <dsp:nvSpPr>
        <dsp:cNvPr id="0" name=""/>
        <dsp:cNvSpPr/>
      </dsp:nvSpPr>
      <dsp:spPr>
        <a:xfrm>
          <a:off x="3603650" y="900188"/>
          <a:ext cx="1660942" cy="16609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Top 6</a:t>
          </a:r>
          <a:endParaRPr lang="en-US" sz="2100" kern="1200" dirty="0"/>
        </a:p>
      </dsp:txBody>
      <dsp:txXfrm>
        <a:off x="3846889" y="1143427"/>
        <a:ext cx="1174464" cy="1174464"/>
      </dsp:txXfrm>
    </dsp:sp>
    <dsp:sp modelId="{5B5BD9E1-FEB2-4D76-B49A-C4CF86813956}">
      <dsp:nvSpPr>
        <dsp:cNvPr id="0" name=""/>
        <dsp:cNvSpPr/>
      </dsp:nvSpPr>
      <dsp:spPr>
        <a:xfrm>
          <a:off x="3457097" y="2723316"/>
          <a:ext cx="1954049" cy="1204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2020-21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/>
            <a:t>Strategic Priorities</a:t>
          </a:r>
          <a:endParaRPr lang="en-US" sz="1800" kern="1200" dirty="0"/>
        </a:p>
      </dsp:txBody>
      <dsp:txXfrm>
        <a:off x="3457097" y="2723316"/>
        <a:ext cx="1954049" cy="1204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2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8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4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7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8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62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0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3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5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8E8EA-5AA1-4D01-93D6-D6FB05C7757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6337A-1214-4F64-B2A8-3C4404D9A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7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(operational) Plan for 2020-21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Proposed to PBC as of September 2, 2020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61" y="1159727"/>
            <a:ext cx="3261257" cy="146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#5</a:t>
            </a:r>
            <a:endParaRPr lang="en-US" sz="2000" b="1" dirty="0" smtClean="0"/>
          </a:p>
          <a:p>
            <a:pPr algn="ctr"/>
            <a:endParaRPr lang="en-US" dirty="0"/>
          </a:p>
          <a:p>
            <a:pPr algn="ctr"/>
            <a:r>
              <a:rPr lang="en-US" dirty="0"/>
              <a:t>Promote a campus culture that fosters a climate of inclusivity</a:t>
            </a:r>
          </a:p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146" y="1343955"/>
            <a:ext cx="72072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#6</a:t>
            </a:r>
            <a:endParaRPr lang="en-US" sz="2000" b="1" dirty="0" smtClean="0"/>
          </a:p>
          <a:p>
            <a:pPr algn="ctr"/>
            <a:endParaRPr lang="en-US" dirty="0"/>
          </a:p>
          <a:p>
            <a:pPr algn="ctr"/>
            <a:r>
              <a:rPr lang="en-US" dirty="0"/>
              <a:t>Institutionalize effective structures and best practices of HSI (Hispanic-Serving Institutions) and AANAPISI (Asian American and Native American Pacific Islander-Serving Institutions) in order to reduce </a:t>
            </a:r>
            <a:r>
              <a:rPr lang="en-US" i="1" dirty="0" smtClean="0"/>
              <a:t>obligation gaps</a:t>
            </a:r>
            <a:endParaRPr lang="en-US" dirty="0"/>
          </a:p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203" y="682625"/>
            <a:ext cx="7258050" cy="549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67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smtClean="0"/>
          </a:p>
          <a:p>
            <a:pPr algn="ctr"/>
            <a:endParaRPr lang="en-US" sz="2000" b="1" dirty="0"/>
          </a:p>
          <a:p>
            <a:pPr algn="ctr"/>
            <a:r>
              <a:rPr lang="en-US" sz="2000" b="1" dirty="0" smtClean="0"/>
              <a:t>New Priority</a:t>
            </a:r>
          </a:p>
          <a:p>
            <a:pPr algn="ctr"/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bg1"/>
                </a:solidFill>
              </a:rPr>
              <a:t>Hiring and retention of diverse employees</a:t>
            </a:r>
            <a:endParaRPr lang="en-US" sz="2000" i="1" dirty="0">
              <a:solidFill>
                <a:schemeClr val="bg1"/>
              </a:solidFill>
            </a:endParaRPr>
          </a:p>
          <a:p>
            <a:pPr algn="ctr"/>
            <a:endParaRPr lang="en-US" sz="2000" b="1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014" y="2136808"/>
            <a:ext cx="7774781" cy="139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5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College Annual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 forth the activities to be implemented in one year to support the achievement of the five-year goals articulated in the Education Master Plan, which are in support of achieving the College Mission.</a:t>
            </a:r>
          </a:p>
          <a:p>
            <a:r>
              <a:rPr lang="en-US" dirty="0" smtClean="0"/>
              <a:t>Is a synthesis of objectives, strategic initiatives, and activities of other college plans, grant deliverables, and recent mandates from the State Chancellor’s Office.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82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42407" y="1178634"/>
            <a:ext cx="1857675" cy="521689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306E47-65FC-034A-8737-E1EE8A1A3212}"/>
              </a:ext>
            </a:extLst>
          </p:cNvPr>
          <p:cNvSpPr/>
          <p:nvPr/>
        </p:nvSpPr>
        <p:spPr>
          <a:xfrm>
            <a:off x="962528" y="1553843"/>
            <a:ext cx="9154510" cy="73572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Education Master Plan: 2017-2022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FFEA069-0333-AE41-B74A-01DE1AE87920}"/>
              </a:ext>
            </a:extLst>
          </p:cNvPr>
          <p:cNvCxnSpPr/>
          <p:nvPr/>
        </p:nvCxnSpPr>
        <p:spPr>
          <a:xfrm>
            <a:off x="3771168" y="2288072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0E5E8E-1FE5-D64A-B57C-DE5A73111C39}"/>
              </a:ext>
            </a:extLst>
          </p:cNvPr>
          <p:cNvCxnSpPr/>
          <p:nvPr/>
        </p:nvCxnSpPr>
        <p:spPr>
          <a:xfrm>
            <a:off x="5375884" y="2300352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F11EA6F-BB42-714A-9FE9-1181B4937291}"/>
              </a:ext>
            </a:extLst>
          </p:cNvPr>
          <p:cNvCxnSpPr/>
          <p:nvPr/>
        </p:nvCxnSpPr>
        <p:spPr>
          <a:xfrm>
            <a:off x="6998896" y="2302138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8DA8941-2EED-D440-94F7-29E737FB3289}"/>
              </a:ext>
            </a:extLst>
          </p:cNvPr>
          <p:cNvCxnSpPr/>
          <p:nvPr/>
        </p:nvCxnSpPr>
        <p:spPr>
          <a:xfrm>
            <a:off x="8542486" y="2315789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A9D6403-F006-7D4C-A14F-4744D44F4255}"/>
              </a:ext>
            </a:extLst>
          </p:cNvPr>
          <p:cNvSpPr txBox="1"/>
          <p:nvPr/>
        </p:nvSpPr>
        <p:spPr>
          <a:xfrm>
            <a:off x="5831109" y="2302679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3</a:t>
            </a:r>
          </a:p>
          <a:p>
            <a:pPr algn="ctr"/>
            <a:r>
              <a:rPr lang="en-US" dirty="0"/>
              <a:t>2019-20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5EFEF3-FAE6-7845-817F-E05D07C8D212}"/>
              </a:ext>
            </a:extLst>
          </p:cNvPr>
          <p:cNvSpPr txBox="1"/>
          <p:nvPr/>
        </p:nvSpPr>
        <p:spPr>
          <a:xfrm>
            <a:off x="7398065" y="2286312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4</a:t>
            </a:r>
          </a:p>
          <a:p>
            <a:pPr algn="ctr"/>
            <a:r>
              <a:rPr lang="en-US" i="1" dirty="0"/>
              <a:t>2020-21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999BBD-23DD-A747-8EAE-7D7293E68970}"/>
              </a:ext>
            </a:extLst>
          </p:cNvPr>
          <p:cNvSpPr txBox="1"/>
          <p:nvPr/>
        </p:nvSpPr>
        <p:spPr>
          <a:xfrm>
            <a:off x="8917833" y="2274530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5</a:t>
            </a:r>
          </a:p>
          <a:p>
            <a:pPr algn="ctr"/>
            <a:r>
              <a:rPr lang="en-US" i="1" dirty="0"/>
              <a:t>2021-22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2F55C5-1EF2-1F4D-BA1A-98DE1C8A4565}"/>
              </a:ext>
            </a:extLst>
          </p:cNvPr>
          <p:cNvCxnSpPr/>
          <p:nvPr/>
        </p:nvCxnSpPr>
        <p:spPr>
          <a:xfrm>
            <a:off x="10117038" y="2289569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6AD4B8F-9DD7-0A4E-921F-4F02B327F1E0}"/>
              </a:ext>
            </a:extLst>
          </p:cNvPr>
          <p:cNvSpPr txBox="1"/>
          <p:nvPr/>
        </p:nvSpPr>
        <p:spPr>
          <a:xfrm>
            <a:off x="10369265" y="3440112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3</a:t>
            </a:r>
          </a:p>
          <a:p>
            <a:pPr algn="ctr"/>
            <a:r>
              <a:rPr lang="en-US" dirty="0"/>
              <a:t>2022-23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B95896-5FD3-BD4C-B206-BB4E698FE794}"/>
              </a:ext>
            </a:extLst>
          </p:cNvPr>
          <p:cNvSpPr txBox="1"/>
          <p:nvPr/>
        </p:nvSpPr>
        <p:spPr>
          <a:xfrm>
            <a:off x="7373867" y="3484618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Year 1</a:t>
            </a:r>
          </a:p>
          <a:p>
            <a:pPr algn="ctr"/>
            <a:r>
              <a:rPr lang="en-US" dirty="0"/>
              <a:t>2020-21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328F971-5953-FA48-9906-87333039BB95}"/>
              </a:ext>
            </a:extLst>
          </p:cNvPr>
          <p:cNvSpPr txBox="1"/>
          <p:nvPr/>
        </p:nvSpPr>
        <p:spPr>
          <a:xfrm>
            <a:off x="8937372" y="3463916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Year 2</a:t>
            </a:r>
          </a:p>
          <a:p>
            <a:pPr algn="ctr"/>
            <a:r>
              <a:rPr lang="en-US" dirty="0"/>
              <a:t>2021-22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ACA73E4-2844-E445-B1C1-AFD4D6EA10AF}"/>
              </a:ext>
            </a:extLst>
          </p:cNvPr>
          <p:cNvCxnSpPr/>
          <p:nvPr/>
        </p:nvCxnSpPr>
        <p:spPr>
          <a:xfrm>
            <a:off x="7012416" y="3488557"/>
            <a:ext cx="0" cy="68450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702BA0B-2E2F-7B45-8AA2-2A7F82A93CDD}"/>
              </a:ext>
            </a:extLst>
          </p:cNvPr>
          <p:cNvCxnSpPr/>
          <p:nvPr/>
        </p:nvCxnSpPr>
        <p:spPr>
          <a:xfrm>
            <a:off x="8545112" y="3478637"/>
            <a:ext cx="14421" cy="69442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3A67C46-C05E-0E4D-9F93-B596E41DE5A9}"/>
              </a:ext>
            </a:extLst>
          </p:cNvPr>
          <p:cNvCxnSpPr/>
          <p:nvPr/>
        </p:nvCxnSpPr>
        <p:spPr>
          <a:xfrm>
            <a:off x="10134104" y="3490137"/>
            <a:ext cx="6808" cy="682922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FD66F787-8CAE-DB4A-B0AC-1317A9389F26}"/>
              </a:ext>
            </a:extLst>
          </p:cNvPr>
          <p:cNvSpPr txBox="1"/>
          <p:nvPr/>
        </p:nvSpPr>
        <p:spPr>
          <a:xfrm>
            <a:off x="4226393" y="2274131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2</a:t>
            </a:r>
          </a:p>
          <a:p>
            <a:pPr algn="ctr"/>
            <a:r>
              <a:rPr lang="en-US" i="1" dirty="0"/>
              <a:t>2018-19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5BB82FB-A48F-154D-A261-04D3667883C5}"/>
              </a:ext>
            </a:extLst>
          </p:cNvPr>
          <p:cNvCxnSpPr/>
          <p:nvPr/>
        </p:nvCxnSpPr>
        <p:spPr>
          <a:xfrm>
            <a:off x="2263851" y="2302138"/>
            <a:ext cx="2626" cy="620110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E76B050-3785-7549-9D7A-3F75417B61AA}"/>
              </a:ext>
            </a:extLst>
          </p:cNvPr>
          <p:cNvSpPr txBox="1"/>
          <p:nvPr/>
        </p:nvSpPr>
        <p:spPr>
          <a:xfrm>
            <a:off x="2717157" y="2261144"/>
            <a:ext cx="957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Year 1</a:t>
            </a:r>
          </a:p>
          <a:p>
            <a:pPr algn="ctr"/>
            <a:r>
              <a:rPr lang="en-US" dirty="0"/>
              <a:t>2017-18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D65581B-91ED-F942-AA29-BD847B521F2D}"/>
              </a:ext>
            </a:extLst>
          </p:cNvPr>
          <p:cNvSpPr txBox="1"/>
          <p:nvPr/>
        </p:nvSpPr>
        <p:spPr>
          <a:xfrm>
            <a:off x="10262585" y="366662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7FFEE49-6B62-9B4C-A757-66D2A2BFDA6C}"/>
              </a:ext>
            </a:extLst>
          </p:cNvPr>
          <p:cNvSpPr txBox="1"/>
          <p:nvPr/>
        </p:nvSpPr>
        <p:spPr>
          <a:xfrm>
            <a:off x="10569824" y="29684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DD8178F-B9F7-6046-AFB1-E950F9A57B99}"/>
              </a:ext>
            </a:extLst>
          </p:cNvPr>
          <p:cNvCxnSpPr/>
          <p:nvPr/>
        </p:nvCxnSpPr>
        <p:spPr>
          <a:xfrm>
            <a:off x="11554931" y="3474176"/>
            <a:ext cx="0" cy="698883"/>
          </a:xfrm>
          <a:prstGeom prst="line">
            <a:avLst/>
          </a:prstGeom>
          <a:ln w="158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012416" y="5057174"/>
            <a:ext cx="1530070" cy="861774"/>
          </a:xfrm>
          <a:prstGeom prst="rect">
            <a:avLst/>
          </a:prstGeom>
          <a:solidFill>
            <a:srgbClr val="0063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Annual Strategic Plan</a:t>
            </a:r>
          </a:p>
          <a:p>
            <a:pPr algn="ctr"/>
            <a:r>
              <a:rPr lang="en-US" sz="1600" dirty="0" smtClean="0"/>
              <a:t>(operational)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8503563" y="5057174"/>
            <a:ext cx="1530070" cy="861774"/>
          </a:xfrm>
          <a:prstGeom prst="rect">
            <a:avLst/>
          </a:prstGeom>
          <a:solidFill>
            <a:srgbClr val="00634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Annual Strategic Plan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(operational)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038382" y="5057174"/>
            <a:ext cx="1530070" cy="861774"/>
          </a:xfrm>
          <a:prstGeom prst="rect">
            <a:avLst/>
          </a:prstGeom>
          <a:solidFill>
            <a:srgbClr val="0063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Annual Strategic Plan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(operational)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4303517" y="5354138"/>
            <a:ext cx="2319688" cy="26784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650802" y="5218069"/>
            <a:ext cx="2556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 we are now</a:t>
            </a:r>
            <a:endParaRPr lang="en-US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5A5B32-2025-C841-B01D-8E7E2F47BE20}"/>
              </a:ext>
            </a:extLst>
          </p:cNvPr>
          <p:cNvSpPr/>
          <p:nvPr/>
        </p:nvSpPr>
        <p:spPr>
          <a:xfrm>
            <a:off x="7012416" y="4173059"/>
            <a:ext cx="4556035" cy="884115"/>
          </a:xfrm>
          <a:prstGeom prst="rect">
            <a:avLst/>
          </a:prstGeom>
          <a:solidFill>
            <a:schemeClr val="accent2">
              <a:lumMod val="40000"/>
              <a:lumOff val="60000"/>
              <a:alpha val="39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   </a:t>
            </a:r>
            <a:r>
              <a:rPr lang="en-US" sz="1600" b="1" dirty="0">
                <a:solidFill>
                  <a:schemeClr val="tx1"/>
                </a:solidFill>
              </a:rPr>
              <a:t>College Committee Planning</a:t>
            </a:r>
            <a:r>
              <a:rPr lang="en-US" sz="1600" dirty="0">
                <a:solidFill>
                  <a:schemeClr val="tx1"/>
                </a:solidFill>
              </a:rPr>
              <a:t>:  2020-2023</a:t>
            </a:r>
            <a:endParaRPr lang="en-US" sz="1600" dirty="0"/>
          </a:p>
          <a:p>
            <a:pPr algn="ctr"/>
            <a:r>
              <a:rPr lang="en-US" sz="1600" dirty="0"/>
              <a:t>   </a:t>
            </a:r>
            <a:r>
              <a:rPr lang="en-US" sz="1600" i="1" dirty="0">
                <a:solidFill>
                  <a:schemeClr val="tx1"/>
                </a:solidFill>
              </a:rPr>
              <a:t>Align 3-year planning as appropriate per committee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C29BFBA-1849-CF4C-ACC4-CA71D7E83ECF}"/>
              </a:ext>
            </a:extLst>
          </p:cNvPr>
          <p:cNvSpPr/>
          <p:nvPr/>
        </p:nvSpPr>
        <p:spPr>
          <a:xfrm>
            <a:off x="2263851" y="2921292"/>
            <a:ext cx="9291080" cy="546538"/>
          </a:xfrm>
          <a:prstGeom prst="rect">
            <a:avLst/>
          </a:prstGeom>
          <a:solidFill>
            <a:schemeClr val="accent5">
              <a:lumMod val="40000"/>
              <a:lumOff val="60000"/>
              <a:alpha val="50196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Strategic Enrollment Planning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             </a:t>
            </a:r>
            <a:r>
              <a:rPr lang="en-US" sz="2000" b="1" dirty="0">
                <a:solidFill>
                  <a:schemeClr val="tx1"/>
                </a:solidFill>
              </a:rPr>
              <a:t>Strategic Enrollment Management Plan: 2020-23</a:t>
            </a:r>
          </a:p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THIS YEAR: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Prioritize support for students, faculty and staff during COVID-19 and remote campus operations</a:t>
            </a:r>
          </a:p>
          <a:p>
            <a:endParaRPr lang="en-US" dirty="0"/>
          </a:p>
          <a:p>
            <a:r>
              <a:rPr lang="en-US" dirty="0" smtClean="0"/>
              <a:t>Apply guiding principles (or a framework) related to fulfilling the campus-wide commitment to becoming an anti-racist institution and fulfilling its mission of “ensuring </a:t>
            </a:r>
            <a:r>
              <a:rPr lang="en-US" dirty="0"/>
              <a:t>that all students have equitable opportunities to achieve their transfer, career education, and lifelong learning educational </a:t>
            </a:r>
            <a:r>
              <a:rPr lang="en-US" dirty="0" smtClean="0"/>
              <a:t>goals.”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89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5952" y="195536"/>
            <a:ext cx="6308959" cy="655101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655768" y="712269"/>
            <a:ext cx="2079056" cy="30800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655768" y="2174801"/>
            <a:ext cx="2079056" cy="30800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57911" y="3384884"/>
            <a:ext cx="2079056" cy="30800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50415" y="4827070"/>
            <a:ext cx="2219827" cy="3031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50415" y="5749490"/>
            <a:ext cx="2079056" cy="308009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50414" y="6039851"/>
            <a:ext cx="3567365" cy="33207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0541" y="1377176"/>
            <a:ext cx="5430645" cy="4599878"/>
            <a:chOff x="150541" y="1048215"/>
            <a:chExt cx="5430645" cy="4599878"/>
          </a:xfrm>
        </p:grpSpPr>
        <p:graphicFrame>
          <p:nvGraphicFramePr>
            <p:cNvPr id="14" name="Diagram 13"/>
            <p:cNvGraphicFramePr/>
            <p:nvPr>
              <p:extLst/>
            </p:nvPr>
          </p:nvGraphicFramePr>
          <p:xfrm>
            <a:off x="150541" y="1048215"/>
            <a:ext cx="5430645" cy="459987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2079701" y="3511650"/>
              <a:ext cx="16782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Arial Black" panose="020B0A04020102020204" pitchFamily="34" charset="0"/>
                </a:rPr>
                <a:t>Considering COVID-19</a:t>
              </a:r>
              <a:endParaRPr lang="en-US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9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unched Tape 7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#1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Improve student completion via enrollment management, student retention and course scheduling 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840" y="165874"/>
            <a:ext cx="732155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1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#2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Collaborate with Pre-K to Adult School partners to promote relationships, seamless transitions, and alignment of pathways</a:t>
            </a:r>
          </a:p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0622" y="1413727"/>
            <a:ext cx="714375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1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#3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Expand and enhance marketing</a:t>
            </a:r>
          </a:p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787" y="1120775"/>
            <a:ext cx="6762750" cy="461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77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unched Tape 1"/>
          <p:cNvSpPr/>
          <p:nvPr/>
        </p:nvSpPr>
        <p:spPr>
          <a:xfrm>
            <a:off x="618893" y="1003610"/>
            <a:ext cx="2932770" cy="465005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Strategic Priority </a:t>
            </a:r>
            <a:r>
              <a:rPr lang="en-US" sz="2800" b="1" dirty="0" smtClean="0"/>
              <a:t>#4</a:t>
            </a:r>
            <a:endParaRPr lang="en-US" sz="2000" b="1" dirty="0" smtClean="0"/>
          </a:p>
          <a:p>
            <a:pPr algn="ctr"/>
            <a:endParaRPr lang="en-US" sz="800" dirty="0"/>
          </a:p>
          <a:p>
            <a:pPr algn="ctr"/>
            <a:r>
              <a:rPr lang="en-US" sz="1600" dirty="0"/>
              <a:t>Implement the </a:t>
            </a:r>
            <a:r>
              <a:rPr lang="en-US" sz="1600" b="1" dirty="0"/>
              <a:t>Professional Learning </a:t>
            </a:r>
            <a:r>
              <a:rPr lang="en-US" sz="1600" dirty="0"/>
              <a:t>Plan and establish a robust college-wide professional learning program that engages campus constituents while creating opportunities for innovative practices that support student success and promote </a:t>
            </a:r>
            <a:r>
              <a:rPr lang="en-US" sz="1600" dirty="0" smtClean="0"/>
              <a:t>equity</a:t>
            </a:r>
            <a:endParaRPr lang="en-US" sz="1600" dirty="0"/>
          </a:p>
          <a:p>
            <a:pPr algn="ctr"/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042" y="1405518"/>
            <a:ext cx="76454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0E898E-794C-4BF8-B972-4B7106B69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D16DA1-AAF2-4C66-8650-9E47B068E2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7249CA-6692-436A-A382-F031B3EA63D1}">
  <ds:schemaRefs>
    <ds:schemaRef ds:uri="http://purl.org/dc/terms/"/>
    <ds:schemaRef ds:uri="2bc55ecc-363e-43e9-bfac-4ba2e86f45ee"/>
    <ds:schemaRef ds:uri="http://schemas.microsoft.com/office/infopath/2007/PartnerControl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b5bbb0b-6c89-44d7-be61-0adfe653f9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376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Office Theme</vt:lpstr>
      <vt:lpstr>Annual (operational) Plan for 2020-21</vt:lpstr>
      <vt:lpstr>The College Annual Plan</vt:lpstr>
      <vt:lpstr>PowerPoint Presentation</vt:lpstr>
      <vt:lpstr>FOCUS THIS YEAR: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(operational) Plan for 2020-21</dc:title>
  <dc:creator>Engel, Karen</dc:creator>
  <cp:lastModifiedBy>Engel, Karen</cp:lastModifiedBy>
  <cp:revision>2</cp:revision>
  <dcterms:created xsi:type="dcterms:W3CDTF">2020-09-11T18:22:26Z</dcterms:created>
  <dcterms:modified xsi:type="dcterms:W3CDTF">2020-09-11T18:26:45Z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