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69" r:id="rId7"/>
    <p:sldId id="259" r:id="rId8"/>
    <p:sldId id="268" r:id="rId9"/>
    <p:sldId id="260" r:id="rId10"/>
    <p:sldId id="270" r:id="rId11"/>
    <p:sldId id="271" r:id="rId12"/>
    <p:sldId id="272" r:id="rId13"/>
    <p:sldId id="273" r:id="rId14"/>
    <p:sldId id="274" r:id="rId15"/>
    <p:sldId id="275"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varScale="1">
        <p:scale>
          <a:sx n="66" d="100"/>
          <a:sy n="66" d="100"/>
        </p:scale>
        <p:origin x="56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F73D2C-0730-429D-9550-0C3EE679E224}"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E82103D4-D415-4D45-AD1C-52B60303F3B1}">
      <dgm:prSet phldrT="[Text]"/>
      <dgm:spPr/>
      <dgm:t>
        <a:bodyPr/>
        <a:lstStyle/>
        <a:p>
          <a:r>
            <a:rPr lang="en-US" dirty="0" smtClean="0"/>
            <a:t>17 strategic initiatives</a:t>
          </a:r>
          <a:endParaRPr lang="en-US" dirty="0"/>
        </a:p>
      </dgm:t>
    </dgm:pt>
    <dgm:pt modelId="{9BFAC354-943C-4DB8-9D09-E4E8D3BFE4A3}" type="parTrans" cxnId="{D3EE06F1-E52A-497B-AFCA-8C223E7CB11B}">
      <dgm:prSet/>
      <dgm:spPr/>
      <dgm:t>
        <a:bodyPr/>
        <a:lstStyle/>
        <a:p>
          <a:endParaRPr lang="en-US"/>
        </a:p>
      </dgm:t>
    </dgm:pt>
    <dgm:pt modelId="{BB0C3B21-91D9-41DB-B5BA-5FDBAE663FC1}" type="sibTrans" cxnId="{D3EE06F1-E52A-497B-AFCA-8C223E7CB11B}">
      <dgm:prSet/>
      <dgm:spPr/>
      <dgm:t>
        <a:bodyPr/>
        <a:lstStyle/>
        <a:p>
          <a:endParaRPr lang="en-US"/>
        </a:p>
      </dgm:t>
    </dgm:pt>
    <dgm:pt modelId="{236CF2F6-9CA8-4CAD-A9BD-5A4D47FC207C}">
      <dgm:prSet phldrT="[Text]" custT="1"/>
      <dgm:spPr/>
      <dgm:t>
        <a:bodyPr/>
        <a:lstStyle/>
        <a:p>
          <a:r>
            <a:rPr lang="en-US" sz="1800" dirty="0" smtClean="0"/>
            <a:t>Education Master Plan (EMP)</a:t>
          </a:r>
          <a:endParaRPr lang="en-US" sz="1800" dirty="0"/>
        </a:p>
      </dgm:t>
    </dgm:pt>
    <dgm:pt modelId="{8539B177-C8E3-47C1-97A1-047FC1C4FCA6}" type="parTrans" cxnId="{0557C049-3F44-47BA-8D68-EA277F5ED103}">
      <dgm:prSet/>
      <dgm:spPr/>
      <dgm:t>
        <a:bodyPr/>
        <a:lstStyle/>
        <a:p>
          <a:endParaRPr lang="en-US"/>
        </a:p>
      </dgm:t>
    </dgm:pt>
    <dgm:pt modelId="{1EB3306C-0C50-4394-AC4E-F1BB582560DB}" type="sibTrans" cxnId="{0557C049-3F44-47BA-8D68-EA277F5ED103}">
      <dgm:prSet/>
      <dgm:spPr/>
      <dgm:t>
        <a:bodyPr/>
        <a:lstStyle/>
        <a:p>
          <a:endParaRPr lang="en-US"/>
        </a:p>
      </dgm:t>
    </dgm:pt>
    <dgm:pt modelId="{8AB6D2D9-E18D-4D1C-87B3-87A338805805}">
      <dgm:prSet phldrT="[Text]"/>
      <dgm:spPr/>
      <dgm:t>
        <a:bodyPr/>
        <a:lstStyle/>
        <a:p>
          <a:r>
            <a:rPr lang="en-US" dirty="0" smtClean="0"/>
            <a:t>Top 6</a:t>
          </a:r>
          <a:endParaRPr lang="en-US" dirty="0"/>
        </a:p>
      </dgm:t>
    </dgm:pt>
    <dgm:pt modelId="{B7790216-0EFB-4C95-8808-8CF4B0F6514F}" type="parTrans" cxnId="{D4092EE2-9D60-4659-ADBA-FE91FC768AE3}">
      <dgm:prSet/>
      <dgm:spPr/>
      <dgm:t>
        <a:bodyPr/>
        <a:lstStyle/>
        <a:p>
          <a:endParaRPr lang="en-US"/>
        </a:p>
      </dgm:t>
    </dgm:pt>
    <dgm:pt modelId="{17664904-DAD0-44F7-A8FC-C7485E0FCB53}" type="sibTrans" cxnId="{D4092EE2-9D60-4659-ADBA-FE91FC768AE3}">
      <dgm:prSet/>
      <dgm:spPr/>
      <dgm:t>
        <a:bodyPr/>
        <a:lstStyle/>
        <a:p>
          <a:endParaRPr lang="en-US"/>
        </a:p>
      </dgm:t>
    </dgm:pt>
    <dgm:pt modelId="{F7B9A28B-F958-4274-B59D-0B7924705787}">
      <dgm:prSet phldrT="[Text]" custT="1"/>
      <dgm:spPr/>
      <dgm:t>
        <a:bodyPr/>
        <a:lstStyle/>
        <a:p>
          <a:pPr>
            <a:lnSpc>
              <a:spcPct val="100000"/>
            </a:lnSpc>
            <a:spcAft>
              <a:spcPts val="0"/>
            </a:spcAft>
          </a:pPr>
          <a:r>
            <a:rPr lang="en-US" sz="1800" dirty="0" smtClean="0"/>
            <a:t>2020-21 </a:t>
          </a:r>
        </a:p>
        <a:p>
          <a:pPr>
            <a:lnSpc>
              <a:spcPct val="100000"/>
            </a:lnSpc>
            <a:spcAft>
              <a:spcPts val="0"/>
            </a:spcAft>
          </a:pPr>
          <a:r>
            <a:rPr lang="en-US" sz="1800" dirty="0" smtClean="0"/>
            <a:t>Strategic Priorities</a:t>
          </a:r>
          <a:endParaRPr lang="en-US" sz="1800" dirty="0"/>
        </a:p>
      </dgm:t>
    </dgm:pt>
    <dgm:pt modelId="{97FF5914-9238-4F31-AD0D-D57D4D6213CF}" type="parTrans" cxnId="{D305958F-07E2-49FA-9681-80B72CF2964D}">
      <dgm:prSet/>
      <dgm:spPr/>
      <dgm:t>
        <a:bodyPr/>
        <a:lstStyle/>
        <a:p>
          <a:endParaRPr lang="en-US"/>
        </a:p>
      </dgm:t>
    </dgm:pt>
    <dgm:pt modelId="{638D4977-C1AB-402C-9078-ABE4D92CE5D8}" type="sibTrans" cxnId="{D305958F-07E2-49FA-9681-80B72CF2964D}">
      <dgm:prSet/>
      <dgm:spPr/>
      <dgm:t>
        <a:bodyPr/>
        <a:lstStyle/>
        <a:p>
          <a:endParaRPr lang="en-US"/>
        </a:p>
      </dgm:t>
    </dgm:pt>
    <dgm:pt modelId="{B4CE4ABF-0354-41A6-A59C-CE65946C3D09}" type="pres">
      <dgm:prSet presAssocID="{24F73D2C-0730-429D-9550-0C3EE679E224}" presName="Name0" presStyleCnt="0">
        <dgm:presLayoutVars>
          <dgm:dir/>
          <dgm:animOne val="branch"/>
          <dgm:animLvl val="lvl"/>
        </dgm:presLayoutVars>
      </dgm:prSet>
      <dgm:spPr/>
      <dgm:t>
        <a:bodyPr/>
        <a:lstStyle/>
        <a:p>
          <a:endParaRPr lang="en-US"/>
        </a:p>
      </dgm:t>
    </dgm:pt>
    <dgm:pt modelId="{013D003D-692C-4AD6-B7A1-B6D58D113FA9}" type="pres">
      <dgm:prSet presAssocID="{E82103D4-D415-4D45-AD1C-52B60303F3B1}" presName="chaos" presStyleCnt="0"/>
      <dgm:spPr/>
    </dgm:pt>
    <dgm:pt modelId="{166AFC06-0887-4B2B-97F8-1E98C26C90D1}" type="pres">
      <dgm:prSet presAssocID="{E82103D4-D415-4D45-AD1C-52B60303F3B1}" presName="parTx1" presStyleLbl="revTx" presStyleIdx="0" presStyleCnt="3"/>
      <dgm:spPr/>
      <dgm:t>
        <a:bodyPr/>
        <a:lstStyle/>
        <a:p>
          <a:endParaRPr lang="en-US"/>
        </a:p>
      </dgm:t>
    </dgm:pt>
    <dgm:pt modelId="{89BF09DC-FC49-4812-9871-4116234387A9}" type="pres">
      <dgm:prSet presAssocID="{E82103D4-D415-4D45-AD1C-52B60303F3B1}" presName="desTx1" presStyleLbl="revTx" presStyleIdx="1" presStyleCnt="3">
        <dgm:presLayoutVars>
          <dgm:bulletEnabled val="1"/>
        </dgm:presLayoutVars>
      </dgm:prSet>
      <dgm:spPr/>
      <dgm:t>
        <a:bodyPr/>
        <a:lstStyle/>
        <a:p>
          <a:endParaRPr lang="en-US"/>
        </a:p>
      </dgm:t>
    </dgm:pt>
    <dgm:pt modelId="{0593FCD8-153B-4694-AD7D-B5F2D6C294BB}" type="pres">
      <dgm:prSet presAssocID="{E82103D4-D415-4D45-AD1C-52B60303F3B1}" presName="c1" presStyleLbl="node1" presStyleIdx="0" presStyleCnt="19"/>
      <dgm:spPr/>
    </dgm:pt>
    <dgm:pt modelId="{0B72ECDE-C95A-458B-A2B5-335B021B413E}" type="pres">
      <dgm:prSet presAssocID="{E82103D4-D415-4D45-AD1C-52B60303F3B1}" presName="c2" presStyleLbl="node1" presStyleIdx="1" presStyleCnt="19"/>
      <dgm:spPr/>
    </dgm:pt>
    <dgm:pt modelId="{08116425-B289-4BAB-A42A-E0A1FA2B097F}" type="pres">
      <dgm:prSet presAssocID="{E82103D4-D415-4D45-AD1C-52B60303F3B1}" presName="c3" presStyleLbl="node1" presStyleIdx="2" presStyleCnt="19"/>
      <dgm:spPr/>
    </dgm:pt>
    <dgm:pt modelId="{FDF41519-8144-4845-A91D-282DC99DBA1A}" type="pres">
      <dgm:prSet presAssocID="{E82103D4-D415-4D45-AD1C-52B60303F3B1}" presName="c4" presStyleLbl="node1" presStyleIdx="3" presStyleCnt="19"/>
      <dgm:spPr/>
    </dgm:pt>
    <dgm:pt modelId="{C3772C91-D508-4142-BD77-B8FCB7A76530}" type="pres">
      <dgm:prSet presAssocID="{E82103D4-D415-4D45-AD1C-52B60303F3B1}" presName="c5" presStyleLbl="node1" presStyleIdx="4" presStyleCnt="19"/>
      <dgm:spPr/>
    </dgm:pt>
    <dgm:pt modelId="{BFB8B3CE-C5CF-4C75-BD69-829F4BBBD80F}" type="pres">
      <dgm:prSet presAssocID="{E82103D4-D415-4D45-AD1C-52B60303F3B1}" presName="c6" presStyleLbl="node1" presStyleIdx="5" presStyleCnt="19"/>
      <dgm:spPr/>
    </dgm:pt>
    <dgm:pt modelId="{8DD1E3DB-998F-470B-943F-6DD2B05656B3}" type="pres">
      <dgm:prSet presAssocID="{E82103D4-D415-4D45-AD1C-52B60303F3B1}" presName="c7" presStyleLbl="node1" presStyleIdx="6" presStyleCnt="19"/>
      <dgm:spPr/>
    </dgm:pt>
    <dgm:pt modelId="{E103B65F-9DC0-4BC1-980F-BED8AE587F03}" type="pres">
      <dgm:prSet presAssocID="{E82103D4-D415-4D45-AD1C-52B60303F3B1}" presName="c8" presStyleLbl="node1" presStyleIdx="7" presStyleCnt="19"/>
      <dgm:spPr/>
    </dgm:pt>
    <dgm:pt modelId="{38541E8B-9935-4CBA-862B-814BC6174AF2}" type="pres">
      <dgm:prSet presAssocID="{E82103D4-D415-4D45-AD1C-52B60303F3B1}" presName="c9" presStyleLbl="node1" presStyleIdx="8" presStyleCnt="19"/>
      <dgm:spPr/>
    </dgm:pt>
    <dgm:pt modelId="{89EDF25A-BBA3-4FA4-90F3-32CF38BE8221}" type="pres">
      <dgm:prSet presAssocID="{E82103D4-D415-4D45-AD1C-52B60303F3B1}" presName="c10" presStyleLbl="node1" presStyleIdx="9" presStyleCnt="19"/>
      <dgm:spPr/>
    </dgm:pt>
    <dgm:pt modelId="{83244247-0491-4DC8-BA08-7E30B72BB466}" type="pres">
      <dgm:prSet presAssocID="{E82103D4-D415-4D45-AD1C-52B60303F3B1}" presName="c11" presStyleLbl="node1" presStyleIdx="10" presStyleCnt="19"/>
      <dgm:spPr/>
    </dgm:pt>
    <dgm:pt modelId="{9531C309-1327-4E4B-9028-39AFCC04ECA4}" type="pres">
      <dgm:prSet presAssocID="{E82103D4-D415-4D45-AD1C-52B60303F3B1}" presName="c12" presStyleLbl="node1" presStyleIdx="11" presStyleCnt="19"/>
      <dgm:spPr/>
    </dgm:pt>
    <dgm:pt modelId="{65BE98C5-B3EC-4FEA-9F3A-4FC8411E77C4}" type="pres">
      <dgm:prSet presAssocID="{E82103D4-D415-4D45-AD1C-52B60303F3B1}" presName="c13" presStyleLbl="node1" presStyleIdx="12" presStyleCnt="19"/>
      <dgm:spPr/>
    </dgm:pt>
    <dgm:pt modelId="{AE669DB1-E485-477A-94B7-B483B6856D69}" type="pres">
      <dgm:prSet presAssocID="{E82103D4-D415-4D45-AD1C-52B60303F3B1}" presName="c14" presStyleLbl="node1" presStyleIdx="13" presStyleCnt="19"/>
      <dgm:spPr/>
    </dgm:pt>
    <dgm:pt modelId="{20F444FF-0175-40AB-A7D0-29ED4283595F}" type="pres">
      <dgm:prSet presAssocID="{E82103D4-D415-4D45-AD1C-52B60303F3B1}" presName="c15" presStyleLbl="node1" presStyleIdx="14" presStyleCnt="19"/>
      <dgm:spPr/>
    </dgm:pt>
    <dgm:pt modelId="{C07411DC-D56E-4974-8950-72340BB1AA81}" type="pres">
      <dgm:prSet presAssocID="{E82103D4-D415-4D45-AD1C-52B60303F3B1}" presName="c16" presStyleLbl="node1" presStyleIdx="15" presStyleCnt="19"/>
      <dgm:spPr/>
    </dgm:pt>
    <dgm:pt modelId="{017BB19E-E735-460A-AA72-3F74D091DB47}" type="pres">
      <dgm:prSet presAssocID="{E82103D4-D415-4D45-AD1C-52B60303F3B1}" presName="c17" presStyleLbl="node1" presStyleIdx="16" presStyleCnt="19"/>
      <dgm:spPr/>
    </dgm:pt>
    <dgm:pt modelId="{CCC73908-BE82-4512-B245-C5D3A69ED529}" type="pres">
      <dgm:prSet presAssocID="{E82103D4-D415-4D45-AD1C-52B60303F3B1}" presName="c18" presStyleLbl="node1" presStyleIdx="17" presStyleCnt="19"/>
      <dgm:spPr/>
    </dgm:pt>
    <dgm:pt modelId="{BEF46D35-9A0F-46D8-B916-D7AE51826AF7}" type="pres">
      <dgm:prSet presAssocID="{BB0C3B21-91D9-41DB-B5BA-5FDBAE663FC1}" presName="chevronComposite1" presStyleCnt="0"/>
      <dgm:spPr/>
    </dgm:pt>
    <dgm:pt modelId="{AB606CBB-D13A-42F8-981A-C93BD5DF99BC}" type="pres">
      <dgm:prSet presAssocID="{BB0C3B21-91D9-41DB-B5BA-5FDBAE663FC1}" presName="chevron1" presStyleLbl="sibTrans2D1" presStyleIdx="0" presStyleCnt="2"/>
      <dgm:spPr/>
    </dgm:pt>
    <dgm:pt modelId="{6A5B8503-249C-4EA4-8350-5145F74ABF9D}" type="pres">
      <dgm:prSet presAssocID="{BB0C3B21-91D9-41DB-B5BA-5FDBAE663FC1}" presName="spChevron1" presStyleCnt="0"/>
      <dgm:spPr/>
    </dgm:pt>
    <dgm:pt modelId="{B8252E96-278E-4FC1-B535-089BB939635E}" type="pres">
      <dgm:prSet presAssocID="{BB0C3B21-91D9-41DB-B5BA-5FDBAE663FC1}" presName="overlap" presStyleCnt="0"/>
      <dgm:spPr/>
    </dgm:pt>
    <dgm:pt modelId="{2D5859A4-565F-443D-9334-CBFA2C12FD46}" type="pres">
      <dgm:prSet presAssocID="{BB0C3B21-91D9-41DB-B5BA-5FDBAE663FC1}" presName="chevronComposite2" presStyleCnt="0"/>
      <dgm:spPr/>
    </dgm:pt>
    <dgm:pt modelId="{F6634B61-329F-4665-ADA7-094CDD941837}" type="pres">
      <dgm:prSet presAssocID="{BB0C3B21-91D9-41DB-B5BA-5FDBAE663FC1}" presName="chevron2" presStyleLbl="sibTrans2D1" presStyleIdx="1" presStyleCnt="2"/>
      <dgm:spPr/>
    </dgm:pt>
    <dgm:pt modelId="{90FFF439-2061-42F0-BA7B-35601F8875E7}" type="pres">
      <dgm:prSet presAssocID="{BB0C3B21-91D9-41DB-B5BA-5FDBAE663FC1}" presName="spChevron2" presStyleCnt="0"/>
      <dgm:spPr/>
    </dgm:pt>
    <dgm:pt modelId="{4AADE223-0D08-4549-8FCC-7154DC3F5E03}" type="pres">
      <dgm:prSet presAssocID="{8AB6D2D9-E18D-4D1C-87B3-87A338805805}" presName="last" presStyleCnt="0"/>
      <dgm:spPr/>
    </dgm:pt>
    <dgm:pt modelId="{FCD14A56-29FA-4F05-A23E-EBEBEEA946A3}" type="pres">
      <dgm:prSet presAssocID="{8AB6D2D9-E18D-4D1C-87B3-87A338805805}" presName="circleTx" presStyleLbl="node1" presStyleIdx="18" presStyleCnt="19"/>
      <dgm:spPr/>
      <dgm:t>
        <a:bodyPr/>
        <a:lstStyle/>
        <a:p>
          <a:endParaRPr lang="en-US"/>
        </a:p>
      </dgm:t>
    </dgm:pt>
    <dgm:pt modelId="{5B5BD9E1-FEB2-4D76-B49A-C4CF86813956}" type="pres">
      <dgm:prSet presAssocID="{8AB6D2D9-E18D-4D1C-87B3-87A338805805}" presName="desTxN" presStyleLbl="revTx" presStyleIdx="2" presStyleCnt="3">
        <dgm:presLayoutVars>
          <dgm:bulletEnabled val="1"/>
        </dgm:presLayoutVars>
      </dgm:prSet>
      <dgm:spPr/>
      <dgm:t>
        <a:bodyPr/>
        <a:lstStyle/>
        <a:p>
          <a:endParaRPr lang="en-US"/>
        </a:p>
      </dgm:t>
    </dgm:pt>
    <dgm:pt modelId="{3D32CCDF-823E-4E32-A031-315F69F3AF78}" type="pres">
      <dgm:prSet presAssocID="{8AB6D2D9-E18D-4D1C-87B3-87A338805805}" presName="spN" presStyleCnt="0"/>
      <dgm:spPr/>
    </dgm:pt>
  </dgm:ptLst>
  <dgm:cxnLst>
    <dgm:cxn modelId="{E021885C-42FA-4E80-9ADF-1E8E7639F498}" type="presOf" srcId="{8AB6D2D9-E18D-4D1C-87B3-87A338805805}" destId="{FCD14A56-29FA-4F05-A23E-EBEBEEA946A3}" srcOrd="0" destOrd="0" presId="urn:microsoft.com/office/officeart/2009/3/layout/RandomtoResultProcess"/>
    <dgm:cxn modelId="{D3EE06F1-E52A-497B-AFCA-8C223E7CB11B}" srcId="{24F73D2C-0730-429D-9550-0C3EE679E224}" destId="{E82103D4-D415-4D45-AD1C-52B60303F3B1}" srcOrd="0" destOrd="0" parTransId="{9BFAC354-943C-4DB8-9D09-E4E8D3BFE4A3}" sibTransId="{BB0C3B21-91D9-41DB-B5BA-5FDBAE663FC1}"/>
    <dgm:cxn modelId="{44D80B6C-70D1-47A3-98B3-6A9252844B44}" type="presOf" srcId="{24F73D2C-0730-429D-9550-0C3EE679E224}" destId="{B4CE4ABF-0354-41A6-A59C-CE65946C3D09}" srcOrd="0" destOrd="0" presId="urn:microsoft.com/office/officeart/2009/3/layout/RandomtoResultProcess"/>
    <dgm:cxn modelId="{D4092EE2-9D60-4659-ADBA-FE91FC768AE3}" srcId="{24F73D2C-0730-429D-9550-0C3EE679E224}" destId="{8AB6D2D9-E18D-4D1C-87B3-87A338805805}" srcOrd="1" destOrd="0" parTransId="{B7790216-0EFB-4C95-8808-8CF4B0F6514F}" sibTransId="{17664904-DAD0-44F7-A8FC-C7485E0FCB53}"/>
    <dgm:cxn modelId="{DB01A175-F15C-46B3-8FB9-CE8DA6B4548D}" type="presOf" srcId="{236CF2F6-9CA8-4CAD-A9BD-5A4D47FC207C}" destId="{89BF09DC-FC49-4812-9871-4116234387A9}" srcOrd="0" destOrd="0" presId="urn:microsoft.com/office/officeart/2009/3/layout/RandomtoResultProcess"/>
    <dgm:cxn modelId="{D305958F-07E2-49FA-9681-80B72CF2964D}" srcId="{8AB6D2D9-E18D-4D1C-87B3-87A338805805}" destId="{F7B9A28B-F958-4274-B59D-0B7924705787}" srcOrd="0" destOrd="0" parTransId="{97FF5914-9238-4F31-AD0D-D57D4D6213CF}" sibTransId="{638D4977-C1AB-402C-9078-ABE4D92CE5D8}"/>
    <dgm:cxn modelId="{862825CD-980A-46AD-AC21-A94CAA7739E6}" type="presOf" srcId="{E82103D4-D415-4D45-AD1C-52B60303F3B1}" destId="{166AFC06-0887-4B2B-97F8-1E98C26C90D1}" srcOrd="0" destOrd="0" presId="urn:microsoft.com/office/officeart/2009/3/layout/RandomtoResultProcess"/>
    <dgm:cxn modelId="{0557C049-3F44-47BA-8D68-EA277F5ED103}" srcId="{E82103D4-D415-4D45-AD1C-52B60303F3B1}" destId="{236CF2F6-9CA8-4CAD-A9BD-5A4D47FC207C}" srcOrd="0" destOrd="0" parTransId="{8539B177-C8E3-47C1-97A1-047FC1C4FCA6}" sibTransId="{1EB3306C-0C50-4394-AC4E-F1BB582560DB}"/>
    <dgm:cxn modelId="{70C7A783-C405-4EDF-B9A3-8C7090EE9FCC}" type="presOf" srcId="{F7B9A28B-F958-4274-B59D-0B7924705787}" destId="{5B5BD9E1-FEB2-4D76-B49A-C4CF86813956}" srcOrd="0" destOrd="0" presId="urn:microsoft.com/office/officeart/2009/3/layout/RandomtoResultProcess"/>
    <dgm:cxn modelId="{695E0837-7153-400E-9465-166E8E29FFD6}" type="presParOf" srcId="{B4CE4ABF-0354-41A6-A59C-CE65946C3D09}" destId="{013D003D-692C-4AD6-B7A1-B6D58D113FA9}" srcOrd="0" destOrd="0" presId="urn:microsoft.com/office/officeart/2009/3/layout/RandomtoResultProcess"/>
    <dgm:cxn modelId="{56EB9C00-BEE5-49CF-815E-CC834CD9FF86}" type="presParOf" srcId="{013D003D-692C-4AD6-B7A1-B6D58D113FA9}" destId="{166AFC06-0887-4B2B-97F8-1E98C26C90D1}" srcOrd="0" destOrd="0" presId="urn:microsoft.com/office/officeart/2009/3/layout/RandomtoResultProcess"/>
    <dgm:cxn modelId="{8BE9C912-31F7-4248-85FB-6AB4CCD650F8}" type="presParOf" srcId="{013D003D-692C-4AD6-B7A1-B6D58D113FA9}" destId="{89BF09DC-FC49-4812-9871-4116234387A9}" srcOrd="1" destOrd="0" presId="urn:microsoft.com/office/officeart/2009/3/layout/RandomtoResultProcess"/>
    <dgm:cxn modelId="{9028A852-8BB4-4124-A6E7-372E40EC7992}" type="presParOf" srcId="{013D003D-692C-4AD6-B7A1-B6D58D113FA9}" destId="{0593FCD8-153B-4694-AD7D-B5F2D6C294BB}" srcOrd="2" destOrd="0" presId="urn:microsoft.com/office/officeart/2009/3/layout/RandomtoResultProcess"/>
    <dgm:cxn modelId="{5CAF037B-413A-4F95-A752-B9ADB16202A3}" type="presParOf" srcId="{013D003D-692C-4AD6-B7A1-B6D58D113FA9}" destId="{0B72ECDE-C95A-458B-A2B5-335B021B413E}" srcOrd="3" destOrd="0" presId="urn:microsoft.com/office/officeart/2009/3/layout/RandomtoResultProcess"/>
    <dgm:cxn modelId="{1FEB5F3D-E173-45A1-A9D0-573AA58C1224}" type="presParOf" srcId="{013D003D-692C-4AD6-B7A1-B6D58D113FA9}" destId="{08116425-B289-4BAB-A42A-E0A1FA2B097F}" srcOrd="4" destOrd="0" presId="urn:microsoft.com/office/officeart/2009/3/layout/RandomtoResultProcess"/>
    <dgm:cxn modelId="{0E53453D-BF33-48D4-8EBA-6F754CD00E14}" type="presParOf" srcId="{013D003D-692C-4AD6-B7A1-B6D58D113FA9}" destId="{FDF41519-8144-4845-A91D-282DC99DBA1A}" srcOrd="5" destOrd="0" presId="urn:microsoft.com/office/officeart/2009/3/layout/RandomtoResultProcess"/>
    <dgm:cxn modelId="{7C8C87A3-9E37-4AF1-9E2D-B7D345876713}" type="presParOf" srcId="{013D003D-692C-4AD6-B7A1-B6D58D113FA9}" destId="{C3772C91-D508-4142-BD77-B8FCB7A76530}" srcOrd="6" destOrd="0" presId="urn:microsoft.com/office/officeart/2009/3/layout/RandomtoResultProcess"/>
    <dgm:cxn modelId="{AE83C911-31F6-40A4-9D6B-A7A3DA9A3B3B}" type="presParOf" srcId="{013D003D-692C-4AD6-B7A1-B6D58D113FA9}" destId="{BFB8B3CE-C5CF-4C75-BD69-829F4BBBD80F}" srcOrd="7" destOrd="0" presId="urn:microsoft.com/office/officeart/2009/3/layout/RandomtoResultProcess"/>
    <dgm:cxn modelId="{349E9D7F-14B0-42AF-9A87-5F325F4A382D}" type="presParOf" srcId="{013D003D-692C-4AD6-B7A1-B6D58D113FA9}" destId="{8DD1E3DB-998F-470B-943F-6DD2B05656B3}" srcOrd="8" destOrd="0" presId="urn:microsoft.com/office/officeart/2009/3/layout/RandomtoResultProcess"/>
    <dgm:cxn modelId="{A0A5EC6A-A8BE-4F5A-A922-DD43B9128E90}" type="presParOf" srcId="{013D003D-692C-4AD6-B7A1-B6D58D113FA9}" destId="{E103B65F-9DC0-4BC1-980F-BED8AE587F03}" srcOrd="9" destOrd="0" presId="urn:microsoft.com/office/officeart/2009/3/layout/RandomtoResultProcess"/>
    <dgm:cxn modelId="{8ACD298A-1804-4E93-9923-FB89B3D5C80C}" type="presParOf" srcId="{013D003D-692C-4AD6-B7A1-B6D58D113FA9}" destId="{38541E8B-9935-4CBA-862B-814BC6174AF2}" srcOrd="10" destOrd="0" presId="urn:microsoft.com/office/officeart/2009/3/layout/RandomtoResultProcess"/>
    <dgm:cxn modelId="{F07B9EFA-3B57-4921-8D4E-B127B6CA6F25}" type="presParOf" srcId="{013D003D-692C-4AD6-B7A1-B6D58D113FA9}" destId="{89EDF25A-BBA3-4FA4-90F3-32CF38BE8221}" srcOrd="11" destOrd="0" presId="urn:microsoft.com/office/officeart/2009/3/layout/RandomtoResultProcess"/>
    <dgm:cxn modelId="{8E9EF080-3D0C-4EA9-A3AF-0DF12E06AECA}" type="presParOf" srcId="{013D003D-692C-4AD6-B7A1-B6D58D113FA9}" destId="{83244247-0491-4DC8-BA08-7E30B72BB466}" srcOrd="12" destOrd="0" presId="urn:microsoft.com/office/officeart/2009/3/layout/RandomtoResultProcess"/>
    <dgm:cxn modelId="{801968B7-1FAA-4F43-93E9-89B960D359D6}" type="presParOf" srcId="{013D003D-692C-4AD6-B7A1-B6D58D113FA9}" destId="{9531C309-1327-4E4B-9028-39AFCC04ECA4}" srcOrd="13" destOrd="0" presId="urn:microsoft.com/office/officeart/2009/3/layout/RandomtoResultProcess"/>
    <dgm:cxn modelId="{8233CCDE-8250-400C-9BA0-3D998585BD70}" type="presParOf" srcId="{013D003D-692C-4AD6-B7A1-B6D58D113FA9}" destId="{65BE98C5-B3EC-4FEA-9F3A-4FC8411E77C4}" srcOrd="14" destOrd="0" presId="urn:microsoft.com/office/officeart/2009/3/layout/RandomtoResultProcess"/>
    <dgm:cxn modelId="{0688A51A-8F13-421A-B52D-B94BDE22B8E2}" type="presParOf" srcId="{013D003D-692C-4AD6-B7A1-B6D58D113FA9}" destId="{AE669DB1-E485-477A-94B7-B483B6856D69}" srcOrd="15" destOrd="0" presId="urn:microsoft.com/office/officeart/2009/3/layout/RandomtoResultProcess"/>
    <dgm:cxn modelId="{1D3E3C65-E41E-4A34-A6BB-7B896293F206}" type="presParOf" srcId="{013D003D-692C-4AD6-B7A1-B6D58D113FA9}" destId="{20F444FF-0175-40AB-A7D0-29ED4283595F}" srcOrd="16" destOrd="0" presId="urn:microsoft.com/office/officeart/2009/3/layout/RandomtoResultProcess"/>
    <dgm:cxn modelId="{DF932061-FC11-4ADE-BA63-F199360E2F99}" type="presParOf" srcId="{013D003D-692C-4AD6-B7A1-B6D58D113FA9}" destId="{C07411DC-D56E-4974-8950-72340BB1AA81}" srcOrd="17" destOrd="0" presId="urn:microsoft.com/office/officeart/2009/3/layout/RandomtoResultProcess"/>
    <dgm:cxn modelId="{05E1367E-C8EC-4968-9E06-9BCADDE501B5}" type="presParOf" srcId="{013D003D-692C-4AD6-B7A1-B6D58D113FA9}" destId="{017BB19E-E735-460A-AA72-3F74D091DB47}" srcOrd="18" destOrd="0" presId="urn:microsoft.com/office/officeart/2009/3/layout/RandomtoResultProcess"/>
    <dgm:cxn modelId="{5DE068DD-C4CF-4268-A94F-8870EAA6124F}" type="presParOf" srcId="{013D003D-692C-4AD6-B7A1-B6D58D113FA9}" destId="{CCC73908-BE82-4512-B245-C5D3A69ED529}" srcOrd="19" destOrd="0" presId="urn:microsoft.com/office/officeart/2009/3/layout/RandomtoResultProcess"/>
    <dgm:cxn modelId="{ADFAC4EA-0128-4683-AE18-9764D08BC569}" type="presParOf" srcId="{B4CE4ABF-0354-41A6-A59C-CE65946C3D09}" destId="{BEF46D35-9A0F-46D8-B916-D7AE51826AF7}" srcOrd="1" destOrd="0" presId="urn:microsoft.com/office/officeart/2009/3/layout/RandomtoResultProcess"/>
    <dgm:cxn modelId="{B3D7B64C-6985-47E9-BA5C-DE5B65D52B83}" type="presParOf" srcId="{BEF46D35-9A0F-46D8-B916-D7AE51826AF7}" destId="{AB606CBB-D13A-42F8-981A-C93BD5DF99BC}" srcOrd="0" destOrd="0" presId="urn:microsoft.com/office/officeart/2009/3/layout/RandomtoResultProcess"/>
    <dgm:cxn modelId="{E3099DF4-D311-4A19-9B9E-33A0CF983331}" type="presParOf" srcId="{BEF46D35-9A0F-46D8-B916-D7AE51826AF7}" destId="{6A5B8503-249C-4EA4-8350-5145F74ABF9D}" srcOrd="1" destOrd="0" presId="urn:microsoft.com/office/officeart/2009/3/layout/RandomtoResultProcess"/>
    <dgm:cxn modelId="{F70B536F-5EBF-487D-B023-D4E5BEF88713}" type="presParOf" srcId="{B4CE4ABF-0354-41A6-A59C-CE65946C3D09}" destId="{B8252E96-278E-4FC1-B535-089BB939635E}" srcOrd="2" destOrd="0" presId="urn:microsoft.com/office/officeart/2009/3/layout/RandomtoResultProcess"/>
    <dgm:cxn modelId="{E8C6E224-8960-4885-92FF-A89B9F049BC8}" type="presParOf" srcId="{B4CE4ABF-0354-41A6-A59C-CE65946C3D09}" destId="{2D5859A4-565F-443D-9334-CBFA2C12FD46}" srcOrd="3" destOrd="0" presId="urn:microsoft.com/office/officeart/2009/3/layout/RandomtoResultProcess"/>
    <dgm:cxn modelId="{0237C14D-EF09-4768-B974-B24E1215B83D}" type="presParOf" srcId="{2D5859A4-565F-443D-9334-CBFA2C12FD46}" destId="{F6634B61-329F-4665-ADA7-094CDD941837}" srcOrd="0" destOrd="0" presId="urn:microsoft.com/office/officeart/2009/3/layout/RandomtoResultProcess"/>
    <dgm:cxn modelId="{B172F3CA-B4AD-43E2-9877-380C56473C9E}" type="presParOf" srcId="{2D5859A4-565F-443D-9334-CBFA2C12FD46}" destId="{90FFF439-2061-42F0-BA7B-35601F8875E7}" srcOrd="1" destOrd="0" presId="urn:microsoft.com/office/officeart/2009/3/layout/RandomtoResultProcess"/>
    <dgm:cxn modelId="{ED599F06-0E51-4D6D-ACDE-E92CF66B5FC0}" type="presParOf" srcId="{B4CE4ABF-0354-41A6-A59C-CE65946C3D09}" destId="{4AADE223-0D08-4549-8FCC-7154DC3F5E03}" srcOrd="4" destOrd="0" presId="urn:microsoft.com/office/officeart/2009/3/layout/RandomtoResultProcess"/>
    <dgm:cxn modelId="{1C35C451-A7CC-4660-94FF-D96067FF625C}" type="presParOf" srcId="{4AADE223-0D08-4549-8FCC-7154DC3F5E03}" destId="{FCD14A56-29FA-4F05-A23E-EBEBEEA946A3}" srcOrd="0" destOrd="0" presId="urn:microsoft.com/office/officeart/2009/3/layout/RandomtoResultProcess"/>
    <dgm:cxn modelId="{43AD697B-D5EA-4311-B352-B18F0A7A83F6}" type="presParOf" srcId="{4AADE223-0D08-4549-8FCC-7154DC3F5E03}" destId="{5B5BD9E1-FEB2-4D76-B49A-C4CF86813956}" srcOrd="1" destOrd="0" presId="urn:microsoft.com/office/officeart/2009/3/layout/RandomtoResultProcess"/>
    <dgm:cxn modelId="{730ABA44-D94A-4E0F-9795-05D8E771F5CC}" type="presParOf" srcId="{4AADE223-0D08-4549-8FCC-7154DC3F5E03}" destId="{3D32CCDF-823E-4E32-A031-315F69F3AF78}" srcOrd="2"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AFC06-0887-4B2B-97F8-1E98C26C90D1}">
      <dsp:nvSpPr>
        <dsp:cNvPr id="0" name=""/>
        <dsp:cNvSpPr/>
      </dsp:nvSpPr>
      <dsp:spPr>
        <a:xfrm>
          <a:off x="130390" y="1367080"/>
          <a:ext cx="1951704" cy="643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17 strategic initiatives</a:t>
          </a:r>
          <a:endParaRPr lang="en-US" sz="2100" kern="1200" dirty="0"/>
        </a:p>
      </dsp:txBody>
      <dsp:txXfrm>
        <a:off x="130390" y="1367080"/>
        <a:ext cx="1951704" cy="643175"/>
      </dsp:txXfrm>
    </dsp:sp>
    <dsp:sp modelId="{89BF09DC-FC49-4812-9871-4116234387A9}">
      <dsp:nvSpPr>
        <dsp:cNvPr id="0" name=""/>
        <dsp:cNvSpPr/>
      </dsp:nvSpPr>
      <dsp:spPr>
        <a:xfrm>
          <a:off x="130390" y="2723316"/>
          <a:ext cx="1951704" cy="1204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Education Master Plan (EMP)</a:t>
          </a:r>
          <a:endParaRPr lang="en-US" sz="1800" kern="1200" dirty="0"/>
        </a:p>
      </dsp:txBody>
      <dsp:txXfrm>
        <a:off x="130390" y="2723316"/>
        <a:ext cx="1951704" cy="1204997"/>
      </dsp:txXfrm>
    </dsp:sp>
    <dsp:sp modelId="{0593FCD8-153B-4694-AD7D-B5F2D6C294BB}">
      <dsp:nvSpPr>
        <dsp:cNvPr id="0" name=""/>
        <dsp:cNvSpPr/>
      </dsp:nvSpPr>
      <dsp:spPr>
        <a:xfrm>
          <a:off x="128172" y="1171466"/>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72ECDE-C95A-458B-A2B5-335B021B413E}">
      <dsp:nvSpPr>
        <dsp:cNvPr id="0" name=""/>
        <dsp:cNvSpPr/>
      </dsp:nvSpPr>
      <dsp:spPr>
        <a:xfrm>
          <a:off x="236847" y="954117"/>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116425-B289-4BAB-A42A-E0A1FA2B097F}">
      <dsp:nvSpPr>
        <dsp:cNvPr id="0" name=""/>
        <dsp:cNvSpPr/>
      </dsp:nvSpPr>
      <dsp:spPr>
        <a:xfrm>
          <a:off x="497665" y="997587"/>
          <a:ext cx="243963" cy="2439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F41519-8144-4845-A91D-282DC99DBA1A}">
      <dsp:nvSpPr>
        <dsp:cNvPr id="0" name=""/>
        <dsp:cNvSpPr/>
      </dsp:nvSpPr>
      <dsp:spPr>
        <a:xfrm>
          <a:off x="715014" y="758503"/>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772C91-D508-4142-BD77-B8FCB7A76530}">
      <dsp:nvSpPr>
        <dsp:cNvPr id="0" name=""/>
        <dsp:cNvSpPr/>
      </dsp:nvSpPr>
      <dsp:spPr>
        <a:xfrm>
          <a:off x="997568" y="671564"/>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B8B3CE-C5CF-4C75-BD69-829F4BBBD80F}">
      <dsp:nvSpPr>
        <dsp:cNvPr id="0" name=""/>
        <dsp:cNvSpPr/>
      </dsp:nvSpPr>
      <dsp:spPr>
        <a:xfrm>
          <a:off x="1345326" y="823708"/>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D1E3DB-998F-470B-943F-6DD2B05656B3}">
      <dsp:nvSpPr>
        <dsp:cNvPr id="0" name=""/>
        <dsp:cNvSpPr/>
      </dsp:nvSpPr>
      <dsp:spPr>
        <a:xfrm>
          <a:off x="1562675" y="932382"/>
          <a:ext cx="243963" cy="2439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03B65F-9DC0-4BC1-980F-BED8AE587F03}">
      <dsp:nvSpPr>
        <dsp:cNvPr id="0" name=""/>
        <dsp:cNvSpPr/>
      </dsp:nvSpPr>
      <dsp:spPr>
        <a:xfrm>
          <a:off x="1866964" y="1171466"/>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541E8B-9935-4CBA-862B-814BC6174AF2}">
      <dsp:nvSpPr>
        <dsp:cNvPr id="0" name=""/>
        <dsp:cNvSpPr/>
      </dsp:nvSpPr>
      <dsp:spPr>
        <a:xfrm>
          <a:off x="1997373" y="1410550"/>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EDF25A-BBA3-4FA4-90F3-32CF38BE8221}">
      <dsp:nvSpPr>
        <dsp:cNvPr id="0" name=""/>
        <dsp:cNvSpPr/>
      </dsp:nvSpPr>
      <dsp:spPr>
        <a:xfrm>
          <a:off x="867159" y="954117"/>
          <a:ext cx="399212" cy="3992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244247-0491-4DC8-BA08-7E30B72BB466}">
      <dsp:nvSpPr>
        <dsp:cNvPr id="0" name=""/>
        <dsp:cNvSpPr/>
      </dsp:nvSpPr>
      <dsp:spPr>
        <a:xfrm>
          <a:off x="19498" y="1780043"/>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31C309-1327-4E4B-9028-39AFCC04ECA4}">
      <dsp:nvSpPr>
        <dsp:cNvPr id="0" name=""/>
        <dsp:cNvSpPr/>
      </dsp:nvSpPr>
      <dsp:spPr>
        <a:xfrm>
          <a:off x="149907" y="1975657"/>
          <a:ext cx="243963" cy="2439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BE98C5-B3EC-4FEA-9F3A-4FC8411E77C4}">
      <dsp:nvSpPr>
        <dsp:cNvPr id="0" name=""/>
        <dsp:cNvSpPr/>
      </dsp:nvSpPr>
      <dsp:spPr>
        <a:xfrm>
          <a:off x="475931" y="2149537"/>
          <a:ext cx="354855" cy="3548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669DB1-E485-477A-94B7-B483B6856D69}">
      <dsp:nvSpPr>
        <dsp:cNvPr id="0" name=""/>
        <dsp:cNvSpPr/>
      </dsp:nvSpPr>
      <dsp:spPr>
        <a:xfrm>
          <a:off x="932363" y="2432090"/>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F444FF-0175-40AB-A7D0-29ED4283595F}">
      <dsp:nvSpPr>
        <dsp:cNvPr id="0" name=""/>
        <dsp:cNvSpPr/>
      </dsp:nvSpPr>
      <dsp:spPr>
        <a:xfrm>
          <a:off x="1019303" y="2149537"/>
          <a:ext cx="243963" cy="2439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7411DC-D56E-4974-8950-72340BB1AA81}">
      <dsp:nvSpPr>
        <dsp:cNvPr id="0" name=""/>
        <dsp:cNvSpPr/>
      </dsp:nvSpPr>
      <dsp:spPr>
        <a:xfrm>
          <a:off x="1236652" y="2453825"/>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7BB19E-E735-460A-AA72-3F74D091DB47}">
      <dsp:nvSpPr>
        <dsp:cNvPr id="0" name=""/>
        <dsp:cNvSpPr/>
      </dsp:nvSpPr>
      <dsp:spPr>
        <a:xfrm>
          <a:off x="1432266" y="2106067"/>
          <a:ext cx="354855" cy="3548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C73908-BE82-4512-B245-C5D3A69ED529}">
      <dsp:nvSpPr>
        <dsp:cNvPr id="0" name=""/>
        <dsp:cNvSpPr/>
      </dsp:nvSpPr>
      <dsp:spPr>
        <a:xfrm>
          <a:off x="1910434" y="2019127"/>
          <a:ext cx="243963" cy="2439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606CBB-D13A-42F8-981A-C93BD5DF99BC}">
      <dsp:nvSpPr>
        <dsp:cNvPr id="0" name=""/>
        <dsp:cNvSpPr/>
      </dsp:nvSpPr>
      <dsp:spPr>
        <a:xfrm>
          <a:off x="2154397" y="997226"/>
          <a:ext cx="716484" cy="1367847"/>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634B61-329F-4665-ADA7-094CDD941837}">
      <dsp:nvSpPr>
        <dsp:cNvPr id="0" name=""/>
        <dsp:cNvSpPr/>
      </dsp:nvSpPr>
      <dsp:spPr>
        <a:xfrm>
          <a:off x="2740612" y="997226"/>
          <a:ext cx="716484" cy="1367847"/>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D14A56-29FA-4F05-A23E-EBEBEEA946A3}">
      <dsp:nvSpPr>
        <dsp:cNvPr id="0" name=""/>
        <dsp:cNvSpPr/>
      </dsp:nvSpPr>
      <dsp:spPr>
        <a:xfrm>
          <a:off x="3603650" y="900188"/>
          <a:ext cx="1660942" cy="16609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Top 6</a:t>
          </a:r>
          <a:endParaRPr lang="en-US" sz="2100" kern="1200" dirty="0"/>
        </a:p>
      </dsp:txBody>
      <dsp:txXfrm>
        <a:off x="3846889" y="1143427"/>
        <a:ext cx="1174464" cy="1174464"/>
      </dsp:txXfrm>
    </dsp:sp>
    <dsp:sp modelId="{5B5BD9E1-FEB2-4D76-B49A-C4CF86813956}">
      <dsp:nvSpPr>
        <dsp:cNvPr id="0" name=""/>
        <dsp:cNvSpPr/>
      </dsp:nvSpPr>
      <dsp:spPr>
        <a:xfrm>
          <a:off x="3457097" y="2723316"/>
          <a:ext cx="1954049" cy="1204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100000"/>
            </a:lnSpc>
            <a:spcBef>
              <a:spcPct val="0"/>
            </a:spcBef>
            <a:spcAft>
              <a:spcPts val="0"/>
            </a:spcAft>
          </a:pPr>
          <a:r>
            <a:rPr lang="en-US" sz="1800" kern="1200" dirty="0" smtClean="0"/>
            <a:t>2020-21 </a:t>
          </a:r>
        </a:p>
        <a:p>
          <a:pPr lvl="0" algn="ctr" defTabSz="800100">
            <a:lnSpc>
              <a:spcPct val="100000"/>
            </a:lnSpc>
            <a:spcBef>
              <a:spcPct val="0"/>
            </a:spcBef>
            <a:spcAft>
              <a:spcPts val="0"/>
            </a:spcAft>
          </a:pPr>
          <a:r>
            <a:rPr lang="en-US" sz="1800" kern="1200" dirty="0" smtClean="0"/>
            <a:t>Strategic Priorities</a:t>
          </a:r>
          <a:endParaRPr lang="en-US" sz="1800" kern="1200" dirty="0"/>
        </a:p>
      </dsp:txBody>
      <dsp:txXfrm>
        <a:off x="3457097" y="2723316"/>
        <a:ext cx="1954049" cy="1204997"/>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54412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32028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1171446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18697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88E8EA-5AA1-4D01-93D6-D6FB05C77577}"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142660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88E8EA-5AA1-4D01-93D6-D6FB05C77577}"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984788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88E8EA-5AA1-4D01-93D6-D6FB05C77577}" type="datetimeFigureOut">
              <a:rPr lang="en-US" smtClean="0"/>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102616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88E8EA-5AA1-4D01-93D6-D6FB05C77577}" type="datetimeFigureOut">
              <a:rPr lang="en-US" smtClean="0"/>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23240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8E8EA-5AA1-4D01-93D6-D6FB05C77577}" type="datetimeFigureOut">
              <a:rPr lang="en-US" smtClean="0"/>
              <a:t>5/18/2021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74153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88E8EA-5AA1-4D01-93D6-D6FB05C77577}"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776556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88E8EA-5AA1-4D01-93D6-D6FB05C77577}"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44881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8E8EA-5AA1-4D01-93D6-D6FB05C77577}" type="datetimeFigureOut">
              <a:rPr lang="en-US" smtClean="0"/>
              <a:t>5/18/2021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6337A-1214-4F64-B2A8-3C4404D9A6A5}" type="slidenum">
              <a:rPr lang="en-US" smtClean="0"/>
              <a:t>‹#›</a:t>
            </a:fld>
            <a:endParaRPr lang="en-US"/>
          </a:p>
        </p:txBody>
      </p:sp>
    </p:spTree>
    <p:extLst>
      <p:ext uri="{BB962C8B-B14F-4D97-AF65-F5344CB8AC3E}">
        <p14:creationId xmlns:p14="http://schemas.microsoft.com/office/powerpoint/2010/main" val="1531771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work.smccd.edu/"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smccd.hosted.panopto.com/Panopto/Pages/Viewer.aspx?id=9bdc6207-52f5-4b58-a0a7-acbc000e6d92"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canadacollege.edu/academics/interest-areas/index-espanol.php" TargetMode="External"/><Relationship Id="rId2" Type="http://schemas.openxmlformats.org/officeDocument/2006/relationships/hyperlink" Target="https://canadacollege.edu/enespanol/" TargetMode="External"/><Relationship Id="rId1" Type="http://schemas.openxmlformats.org/officeDocument/2006/relationships/slideLayout" Target="../slideLayouts/slideLayout7.xml"/><Relationship Id="rId4" Type="http://schemas.openxmlformats.org/officeDocument/2006/relationships/hyperlink" Target="https://smccd.edu/studentform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anadacollege.edu/academics/interest-areas/index-espanol.php" TargetMode="External"/><Relationship Id="rId2" Type="http://schemas.openxmlformats.org/officeDocument/2006/relationships/hyperlink" Target="https://canadacollege.edu/enespanol/" TargetMode="External"/><Relationship Id="rId1" Type="http://schemas.openxmlformats.org/officeDocument/2006/relationships/slideLayout" Target="../slideLayouts/slideLayout7.xml"/><Relationship Id="rId4" Type="http://schemas.openxmlformats.org/officeDocument/2006/relationships/hyperlink" Target="https://smccd.edu/studentform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LesHbmVSJ74" TargetMode="External"/><Relationship Id="rId2" Type="http://schemas.openxmlformats.org/officeDocument/2006/relationships/hyperlink" Target="https://www.youtube.com/watch?v=GulEHYIX0M0&amp;list=PLVjhA6tLlczSY6RXTnEYkMVwUXwQkS8FY" TargetMode="External"/><Relationship Id="rId1" Type="http://schemas.openxmlformats.org/officeDocument/2006/relationships/slideLayout" Target="../slideLayouts/slideLayout7.xml"/><Relationship Id="rId4" Type="http://schemas.openxmlformats.org/officeDocument/2006/relationships/hyperlink" Target="http://www.smcccd.edu/hereforyo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Annual Plan for 2020-21:  Progress Report</a:t>
            </a:r>
            <a:endParaRPr lang="en-US" dirty="0"/>
          </a:p>
        </p:txBody>
      </p:sp>
      <p:sp>
        <p:nvSpPr>
          <p:cNvPr id="5" name="Text Placeholder 4"/>
          <p:cNvSpPr>
            <a:spLocks noGrp="1"/>
          </p:cNvSpPr>
          <p:nvPr>
            <p:ph type="body" idx="1"/>
          </p:nvPr>
        </p:nvSpPr>
        <p:spPr/>
        <p:txBody>
          <a:bodyPr/>
          <a:lstStyle/>
          <a:p>
            <a:r>
              <a:rPr lang="en-US" dirty="0" smtClean="0"/>
              <a:t>Adopted by PBC on October 7, 2020</a:t>
            </a:r>
          </a:p>
          <a:p>
            <a:r>
              <a:rPr lang="en-US" dirty="0" smtClean="0"/>
              <a:t>Progress Report to PBC on May 19, 2021</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61" y="1159727"/>
            <a:ext cx="3261257" cy="1464489"/>
          </a:xfrm>
          <a:prstGeom prst="rect">
            <a:avLst/>
          </a:prstGeom>
        </p:spPr>
      </p:pic>
    </p:spTree>
    <p:extLst>
      <p:ext uri="{BB962C8B-B14F-4D97-AF65-F5344CB8AC3E}">
        <p14:creationId xmlns:p14="http://schemas.microsoft.com/office/powerpoint/2010/main" val="1735800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4003" y="80150"/>
            <a:ext cx="11887200" cy="1142257"/>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p>
          <a:p>
            <a:pPr algn="ctr"/>
            <a:r>
              <a:rPr lang="en-US" sz="2000" b="1" dirty="0" smtClean="0"/>
              <a:t>Strategic Priority </a:t>
            </a:r>
            <a:r>
              <a:rPr lang="en-US" sz="2800" b="1" dirty="0" smtClean="0"/>
              <a:t>#4:  PROGRESS</a:t>
            </a:r>
            <a:endParaRPr lang="en-US" dirty="0"/>
          </a:p>
          <a:p>
            <a:pPr algn="ctr"/>
            <a:r>
              <a:rPr lang="en-US" dirty="0"/>
              <a:t>Implement the </a:t>
            </a:r>
            <a:r>
              <a:rPr lang="en-US" b="1" dirty="0"/>
              <a:t>Professional Learning </a:t>
            </a:r>
            <a:r>
              <a:rPr lang="en-US" dirty="0"/>
              <a:t>Plan and establish a robust college-wide professional learning program that engages campus constituents while creating opportunities for innovative practices that support student success and promote equity</a:t>
            </a:r>
          </a:p>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798630927"/>
              </p:ext>
            </p:extLst>
          </p:nvPr>
        </p:nvGraphicFramePr>
        <p:xfrm>
          <a:off x="154004" y="1385936"/>
          <a:ext cx="11887199" cy="5261114"/>
        </p:xfrm>
        <a:graphic>
          <a:graphicData uri="http://schemas.openxmlformats.org/drawingml/2006/table">
            <a:tbl>
              <a:tblPr/>
              <a:tblGrid>
                <a:gridCol w="771010">
                  <a:extLst>
                    <a:ext uri="{9D8B030D-6E8A-4147-A177-3AD203B41FA5}">
                      <a16:colId xmlns:a16="http://schemas.microsoft.com/office/drawing/2014/main" val="1150935982"/>
                    </a:ext>
                  </a:extLst>
                </a:gridCol>
                <a:gridCol w="2251323">
                  <a:extLst>
                    <a:ext uri="{9D8B030D-6E8A-4147-A177-3AD203B41FA5}">
                      <a16:colId xmlns:a16="http://schemas.microsoft.com/office/drawing/2014/main" val="2299801616"/>
                    </a:ext>
                  </a:extLst>
                </a:gridCol>
                <a:gridCol w="991402">
                  <a:extLst>
                    <a:ext uri="{9D8B030D-6E8A-4147-A177-3AD203B41FA5}">
                      <a16:colId xmlns:a16="http://schemas.microsoft.com/office/drawing/2014/main" val="3225595906"/>
                    </a:ext>
                  </a:extLst>
                </a:gridCol>
                <a:gridCol w="885524">
                  <a:extLst>
                    <a:ext uri="{9D8B030D-6E8A-4147-A177-3AD203B41FA5}">
                      <a16:colId xmlns:a16="http://schemas.microsoft.com/office/drawing/2014/main" val="1968669772"/>
                    </a:ext>
                  </a:extLst>
                </a:gridCol>
                <a:gridCol w="4938424">
                  <a:extLst>
                    <a:ext uri="{9D8B030D-6E8A-4147-A177-3AD203B41FA5}">
                      <a16:colId xmlns:a16="http://schemas.microsoft.com/office/drawing/2014/main" val="1343536772"/>
                    </a:ext>
                  </a:extLst>
                </a:gridCol>
                <a:gridCol w="2049516">
                  <a:extLst>
                    <a:ext uri="{9D8B030D-6E8A-4147-A177-3AD203B41FA5}">
                      <a16:colId xmlns:a16="http://schemas.microsoft.com/office/drawing/2014/main" val="3983797406"/>
                    </a:ext>
                  </a:extLst>
                </a:gridCol>
              </a:tblGrid>
              <a:tr h="118532">
                <a:tc>
                  <a:txBody>
                    <a:bodyPr/>
                    <a:lstStyle/>
                    <a:p>
                      <a:pPr algn="ctr" fontAlgn="ctr"/>
                      <a:r>
                        <a:rPr lang="en-US" sz="1200" b="1" i="0" u="none" strike="noStrike" dirty="0">
                          <a:solidFill>
                            <a:srgbClr val="FFFFFF"/>
                          </a:solidFill>
                          <a:effectLst/>
                          <a:latin typeface="Calibri" panose="020F0502020204030204" pitchFamily="34" charset="0"/>
                        </a:rPr>
                        <a:t>Origin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Description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Responsible Administrator</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a:solidFill>
                            <a:srgbClr val="FFFFFF"/>
                          </a:solidFill>
                          <a:effectLst/>
                          <a:latin typeface="Calibri" panose="020F0502020204030204" pitchFamily="34" charset="0"/>
                        </a:rPr>
                        <a:t>Committee/Group</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Progress Made this year (2020-21)</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smtClean="0">
                          <a:solidFill>
                            <a:srgbClr val="FFFFFF"/>
                          </a:solidFill>
                          <a:effectLst/>
                          <a:latin typeface="Calibri" panose="020F0502020204030204" pitchFamily="34" charset="0"/>
                        </a:rPr>
                        <a:t>Resources</a:t>
                      </a:r>
                      <a:endParaRPr lang="en-US" sz="1200" b="1" i="0" u="none" strike="noStrike" dirty="0">
                        <a:solidFill>
                          <a:srgbClr val="FFFFFF"/>
                        </a:solidFill>
                        <a:effectLst/>
                        <a:latin typeface="Calibri" panose="020F0502020204030204" pitchFamily="34" charset="0"/>
                      </a:endParaRP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extLst>
                  <a:ext uri="{0D108BD9-81ED-4DB2-BD59-A6C34878D82A}">
                    <a16:rowId xmlns:a16="http://schemas.microsoft.com/office/drawing/2014/main" val="2188697277"/>
                  </a:ext>
                </a:extLst>
              </a:tr>
              <a:tr h="217853">
                <a:tc>
                  <a:txBody>
                    <a:bodyPr/>
                    <a:lstStyle/>
                    <a:p>
                      <a:pPr algn="ctr" fontAlgn="ctr"/>
                      <a:r>
                        <a:rPr lang="en-US" sz="1100" b="0" i="0" u="none" strike="noStrike" dirty="0">
                          <a:solidFill>
                            <a:srgbClr val="CC0066"/>
                          </a:solidFill>
                          <a:effectLst/>
                          <a:latin typeface="Calibri" panose="020F0502020204030204" pitchFamily="34" charset="0"/>
                        </a:rPr>
                        <a:t>Leadership Retreat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1" u="none" strike="noStrike">
                          <a:solidFill>
                            <a:srgbClr val="CC0066"/>
                          </a:solidFill>
                          <a:effectLst/>
                          <a:latin typeface="Calibri" panose="020F0502020204030204" pitchFamily="34" charset="0"/>
                        </a:rPr>
                        <a:t>Provide consistent PD throughout year for online learning with an anti-racist lens</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Dean Reed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Professional Learning Committee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Faculty, staff and administrators participated in a year-long professional development e-convenings via the USC Racial Equity Alliance. Ten faculty are being identified to participate in the CORA Course Design for Racial Equity summer -fall 2021. College Antiracism Task Force developed plan for online professional development for faculty, staff, management and students begining as early as summer 2021.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269569"/>
                  </a:ext>
                </a:extLst>
              </a:tr>
              <a:tr h="271805">
                <a:tc>
                  <a:txBody>
                    <a:bodyPr/>
                    <a:lstStyle/>
                    <a:p>
                      <a:pPr algn="ctr" fontAlgn="ctr"/>
                      <a:r>
                        <a:rPr lang="en-US" sz="1100" b="0" i="0" u="none" strike="noStrike">
                          <a:solidFill>
                            <a:srgbClr val="CC0066"/>
                          </a:solidFill>
                          <a:effectLst/>
                          <a:latin typeface="Calibri" panose="020F0502020204030204" pitchFamily="34" charset="0"/>
                        </a:rPr>
                        <a:t>Leadership Retreat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1" u="none" strike="noStrike">
                          <a:solidFill>
                            <a:srgbClr val="CC0066"/>
                          </a:solidFill>
                          <a:effectLst/>
                          <a:latin typeface="Calibri" panose="020F0502020204030204" pitchFamily="34" charset="0"/>
                        </a:rPr>
                        <a:t>Conduct peer-to-peer (P2P) online course reviews with an anti-racism lens: align course content with effective pedagogical practices to ensure learning and closing of equity gaps</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Dean Reed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DEAC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Course reviews for QOTL and POCR alignment are based on the statewide standard OEI rubric. Components of the Peralta Equity Online Rubric are included in the Quality Online Teaching &amp; Learning (QOTL) faculty training and will inform additional online equity PD efforts. </a:t>
                      </a:r>
                    </a:p>
                    <a:p>
                      <a:pPr algn="l" fontAlgn="ctr"/>
                      <a:endParaRPr lang="en-US"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100" b="0" i="0" u="sng" strike="noStrike">
                        <a:solidFill>
                          <a:srgbClr val="0563C1"/>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142565"/>
                  </a:ext>
                </a:extLst>
              </a:tr>
              <a:tr h="271805">
                <a:tc>
                  <a:txBody>
                    <a:bodyPr/>
                    <a:lstStyle/>
                    <a:p>
                      <a:pPr algn="ctr" fontAlgn="ctr"/>
                      <a:r>
                        <a:rPr lang="en-US" sz="1100" b="0" i="0" u="none" strike="noStrike">
                          <a:solidFill>
                            <a:srgbClr val="CC0066"/>
                          </a:solidFill>
                          <a:effectLst/>
                          <a:latin typeface="Calibri" panose="020F0502020204030204" pitchFamily="34" charset="0"/>
                        </a:rPr>
                        <a:t>Leadership Retreat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1" u="none" strike="noStrike">
                          <a:solidFill>
                            <a:srgbClr val="CC0066"/>
                          </a:solidFill>
                          <a:effectLst/>
                          <a:latin typeface="Calibri" panose="020F0502020204030204" pitchFamily="34" charset="0"/>
                        </a:rPr>
                        <a:t>Make time for Collaborative (Re) Design: Time for faculty and staff to co-create on Flex Days, in Division meetings, and in Interest Area Groups</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VPSS Pérez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Guided Pathways Steering Committee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Guided Pathways college redesign collaborative efforts continued in:  Flex Days (Fall &amp; Jan), regular and shared Division meetings, Interest Area Group meetings, community of practice for retention specialist. GP Faculty Leads held regular meetings with one another to determine overlap, efficiencies, and support across Interest Areas.  Counseling Division worked extensively on how to best align with IA Success Teams.</a:t>
                      </a:r>
                      <a:br>
                        <a:rPr lang="en-US" sz="1100" b="0" i="0" u="none" strike="noStrike" dirty="0">
                          <a:solidFill>
                            <a:srgbClr val="000000"/>
                          </a:solidFill>
                          <a:effectLst/>
                          <a:latin typeface="Calibri" panose="020F0502020204030204" pitchFamily="34" charset="0"/>
                        </a:rPr>
                      </a:br>
                      <a:endParaRPr lang="en-US"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100" b="0" i="0" u="sng" strike="noStrike">
                        <a:solidFill>
                          <a:srgbClr val="0563C1"/>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9487671"/>
                  </a:ext>
                </a:extLst>
              </a:tr>
              <a:tr h="271805">
                <a:tc>
                  <a:txBody>
                    <a:bodyPr/>
                    <a:lstStyle/>
                    <a:p>
                      <a:pPr algn="ctr" fontAlgn="ctr"/>
                      <a:r>
                        <a:rPr lang="en-US" sz="1100" b="0" i="0" u="none" strike="noStrike">
                          <a:solidFill>
                            <a:srgbClr val="000000"/>
                          </a:solidFill>
                          <a:effectLst/>
                          <a:latin typeface="Calibri" panose="020F0502020204030204" pitchFamily="34" charset="0"/>
                        </a:rPr>
                        <a:t>SEM Addendum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Due to COVID-19 and the shift to remote instruction, provide faculty with the tools and professional development they need to serve students remotely</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VPI Robinson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Academic Senate, DEAC, iDeans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Created and update regularly the Virtual Campus website; Faculty Support Resources online via the Office of Instruction; </a:t>
                      </a:r>
                      <a:r>
                        <a:rPr lang="en-US" sz="1100" b="0" i="0" u="none" strike="noStrike" dirty="0" smtClean="0">
                          <a:solidFill>
                            <a:srgbClr val="000000"/>
                          </a:solidFill>
                          <a:effectLst/>
                          <a:latin typeface="Calibri" panose="020F0502020204030204" pitchFamily="34" charset="0"/>
                        </a:rPr>
                        <a:t>72</a:t>
                      </a:r>
                      <a:r>
                        <a:rPr lang="en-US" sz="1100" b="0" i="0" u="none" strike="noStrike" baseline="0" dirty="0" smtClean="0">
                          <a:solidFill>
                            <a:srgbClr val="000000"/>
                          </a:solidFill>
                          <a:effectLst/>
                          <a:latin typeface="Calibri" panose="020F0502020204030204" pitchFamily="34" charset="0"/>
                        </a:rPr>
                        <a:t> full time and part time</a:t>
                      </a:r>
                      <a:r>
                        <a:rPr lang="en-US" sz="1100" b="0" i="0" u="none" strike="noStrike" dirty="0" smtClean="0">
                          <a:solidFill>
                            <a:srgbClr val="000000"/>
                          </a:solidFill>
                          <a:effectLst/>
                          <a:latin typeface="Calibri" panose="020F0502020204030204" pitchFamily="34" charset="0"/>
                        </a:rPr>
                        <a:t> faculty completed the </a:t>
                      </a:r>
                      <a:r>
                        <a:rPr lang="en-US" sz="1100" b="0" i="0" u="none" strike="noStrike" dirty="0">
                          <a:solidFill>
                            <a:srgbClr val="000000"/>
                          </a:solidFill>
                          <a:effectLst/>
                          <a:latin typeface="Calibri" panose="020F0502020204030204" pitchFamily="34" charset="0"/>
                        </a:rPr>
                        <a:t>Quality Online Teaching and Learning (QOTL) </a:t>
                      </a:r>
                      <a:r>
                        <a:rPr lang="en-US" sz="1100" b="0" i="0" u="none" strike="noStrike" dirty="0" smtClean="0">
                          <a:solidFill>
                            <a:srgbClr val="000000"/>
                          </a:solidFill>
                          <a:effectLst/>
                          <a:latin typeface="Calibri" panose="020F0502020204030204" pitchFamily="34" charset="0"/>
                        </a:rPr>
                        <a:t>program – another 8 participated</a:t>
                      </a:r>
                      <a:r>
                        <a:rPr lang="en-US" sz="1100" b="0" i="0" u="none" strike="noStrike" baseline="0" dirty="0" smtClean="0">
                          <a:solidFill>
                            <a:srgbClr val="000000"/>
                          </a:solidFill>
                          <a:effectLst/>
                          <a:latin typeface="Calibri" panose="020F0502020204030204" pitchFamily="34" charset="0"/>
                        </a:rPr>
                        <a:t> but did not complete</a:t>
                      </a:r>
                      <a:r>
                        <a:rPr lang="en-US" sz="1100" b="0" i="0" u="none" strike="noStrike" dirty="0" smtClean="0">
                          <a:solidFill>
                            <a:srgbClr val="000000"/>
                          </a:solidFill>
                          <a:effectLst/>
                          <a:latin typeface="Calibri" panose="020F0502020204030204" pitchFamily="34" charset="0"/>
                        </a:rPr>
                        <a:t>;  13 </a:t>
                      </a:r>
                      <a:r>
                        <a:rPr lang="en-US" sz="1100" b="0" i="0" u="none" strike="noStrike" dirty="0">
                          <a:solidFill>
                            <a:srgbClr val="000000"/>
                          </a:solidFill>
                          <a:effectLst/>
                          <a:latin typeface="Calibri" panose="020F0502020204030204" pitchFamily="34" charset="0"/>
                        </a:rPr>
                        <a:t>faculty received </a:t>
                      </a:r>
                      <a:r>
                        <a:rPr lang="en-US" sz="1100" b="0" i="0" u="none" strike="noStrike" kern="1200" dirty="0">
                          <a:solidFill>
                            <a:srgbClr val="000000"/>
                          </a:solidFill>
                          <a:effectLst/>
                          <a:latin typeface="Calibri" panose="020F0502020204030204" pitchFamily="34" charset="0"/>
                          <a:ea typeface="+mn-ea"/>
                          <a:cs typeface="+mn-cs"/>
                        </a:rPr>
                        <a:t>additional training </a:t>
                      </a:r>
                      <a:r>
                        <a:rPr lang="en-US" sz="1100" b="0" i="0" u="none" strike="noStrike" kern="1200" dirty="0" smtClean="0">
                          <a:solidFill>
                            <a:srgbClr val="000000"/>
                          </a:solidFill>
                          <a:effectLst/>
                          <a:latin typeface="Calibri" panose="020F0502020204030204" pitchFamily="34" charset="0"/>
                          <a:ea typeface="+mn-ea"/>
                          <a:cs typeface="+mn-cs"/>
                        </a:rPr>
                        <a:t>to become certified </a:t>
                      </a:r>
                      <a:r>
                        <a:rPr lang="en-US" sz="1100" b="0" i="0" u="none" strike="noStrike" kern="1200" dirty="0">
                          <a:solidFill>
                            <a:srgbClr val="000000"/>
                          </a:solidFill>
                          <a:effectLst/>
                          <a:latin typeface="Calibri" panose="020F0502020204030204" pitchFamily="34" charset="0"/>
                          <a:ea typeface="+mn-ea"/>
                          <a:cs typeface="+mn-cs"/>
                        </a:rPr>
                        <a:t>Peer Online Course Reviewers, required by the CVC-OEI network. </a:t>
                      </a:r>
                      <a:r>
                        <a:rPr lang="en-US" sz="1100" b="0" i="0" u="none" strike="noStrike" kern="1200" dirty="0" smtClean="0">
                          <a:solidFill>
                            <a:srgbClr val="000000"/>
                          </a:solidFill>
                          <a:effectLst/>
                          <a:latin typeface="Calibri" panose="020F0502020204030204" pitchFamily="34" charset="0"/>
                          <a:ea typeface="+mn-ea"/>
                          <a:cs typeface="+mn-cs"/>
                        </a:rPr>
                        <a:t>Cañada is now officially a California Virtual Campus – Online Education Initiative consortium member, and can list courses in the CVC Exchange.</a:t>
                      </a:r>
                      <a:endParaRPr lang="en-US" sz="1100" b="0" i="0" u="none" strike="noStrike" kern="1200" dirty="0">
                        <a:solidFill>
                          <a:srgbClr val="000000"/>
                        </a:solidFill>
                        <a:effectLst/>
                        <a:latin typeface="Calibri" panose="020F0502020204030204" pitchFamily="34" charset="0"/>
                        <a:ea typeface="+mn-ea"/>
                        <a:cs typeface="+mn-cs"/>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100" b="0" i="0" u="sng" strike="noStrike" dirty="0" smtClean="0">
                          <a:solidFill>
                            <a:srgbClr val="0563C1"/>
                          </a:solidFill>
                          <a:effectLst/>
                          <a:latin typeface="Calibri" panose="020F0502020204030204" pitchFamily="34" charset="0"/>
                        </a:rPr>
                        <a:t>https://virtual.canadacollege.edu/</a:t>
                      </a:r>
                      <a:endParaRPr lang="en-US" sz="1100" b="0" i="0" u="sng" strike="noStrike" dirty="0">
                        <a:solidFill>
                          <a:srgbClr val="0563C1"/>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0328958"/>
                  </a:ext>
                </a:extLst>
              </a:tr>
              <a:tr h="217853">
                <a:tc>
                  <a:txBody>
                    <a:bodyPr/>
                    <a:lstStyle/>
                    <a:p>
                      <a:pPr algn="ctr" fontAlgn="ctr"/>
                      <a:r>
                        <a:rPr lang="en-US" sz="1100" b="0" i="0" u="none" strike="noStrike">
                          <a:solidFill>
                            <a:srgbClr val="000000"/>
                          </a:solidFill>
                          <a:effectLst/>
                          <a:latin typeface="Calibri" panose="020F0502020204030204" pitchFamily="34" charset="0"/>
                        </a:rPr>
                        <a:t>SEM Addendum</a:t>
                      </a:r>
                    </a:p>
                  </a:txBody>
                  <a:tcPr marL="6350" marR="6350" marT="6350" marB="0" anchor="ctr">
                    <a:lnT w="6350" cap="flat" cmpd="sng" algn="ctr">
                      <a:solidFill>
                        <a:srgbClr val="000000"/>
                      </a:solidFill>
                      <a:prstDash val="solid"/>
                      <a:round/>
                      <a:headEnd type="none" w="med" len="med"/>
                      <a:tailEnd type="none" w="med" len="med"/>
                    </a:lnT>
                  </a:tcPr>
                </a:tc>
                <a:tc>
                  <a:txBody>
                    <a:bodyPr/>
                    <a:lstStyle/>
                    <a:p>
                      <a:pPr algn="l" fontAlgn="ctr"/>
                      <a:r>
                        <a:rPr lang="en-US" sz="1100" b="0" i="0" u="none" strike="noStrike">
                          <a:solidFill>
                            <a:srgbClr val="000000"/>
                          </a:solidFill>
                          <a:effectLst/>
                          <a:latin typeface="Calibri" panose="020F0502020204030204" pitchFamily="34" charset="0"/>
                        </a:rPr>
                        <a:t>Due to COVID-19 and the shift to remote student support services and instruction, provide staff with the tools and professional development they need to serve students remotely</a:t>
                      </a:r>
                    </a:p>
                  </a:txBody>
                  <a:tcPr marL="95250" marR="6350" marT="635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Deans/Supervisors with VPAS Mendoza, District HR Director Feune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College Cabinet, District Cabinet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Created and update regularly the Virtual Hub for resources and information as classified staff transition to and sustain remote work.  Professional Development on Zoom, DocuSign, and a variety of online tools available via Human Resources.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100" b="0" i="0" u="none" strike="noStrike" dirty="0" smtClean="0">
                          <a:solidFill>
                            <a:srgbClr val="000000"/>
                          </a:solidFill>
                          <a:effectLst/>
                          <a:latin typeface="Calibri" panose="020F0502020204030204" pitchFamily="34" charset="0"/>
                          <a:hlinkClick r:id="rId2"/>
                        </a:rPr>
                        <a:t>https://work.smccd.edu/</a:t>
                      </a:r>
                      <a:endParaRPr lang="en-US" sz="1100" b="0" i="0" u="none" strike="noStrike" dirty="0" smtClean="0">
                        <a:solidFill>
                          <a:srgbClr val="000000"/>
                        </a:solidFill>
                        <a:effectLst/>
                        <a:latin typeface="Calibri" panose="020F0502020204030204" pitchFamily="34" charset="0"/>
                      </a:endParaRPr>
                    </a:p>
                    <a:p>
                      <a:pPr algn="l" fontAlgn="t"/>
                      <a:endParaRPr lang="en-US" sz="1100" b="0" i="0" u="none" strike="noStrike" dirty="0">
                        <a:solidFill>
                          <a:srgbClr val="000000"/>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5419277"/>
                  </a:ext>
                </a:extLst>
              </a:tr>
            </a:tbl>
          </a:graphicData>
        </a:graphic>
      </p:graphicFrame>
    </p:spTree>
    <p:extLst>
      <p:ext uri="{BB962C8B-B14F-4D97-AF65-F5344CB8AC3E}">
        <p14:creationId xmlns:p14="http://schemas.microsoft.com/office/powerpoint/2010/main" val="1284097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4003" y="22398"/>
            <a:ext cx="11887200" cy="1142257"/>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p>
          <a:p>
            <a:pPr algn="ctr"/>
            <a:r>
              <a:rPr lang="en-US" sz="2000" b="1" dirty="0" smtClean="0"/>
              <a:t>Strategic Priority </a:t>
            </a:r>
            <a:r>
              <a:rPr lang="en-US" sz="2800" b="1" dirty="0" smtClean="0"/>
              <a:t>#5:  PROGRESS</a:t>
            </a:r>
            <a:endParaRPr lang="en-US" dirty="0"/>
          </a:p>
          <a:p>
            <a:pPr algn="ctr"/>
            <a:r>
              <a:rPr lang="en-US" dirty="0"/>
              <a:t>Promote a campus culture that fosters a climate of inclusivity</a:t>
            </a:r>
          </a:p>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970082809"/>
              </p:ext>
            </p:extLst>
          </p:nvPr>
        </p:nvGraphicFramePr>
        <p:xfrm>
          <a:off x="154003" y="1222407"/>
          <a:ext cx="11887199" cy="5154434"/>
        </p:xfrm>
        <a:graphic>
          <a:graphicData uri="http://schemas.openxmlformats.org/drawingml/2006/table">
            <a:tbl>
              <a:tblPr/>
              <a:tblGrid>
                <a:gridCol w="1201038">
                  <a:extLst>
                    <a:ext uri="{9D8B030D-6E8A-4147-A177-3AD203B41FA5}">
                      <a16:colId xmlns:a16="http://schemas.microsoft.com/office/drawing/2014/main" val="1150935982"/>
                    </a:ext>
                  </a:extLst>
                </a:gridCol>
                <a:gridCol w="3072580">
                  <a:extLst>
                    <a:ext uri="{9D8B030D-6E8A-4147-A177-3AD203B41FA5}">
                      <a16:colId xmlns:a16="http://schemas.microsoft.com/office/drawing/2014/main" val="2299801616"/>
                    </a:ext>
                  </a:extLst>
                </a:gridCol>
                <a:gridCol w="1187513">
                  <a:extLst>
                    <a:ext uri="{9D8B030D-6E8A-4147-A177-3AD203B41FA5}">
                      <a16:colId xmlns:a16="http://schemas.microsoft.com/office/drawing/2014/main" val="3225595906"/>
                    </a:ext>
                  </a:extLst>
                </a:gridCol>
                <a:gridCol w="1519262">
                  <a:extLst>
                    <a:ext uri="{9D8B030D-6E8A-4147-A177-3AD203B41FA5}">
                      <a16:colId xmlns:a16="http://schemas.microsoft.com/office/drawing/2014/main" val="1968669772"/>
                    </a:ext>
                  </a:extLst>
                </a:gridCol>
                <a:gridCol w="4906806">
                  <a:extLst>
                    <a:ext uri="{9D8B030D-6E8A-4147-A177-3AD203B41FA5}">
                      <a16:colId xmlns:a16="http://schemas.microsoft.com/office/drawing/2014/main" val="1343536772"/>
                    </a:ext>
                  </a:extLst>
                </a:gridCol>
              </a:tblGrid>
              <a:tr h="118532">
                <a:tc>
                  <a:txBody>
                    <a:bodyPr/>
                    <a:lstStyle/>
                    <a:p>
                      <a:pPr algn="ctr" fontAlgn="ctr"/>
                      <a:r>
                        <a:rPr lang="en-US" sz="1200" b="1" i="0" u="none" strike="noStrike" dirty="0">
                          <a:solidFill>
                            <a:srgbClr val="FFFFFF"/>
                          </a:solidFill>
                          <a:effectLst/>
                          <a:latin typeface="Calibri" panose="020F0502020204030204" pitchFamily="34" charset="0"/>
                        </a:rPr>
                        <a:t>Origin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Description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Responsible Administrator</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a:solidFill>
                            <a:srgbClr val="FFFFFF"/>
                          </a:solidFill>
                          <a:effectLst/>
                          <a:latin typeface="Calibri" panose="020F0502020204030204" pitchFamily="34" charset="0"/>
                        </a:rPr>
                        <a:t>Committee/Group</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Progress Made this year (2020-21)</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extLst>
                  <a:ext uri="{0D108BD9-81ED-4DB2-BD59-A6C34878D82A}">
                    <a16:rowId xmlns:a16="http://schemas.microsoft.com/office/drawing/2014/main" val="2188697277"/>
                  </a:ext>
                </a:extLst>
              </a:tr>
              <a:tr h="217853">
                <a:tc>
                  <a:txBody>
                    <a:bodyPr/>
                    <a:lstStyle/>
                    <a:p>
                      <a:pPr algn="ctr" fontAlgn="ctr"/>
                      <a:r>
                        <a:rPr lang="en-US" sz="1200" b="0" i="0" u="none" strike="noStrike" dirty="0">
                          <a:solidFill>
                            <a:srgbClr val="CC0066"/>
                          </a:solidFill>
                          <a:effectLst/>
                          <a:latin typeface="Calibri" panose="020F0502020204030204" pitchFamily="34" charset="0"/>
                        </a:rPr>
                        <a:t>Leadership Retreat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1" u="none" strike="noStrike" dirty="0">
                          <a:solidFill>
                            <a:srgbClr val="CC0066"/>
                          </a:solidFill>
                          <a:effectLst/>
                          <a:latin typeface="Calibri" panose="020F0502020204030204" pitchFamily="34" charset="0"/>
                        </a:rPr>
                        <a:t>Strengthen new employee orientation and on-going support (esp. for Adjuncts)</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CC0066"/>
                          </a:solidFill>
                          <a:effectLst/>
                          <a:latin typeface="Calibri" panose="020F0502020204030204" pitchFamily="34" charset="0"/>
                        </a:rPr>
                        <a:t>VPAS Mendoza, VPI Robinson, VPSS Pérez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CC0066"/>
                          </a:solidFill>
                          <a:effectLst/>
                          <a:latin typeface="Calibri" panose="020F0502020204030204" pitchFamily="34" charset="0"/>
                        </a:rPr>
                        <a:t>Professional Learning Committee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College Antiracism Task Force recommending a "Welcome Workshop" for all new employees.  Cabinet updating the Canada New Faculty &amp; Staff Orientation course in Canvas by Summer 2021.  This course will be linked to the faculty continuity information on the Faculty Gateway website.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269569"/>
                  </a:ext>
                </a:extLst>
              </a:tr>
              <a:tr h="271805">
                <a:tc>
                  <a:txBody>
                    <a:bodyPr/>
                    <a:lstStyle/>
                    <a:p>
                      <a:pPr algn="ctr" fontAlgn="ctr"/>
                      <a:r>
                        <a:rPr lang="en-US" sz="1200" b="0" i="0" u="none" strike="noStrike">
                          <a:solidFill>
                            <a:srgbClr val="CC0066"/>
                          </a:solidFill>
                          <a:effectLst/>
                          <a:latin typeface="Calibri" panose="020F0502020204030204" pitchFamily="34" charset="0"/>
                        </a:rPr>
                        <a:t>Leadership Retreat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1" u="none" strike="noStrike" dirty="0">
                          <a:solidFill>
                            <a:srgbClr val="CC0066"/>
                          </a:solidFill>
                          <a:effectLst/>
                          <a:latin typeface="Calibri" panose="020F0502020204030204" pitchFamily="34" charset="0"/>
                        </a:rPr>
                        <a:t>Organize Critical Conversations on Race</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CC0066"/>
                          </a:solidFill>
                          <a:effectLst/>
                          <a:latin typeface="Calibri" panose="020F0502020204030204" pitchFamily="34" charset="0"/>
                        </a:rPr>
                        <a:t>VPSS Pérez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CC0066"/>
                          </a:solidFill>
                          <a:effectLst/>
                          <a:latin typeface="Calibri" panose="020F0502020204030204" pitchFamily="34" charset="0"/>
                        </a:rPr>
                        <a:t>College Cabinet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The College hosted a series of College community reads with a focus on critical conversations of Dr. </a:t>
                      </a:r>
                      <a:r>
                        <a:rPr lang="en-US" sz="1200" b="0" i="0" u="none" strike="noStrike" dirty="0" err="1">
                          <a:solidFill>
                            <a:srgbClr val="000000"/>
                          </a:solidFill>
                          <a:effectLst/>
                          <a:latin typeface="Calibri" panose="020F0502020204030204" pitchFamily="34" charset="0"/>
                        </a:rPr>
                        <a:t>Ibram</a:t>
                      </a:r>
                      <a:r>
                        <a:rPr lang="en-US" sz="1200" b="0" i="0" u="none" strike="noStrike" dirty="0">
                          <a:solidFill>
                            <a:srgbClr val="000000"/>
                          </a:solidFill>
                          <a:effectLst/>
                          <a:latin typeface="Calibri" panose="020F0502020204030204" pitchFamily="34" charset="0"/>
                        </a:rPr>
                        <a:t> X. </a:t>
                      </a:r>
                      <a:r>
                        <a:rPr lang="en-US" sz="1200" b="0" i="0" u="none" strike="noStrike" dirty="0" err="1">
                          <a:solidFill>
                            <a:srgbClr val="000000"/>
                          </a:solidFill>
                          <a:effectLst/>
                          <a:latin typeface="Calibri" panose="020F0502020204030204" pitchFamily="34" charset="0"/>
                        </a:rPr>
                        <a:t>Kendi's</a:t>
                      </a:r>
                      <a:r>
                        <a:rPr lang="en-US" sz="1200" b="0" i="0" u="none" strike="noStrike" dirty="0">
                          <a:solidFill>
                            <a:srgbClr val="000000"/>
                          </a:solidFill>
                          <a:effectLst/>
                          <a:latin typeface="Calibri" panose="020F0502020204030204" pitchFamily="34" charset="0"/>
                        </a:rPr>
                        <a:t> "How to be an Antiracist". Each session was coupled with debrief and discussion about topics related to race, racism, anti-Blackness and our responsibility to this awareness, education, and development as a College community</a:t>
                      </a:r>
                      <a:r>
                        <a:rPr lang="en-US" sz="1200" b="0" i="0" u="none" strike="noStrike" dirty="0" smtClean="0">
                          <a:solidFill>
                            <a:srgbClr val="000000"/>
                          </a:solidFill>
                          <a:effectLst/>
                          <a:latin typeface="Calibri" panose="020F0502020204030204" pitchFamily="34" charset="0"/>
                        </a:rPr>
                        <a:t>.</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142565"/>
                  </a:ext>
                </a:extLst>
              </a:tr>
              <a:tr h="271805">
                <a:tc>
                  <a:txBody>
                    <a:bodyPr/>
                    <a:lstStyle/>
                    <a:p>
                      <a:pPr algn="ctr" fontAlgn="ctr"/>
                      <a:r>
                        <a:rPr lang="en-US" sz="1200" b="0" i="0" u="none" strike="noStrike">
                          <a:solidFill>
                            <a:srgbClr val="CC0066"/>
                          </a:solidFill>
                          <a:effectLst/>
                          <a:latin typeface="Calibri" panose="020F0502020204030204" pitchFamily="34" charset="0"/>
                        </a:rPr>
                        <a:t>Leadership Retreat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1" u="none" strike="noStrike">
                          <a:solidFill>
                            <a:srgbClr val="CC0066"/>
                          </a:solidFill>
                          <a:effectLst/>
                          <a:latin typeface="Calibri" panose="020F0502020204030204" pitchFamily="34" charset="0"/>
                        </a:rPr>
                        <a:t>Hold a virtual college hour each week and/or set up “brave spaces” to increase communication</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CC0066"/>
                          </a:solidFill>
                          <a:effectLst/>
                          <a:latin typeface="Calibri" panose="020F0502020204030204" pitchFamily="34" charset="0"/>
                        </a:rPr>
                        <a:t>VPSS Pérez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CC0066"/>
                          </a:solidFill>
                          <a:effectLst/>
                          <a:latin typeface="Calibri" panose="020F0502020204030204" pitchFamily="34" charset="0"/>
                        </a:rPr>
                        <a:t>College Cabinet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The College partnered with the Career Ladders Project to capture the campus community's connections to our upcoming Cultural Center and topics related to identity, belonging, and factors impacting the success of </a:t>
                      </a:r>
                      <a:r>
                        <a:rPr lang="en-US" sz="1200" b="0" i="0" u="none" strike="noStrike" dirty="0" smtClean="0">
                          <a:solidFill>
                            <a:srgbClr val="000000"/>
                          </a:solidFill>
                          <a:effectLst/>
                          <a:latin typeface="Calibri" panose="020F0502020204030204" pitchFamily="34" charset="0"/>
                        </a:rPr>
                        <a:t>our </a:t>
                      </a:r>
                      <a:r>
                        <a:rPr lang="en-US" sz="1200" dirty="0" smtClean="0"/>
                        <a:t>Hispanic/Latinx, immigrant/migrant, international, Black/African American, Native American, Asian American, Pacific Islander, and LGBTQ communities.</a:t>
                      </a:r>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9487671"/>
                  </a:ext>
                </a:extLst>
              </a:tr>
              <a:tr h="271805">
                <a:tc>
                  <a:txBody>
                    <a:bodyPr/>
                    <a:lstStyle/>
                    <a:p>
                      <a:pPr algn="ctr" fontAlgn="ctr"/>
                      <a:r>
                        <a:rPr lang="en-US" sz="1200" b="0" i="0" u="none" strike="noStrike">
                          <a:solidFill>
                            <a:srgbClr val="CC0066"/>
                          </a:solidFill>
                          <a:effectLst/>
                          <a:latin typeface="Calibri" panose="020F0502020204030204" pitchFamily="34" charset="0"/>
                        </a:rPr>
                        <a:t>Leadership Retreat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1" u="none" strike="noStrike">
                          <a:solidFill>
                            <a:srgbClr val="CC0066"/>
                          </a:solidFill>
                          <a:effectLst/>
                          <a:latin typeface="Calibri" panose="020F0502020204030204" pitchFamily="34" charset="0"/>
                        </a:rPr>
                        <a:t>Celebrate actions and anti-racism successes</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CC0066"/>
                          </a:solidFill>
                          <a:effectLst/>
                          <a:latin typeface="Calibri" panose="020F0502020204030204" pitchFamily="34" charset="0"/>
                        </a:rPr>
                        <a:t>VPSS Pérez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CC0066"/>
                          </a:solidFill>
                          <a:effectLst/>
                          <a:latin typeface="Calibri" panose="020F0502020204030204" pitchFamily="34" charset="0"/>
                        </a:rPr>
                        <a:t>College Cabinet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The College hosted Fall 2020 and Spring 2021 Flex sessions to both celebrate actions taken and progress made with our antiracism framework, as well as upcoming next steps.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0328958"/>
                  </a:ext>
                </a:extLst>
              </a:tr>
              <a:tr h="217853">
                <a:tc>
                  <a:txBody>
                    <a:bodyPr/>
                    <a:lstStyle/>
                    <a:p>
                      <a:pPr algn="ctr" fontAlgn="ctr"/>
                      <a:r>
                        <a:rPr lang="en-US" sz="1200" b="0" i="0" u="none" strike="noStrike" dirty="0">
                          <a:solidFill>
                            <a:srgbClr val="000000"/>
                          </a:solidFill>
                          <a:effectLst/>
                          <a:latin typeface="Calibri" panose="020F0502020204030204" pitchFamily="34" charset="0"/>
                        </a:rPr>
                        <a:t>SEM 3.2</a:t>
                      </a:r>
                      <a:r>
                        <a:rPr lang="en-US" sz="1200" b="0" i="0" u="none" strike="noStrike" dirty="0" smtClean="0">
                          <a:solidFill>
                            <a:srgbClr val="000000"/>
                          </a:solidFill>
                          <a:effectLst/>
                          <a:latin typeface="Calibri" panose="020F0502020204030204" pitchFamily="34" charset="0"/>
                        </a:rPr>
                        <a:t>/</a:t>
                      </a:r>
                    </a:p>
                    <a:p>
                      <a:pPr algn="ctr" fontAlgn="ctr"/>
                      <a:r>
                        <a:rPr lang="en-US" sz="1200" b="0" i="0" u="none" strike="noStrike" dirty="0" smtClean="0">
                          <a:solidFill>
                            <a:srgbClr val="000000"/>
                          </a:solidFill>
                          <a:effectLst/>
                          <a:latin typeface="Calibri" panose="020F0502020204030204" pitchFamily="34" charset="0"/>
                        </a:rPr>
                        <a:t>Guided </a:t>
                      </a:r>
                      <a:r>
                        <a:rPr lang="en-US" sz="1200" b="0" i="0" u="none" strike="noStrike" dirty="0">
                          <a:solidFill>
                            <a:srgbClr val="000000"/>
                          </a:solidFill>
                          <a:effectLst/>
                          <a:latin typeface="Calibri" panose="020F0502020204030204" pitchFamily="34" charset="0"/>
                        </a:rPr>
                        <a:t>Pathways</a:t>
                      </a:r>
                    </a:p>
                  </a:txBody>
                  <a:tcPr marL="6350" marR="6350" marT="6350" marB="0" anchor="ct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Ensure all students are well connected to the College, including connections to fellow students, faculty, services, programs and resources</a:t>
                      </a:r>
                    </a:p>
                  </a:txBody>
                  <a:tcPr marL="95250" marR="6350" marT="635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panose="020F0502020204030204" pitchFamily="34" charset="0"/>
                        </a:rPr>
                        <a:t>VPSS Pérez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panose="020F0502020204030204" pitchFamily="34" charset="0"/>
                        </a:rPr>
                        <a:t>Guided Pathways Steering Committee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200" b="0" i="0" u="none" strike="noStrike" dirty="0">
                          <a:solidFill>
                            <a:srgbClr val="000000"/>
                          </a:solidFill>
                          <a:effectLst/>
                          <a:latin typeface="Calibri" panose="020F0502020204030204" pitchFamily="34" charset="0"/>
                        </a:rPr>
                        <a:t>Created Interest Area Success Team and aligned them with other student support programs via a Community of Practice to begin designing systems by which to connect with all students.  Expanded Colts-Con to all students and aligned it with Interest Areas.  Student Engagement Survey in Fall 2020 yielded valuable insights on how to better engage students which faculty and staff considered in their use of tools (Pronto) and communications with students in Spring 2021</a:t>
                      </a:r>
                      <a:r>
                        <a:rPr lang="en-US" sz="1200" b="0" i="0" u="none" strike="noStrike" dirty="0" smtClean="0">
                          <a:solidFill>
                            <a:srgbClr val="000000"/>
                          </a:solidFill>
                          <a:effectLst/>
                          <a:latin typeface="Calibri" panose="020F0502020204030204" pitchFamily="34" charset="0"/>
                        </a:rPr>
                        <a:t>.</a:t>
                      </a:r>
                    </a:p>
                    <a:p>
                      <a:pPr algn="l" rtl="0" fontAlgn="b"/>
                      <a:endParaRPr lang="en-US" sz="1200" b="0" i="0" u="none" strike="noStrike" dirty="0" smtClean="0">
                        <a:solidFill>
                          <a:srgbClr val="000000"/>
                        </a:solidFill>
                        <a:effectLst/>
                        <a:latin typeface="Calibri" panose="020F0502020204030204" pitchFamily="34" charset="0"/>
                      </a:endParaRPr>
                    </a:p>
                    <a:p>
                      <a:pPr algn="l" rtl="0" fontAlgn="b"/>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85419277"/>
                  </a:ext>
                </a:extLst>
              </a:tr>
            </a:tbl>
          </a:graphicData>
        </a:graphic>
      </p:graphicFrame>
    </p:spTree>
    <p:extLst>
      <p:ext uri="{BB962C8B-B14F-4D97-AF65-F5344CB8AC3E}">
        <p14:creationId xmlns:p14="http://schemas.microsoft.com/office/powerpoint/2010/main" val="3317353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4003" y="80150"/>
            <a:ext cx="11887200" cy="1142257"/>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p>
          <a:p>
            <a:pPr algn="ctr"/>
            <a:r>
              <a:rPr lang="en-US" sz="2000" b="1" dirty="0" smtClean="0"/>
              <a:t>Strategic Priority </a:t>
            </a:r>
            <a:r>
              <a:rPr lang="en-US" sz="2800" b="1" dirty="0" smtClean="0"/>
              <a:t>#6:  PROGRESS</a:t>
            </a:r>
            <a:endParaRPr lang="en-US" dirty="0"/>
          </a:p>
          <a:p>
            <a:pPr algn="ctr"/>
            <a:r>
              <a:rPr lang="en-US" dirty="0"/>
              <a:t>Institutionalize effective structures and best practices of HSI (Hispanic-Serving Institutions) and AANAPISI (Asian American and Native American Pacific Islander-Serving Institutions) in order to reduce </a:t>
            </a:r>
            <a:r>
              <a:rPr lang="en-US" i="1" dirty="0"/>
              <a:t>obligation gaps</a:t>
            </a:r>
            <a:endParaRPr lang="en-US" dirty="0"/>
          </a:p>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336928081"/>
              </p:ext>
            </p:extLst>
          </p:nvPr>
        </p:nvGraphicFramePr>
        <p:xfrm>
          <a:off x="154004" y="1255256"/>
          <a:ext cx="11887199" cy="5435104"/>
        </p:xfrm>
        <a:graphic>
          <a:graphicData uri="http://schemas.openxmlformats.org/drawingml/2006/table">
            <a:tbl>
              <a:tblPr/>
              <a:tblGrid>
                <a:gridCol w="1201038">
                  <a:extLst>
                    <a:ext uri="{9D8B030D-6E8A-4147-A177-3AD203B41FA5}">
                      <a16:colId xmlns:a16="http://schemas.microsoft.com/office/drawing/2014/main" val="1150935982"/>
                    </a:ext>
                  </a:extLst>
                </a:gridCol>
                <a:gridCol w="2833219">
                  <a:extLst>
                    <a:ext uri="{9D8B030D-6E8A-4147-A177-3AD203B41FA5}">
                      <a16:colId xmlns:a16="http://schemas.microsoft.com/office/drawing/2014/main" val="2299801616"/>
                    </a:ext>
                  </a:extLst>
                </a:gridCol>
                <a:gridCol w="1426874">
                  <a:extLst>
                    <a:ext uri="{9D8B030D-6E8A-4147-A177-3AD203B41FA5}">
                      <a16:colId xmlns:a16="http://schemas.microsoft.com/office/drawing/2014/main" val="3225595906"/>
                    </a:ext>
                  </a:extLst>
                </a:gridCol>
                <a:gridCol w="1519262">
                  <a:extLst>
                    <a:ext uri="{9D8B030D-6E8A-4147-A177-3AD203B41FA5}">
                      <a16:colId xmlns:a16="http://schemas.microsoft.com/office/drawing/2014/main" val="1968669772"/>
                    </a:ext>
                  </a:extLst>
                </a:gridCol>
                <a:gridCol w="4906806">
                  <a:extLst>
                    <a:ext uri="{9D8B030D-6E8A-4147-A177-3AD203B41FA5}">
                      <a16:colId xmlns:a16="http://schemas.microsoft.com/office/drawing/2014/main" val="1343536772"/>
                    </a:ext>
                  </a:extLst>
                </a:gridCol>
              </a:tblGrid>
              <a:tr h="118532">
                <a:tc>
                  <a:txBody>
                    <a:bodyPr/>
                    <a:lstStyle/>
                    <a:p>
                      <a:pPr algn="ctr" fontAlgn="ctr"/>
                      <a:r>
                        <a:rPr lang="en-US" sz="1200" b="1" i="0" u="none" strike="noStrike" dirty="0">
                          <a:solidFill>
                            <a:srgbClr val="FFFFFF"/>
                          </a:solidFill>
                          <a:effectLst/>
                          <a:latin typeface="Calibri" panose="020F0502020204030204" pitchFamily="34" charset="0"/>
                        </a:rPr>
                        <a:t>Origin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Description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Responsible Administrator</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a:solidFill>
                            <a:srgbClr val="FFFFFF"/>
                          </a:solidFill>
                          <a:effectLst/>
                          <a:latin typeface="Calibri" panose="020F0502020204030204" pitchFamily="34" charset="0"/>
                        </a:rPr>
                        <a:t>Committee/Group</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Progress Made this year (2020-21)</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extLst>
                  <a:ext uri="{0D108BD9-81ED-4DB2-BD59-A6C34878D82A}">
                    <a16:rowId xmlns:a16="http://schemas.microsoft.com/office/drawing/2014/main" val="2188697277"/>
                  </a:ext>
                </a:extLst>
              </a:tr>
              <a:tr h="217853">
                <a:tc>
                  <a:txBody>
                    <a:bodyPr/>
                    <a:lstStyle/>
                    <a:p>
                      <a:pPr algn="l" fontAlgn="ctr"/>
                      <a:r>
                        <a:rPr lang="en-US" sz="1100" b="0" i="0" u="none" strike="noStrike" dirty="0">
                          <a:solidFill>
                            <a:srgbClr val="CC0066"/>
                          </a:solidFill>
                          <a:effectLst/>
                          <a:latin typeface="Calibri" panose="020F0502020204030204" pitchFamily="34" charset="0"/>
                        </a:rPr>
                        <a:t>Leadership Retreat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1" u="none" strike="noStrike">
                          <a:solidFill>
                            <a:srgbClr val="CC0066"/>
                          </a:solidFill>
                          <a:effectLst/>
                          <a:latin typeface="Calibri" panose="020F0502020204030204" pitchFamily="34" charset="0"/>
                        </a:rPr>
                        <a:t>Create and align our new Guided Pathways Success Teams clearly with Puente, EOPS, TRIO, Promise, etc</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VPSS Pérez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Guided Pathways Steering Committee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Created a Community of Practice with all retention specialists across the campus which meets every two weeks to align GP Success Teams with other student support programs (Promise, EOPS, STEM, EOPS, CWA, and ECE).  This group will help inform and use the CRM to further support and align case management services across GP Success Teams and programs for the benefit of all students.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269569"/>
                  </a:ext>
                </a:extLst>
              </a:tr>
              <a:tr h="271805">
                <a:tc>
                  <a:txBody>
                    <a:bodyPr/>
                    <a:lstStyle/>
                    <a:p>
                      <a:pPr algn="l" fontAlgn="ctr"/>
                      <a:r>
                        <a:rPr lang="en-US" sz="1100" b="0" i="0" u="none" strike="noStrike">
                          <a:solidFill>
                            <a:srgbClr val="CC0066"/>
                          </a:solidFill>
                          <a:effectLst/>
                          <a:latin typeface="Calibri" panose="020F0502020204030204" pitchFamily="34" charset="0"/>
                        </a:rPr>
                        <a:t>Leadership Retreat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1" u="none" strike="noStrike">
                          <a:solidFill>
                            <a:srgbClr val="CC0066"/>
                          </a:solidFill>
                          <a:effectLst/>
                          <a:latin typeface="Calibri" panose="020F0502020204030204" pitchFamily="34" charset="0"/>
                        </a:rPr>
                        <a:t>Build intentional connections between instructional support services and instruction in order to institutionalize the effective practices developed with funding from the College's HSI grants (GANAS, ESO)</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VPSS Pérez and VPI Robinson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College Cabinet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Hired an instructional aide in the Learning Center who is working with faculty directly.  The Writing Center is more closely aligned with the Learning Center and English faculty have been given reassigned time.  Expanded the number of sections of English and math with embedded tutors.  Peer mentors expanded to all Interest Areas and the STEM peer mentoring program is being integrated with the larger Guided Pathways peer mentoring structure. STEM practices institutionalized into Colts Con aligned with Guided Pathways scheduled to roll out pre-fall 2021.</a:t>
                      </a:r>
                      <a:br>
                        <a:rPr lang="en-US" sz="1100" b="0" i="0" u="none" strike="noStrike" dirty="0">
                          <a:solidFill>
                            <a:srgbClr val="000000"/>
                          </a:solidFill>
                          <a:effectLst/>
                          <a:latin typeface="Calibri" panose="020F0502020204030204" pitchFamily="34" charset="0"/>
                        </a:rPr>
                      </a:b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142565"/>
                  </a:ext>
                </a:extLst>
              </a:tr>
              <a:tr h="271805">
                <a:tc>
                  <a:txBody>
                    <a:bodyPr/>
                    <a:lstStyle/>
                    <a:p>
                      <a:pPr algn="ctr" fontAlgn="ctr"/>
                      <a:r>
                        <a:rPr lang="en-US" sz="1100" b="0" i="0" u="none" strike="noStrike" dirty="0">
                          <a:solidFill>
                            <a:srgbClr val="000000"/>
                          </a:solidFill>
                          <a:effectLst/>
                          <a:latin typeface="Calibri" panose="020F0502020204030204" pitchFamily="34" charset="0"/>
                        </a:rPr>
                        <a:t>SEM 3.1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Streamline the Transcript Evaluation Process</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VPSS Pérez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Guided Pathways Steering Committee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kern="1200" dirty="0" smtClean="0">
                          <a:solidFill>
                            <a:srgbClr val="000000"/>
                          </a:solidFill>
                          <a:effectLst/>
                          <a:latin typeface="Calibri" panose="020F0502020204030204" pitchFamily="34" charset="0"/>
                          <a:ea typeface="+mn-ea"/>
                          <a:cs typeface="+mn-cs"/>
                        </a:rPr>
                        <a:t>A&amp;R is</a:t>
                      </a:r>
                      <a:r>
                        <a:rPr lang="en-US" sz="1100" b="0" i="0" u="none" strike="noStrike" kern="1200" baseline="0" dirty="0" smtClean="0">
                          <a:solidFill>
                            <a:srgbClr val="000000"/>
                          </a:solidFill>
                          <a:effectLst/>
                          <a:latin typeface="Calibri" panose="020F0502020204030204" pitchFamily="34" charset="0"/>
                          <a:ea typeface="+mn-ea"/>
                          <a:cs typeface="+mn-cs"/>
                        </a:rPr>
                        <a:t> working </a:t>
                      </a:r>
                      <a:r>
                        <a:rPr lang="en-US" sz="1100" b="0" i="0" u="none" strike="noStrike" kern="1200" dirty="0" smtClean="0">
                          <a:solidFill>
                            <a:srgbClr val="000000"/>
                          </a:solidFill>
                          <a:effectLst/>
                          <a:latin typeface="Calibri" panose="020F0502020204030204" pitchFamily="34" charset="0"/>
                          <a:ea typeface="+mn-ea"/>
                          <a:cs typeface="+mn-cs"/>
                        </a:rPr>
                        <a:t>with the TES department at the District Office to improve the evaluation process of coursework completed at colleges and universities outside of SMCCCD.</a:t>
                      </a:r>
                      <a:endParaRPr lang="en-US" sz="1100" b="0" i="0" u="none" strike="noStrike" kern="1200" dirty="0">
                        <a:solidFill>
                          <a:srgbClr val="000000"/>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29487671"/>
                  </a:ext>
                </a:extLst>
              </a:tr>
              <a:tr h="271805">
                <a:tc>
                  <a:txBody>
                    <a:bodyPr/>
                    <a:lstStyle/>
                    <a:p>
                      <a:pPr algn="ctr" fontAlgn="ctr"/>
                      <a:r>
                        <a:rPr lang="en-US" sz="1100" b="0" i="0" u="none" strike="noStrike">
                          <a:solidFill>
                            <a:srgbClr val="000000"/>
                          </a:solidFill>
                          <a:effectLst/>
                          <a:latin typeface="Calibri" panose="020F0502020204030204" pitchFamily="34" charset="0"/>
                        </a:rPr>
                        <a:t>SEM 3.3.1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Create and sustain Interest Area Success Teams</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VPSS Pérez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Guided Pathways Steering Committee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In fall 2020, the Guided Pathways Steering Committee refined the roles and responsibilities of staff members serving on GP Success Teams.  In January, the college launched a "pilot" with staff members (counselors, retention specialists, data coaches, faculty and deans) assigned to Interest Area Success Teams.  The Steering Committee is currently evaluating that pilot and will be making recommendations to PBC on next steps to improve implementation.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80227021"/>
                  </a:ext>
                </a:extLst>
              </a:tr>
              <a:tr h="271805">
                <a:tc>
                  <a:txBody>
                    <a:bodyPr/>
                    <a:lstStyle/>
                    <a:p>
                      <a:pPr algn="ctr" fontAlgn="ctr"/>
                      <a:r>
                        <a:rPr lang="en-US" sz="1100" b="0" i="0" u="none" strike="noStrike">
                          <a:solidFill>
                            <a:srgbClr val="000000"/>
                          </a:solidFill>
                          <a:effectLst/>
                          <a:latin typeface="Calibri" panose="020F0502020204030204" pitchFamily="34" charset="0"/>
                        </a:rPr>
                        <a:t>SEM 3.3.2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Develop, launch and sustain First Year Experience programs for each Interest Area</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VPSS Pérez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Interest Area Faculty Leads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The Guided Pathways Steering Committee led an effort to expand Colts-Con to orient students to Guided Pathways Interest Areas, program maps, career exploration opportunities, etc.  JAMS are also aligned with Interest Areas.  Work continues to shape other aspects of a First Year Experience for each Interest Area.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00890293"/>
                  </a:ext>
                </a:extLst>
              </a:tr>
              <a:tr h="271805">
                <a:tc>
                  <a:txBody>
                    <a:bodyPr/>
                    <a:lstStyle/>
                    <a:p>
                      <a:pPr algn="ctr" fontAlgn="ctr"/>
                      <a:r>
                        <a:rPr lang="en-US" sz="1100" b="0" i="0" u="none" strike="noStrike">
                          <a:solidFill>
                            <a:srgbClr val="000000"/>
                          </a:solidFill>
                          <a:effectLst/>
                          <a:latin typeface="Calibri" panose="020F0502020204030204" pitchFamily="34" charset="0"/>
                        </a:rPr>
                        <a:t>SEM 3.3.3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Scale the number of opportunities for Career Exploration, work-based learning and job placement in each Interest Area across all student types</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VPSS Pérez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Guided Pathways Steering Committee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This effort is still in the design phase.  The Career Center has aligned all of its services and outreach efforts with Interest Areas.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77193592"/>
                  </a:ext>
                </a:extLst>
              </a:tr>
            </a:tbl>
          </a:graphicData>
        </a:graphic>
      </p:graphicFrame>
    </p:spTree>
    <p:extLst>
      <p:ext uri="{BB962C8B-B14F-4D97-AF65-F5344CB8AC3E}">
        <p14:creationId xmlns:p14="http://schemas.microsoft.com/office/powerpoint/2010/main" val="1433273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4003" y="80150"/>
            <a:ext cx="11887200" cy="1142257"/>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p>
          <a:p>
            <a:pPr algn="ctr"/>
            <a:r>
              <a:rPr lang="en-US" sz="2000" b="1" dirty="0" smtClean="0"/>
              <a:t>Strategic Priority </a:t>
            </a:r>
            <a:r>
              <a:rPr lang="en-US" sz="2800" b="1" dirty="0" smtClean="0"/>
              <a:t>#7:  PROGRESS</a:t>
            </a:r>
            <a:endParaRPr lang="en-US" dirty="0"/>
          </a:p>
          <a:p>
            <a:pPr algn="ctr"/>
            <a:r>
              <a:rPr lang="en-US" i="1" dirty="0">
                <a:solidFill>
                  <a:schemeClr val="bg1"/>
                </a:solidFill>
              </a:rPr>
              <a:t>Hiring and retention of diverse employees</a:t>
            </a:r>
          </a:p>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58853279"/>
              </p:ext>
            </p:extLst>
          </p:nvPr>
        </p:nvGraphicFramePr>
        <p:xfrm>
          <a:off x="154004" y="1328184"/>
          <a:ext cx="11887199" cy="3361194"/>
        </p:xfrm>
        <a:graphic>
          <a:graphicData uri="http://schemas.openxmlformats.org/drawingml/2006/table">
            <a:tbl>
              <a:tblPr/>
              <a:tblGrid>
                <a:gridCol w="1201038">
                  <a:extLst>
                    <a:ext uri="{9D8B030D-6E8A-4147-A177-3AD203B41FA5}">
                      <a16:colId xmlns:a16="http://schemas.microsoft.com/office/drawing/2014/main" val="1150935982"/>
                    </a:ext>
                  </a:extLst>
                </a:gridCol>
                <a:gridCol w="2299424">
                  <a:extLst>
                    <a:ext uri="{9D8B030D-6E8A-4147-A177-3AD203B41FA5}">
                      <a16:colId xmlns:a16="http://schemas.microsoft.com/office/drawing/2014/main" val="2299801616"/>
                    </a:ext>
                  </a:extLst>
                </a:gridCol>
                <a:gridCol w="1960669">
                  <a:extLst>
                    <a:ext uri="{9D8B030D-6E8A-4147-A177-3AD203B41FA5}">
                      <a16:colId xmlns:a16="http://schemas.microsoft.com/office/drawing/2014/main" val="3225595906"/>
                    </a:ext>
                  </a:extLst>
                </a:gridCol>
                <a:gridCol w="2073587">
                  <a:extLst>
                    <a:ext uri="{9D8B030D-6E8A-4147-A177-3AD203B41FA5}">
                      <a16:colId xmlns:a16="http://schemas.microsoft.com/office/drawing/2014/main" val="1968669772"/>
                    </a:ext>
                  </a:extLst>
                </a:gridCol>
                <a:gridCol w="4352481">
                  <a:extLst>
                    <a:ext uri="{9D8B030D-6E8A-4147-A177-3AD203B41FA5}">
                      <a16:colId xmlns:a16="http://schemas.microsoft.com/office/drawing/2014/main" val="1343536772"/>
                    </a:ext>
                  </a:extLst>
                </a:gridCol>
              </a:tblGrid>
              <a:tr h="118532">
                <a:tc>
                  <a:txBody>
                    <a:bodyPr/>
                    <a:lstStyle/>
                    <a:p>
                      <a:pPr algn="ctr" fontAlgn="ctr"/>
                      <a:r>
                        <a:rPr lang="en-US" sz="1200" b="1" i="0" u="none" strike="noStrike" dirty="0">
                          <a:solidFill>
                            <a:srgbClr val="FFFFFF"/>
                          </a:solidFill>
                          <a:effectLst/>
                          <a:latin typeface="Calibri" panose="020F0502020204030204" pitchFamily="34" charset="0"/>
                        </a:rPr>
                        <a:t>Origin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Description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Responsible Administrator</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a:solidFill>
                            <a:srgbClr val="FFFFFF"/>
                          </a:solidFill>
                          <a:effectLst/>
                          <a:latin typeface="Calibri" panose="020F0502020204030204" pitchFamily="34" charset="0"/>
                        </a:rPr>
                        <a:t>Committee/Group</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Progress Made this year (2020-21)</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extLst>
                  <a:ext uri="{0D108BD9-81ED-4DB2-BD59-A6C34878D82A}">
                    <a16:rowId xmlns:a16="http://schemas.microsoft.com/office/drawing/2014/main" val="2188697277"/>
                  </a:ext>
                </a:extLst>
              </a:tr>
              <a:tr h="217853">
                <a:tc>
                  <a:txBody>
                    <a:bodyPr/>
                    <a:lstStyle/>
                    <a:p>
                      <a:pPr algn="l" fontAlgn="ctr"/>
                      <a:r>
                        <a:rPr lang="en-US" sz="1600" b="0" i="0" u="none" strike="noStrike" dirty="0">
                          <a:solidFill>
                            <a:srgbClr val="CC0066"/>
                          </a:solidFill>
                          <a:effectLst/>
                          <a:latin typeface="Calibri" panose="020F0502020204030204" pitchFamily="34" charset="0"/>
                        </a:rPr>
                        <a:t>Leadership Retreat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1" u="none" strike="noStrike" dirty="0">
                          <a:solidFill>
                            <a:srgbClr val="CC0066"/>
                          </a:solidFill>
                          <a:effectLst/>
                          <a:latin typeface="Calibri" panose="020F0502020204030204" pitchFamily="34" charset="0"/>
                        </a:rPr>
                        <a:t>Hiring and retention of diverse employees</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CC0066"/>
                          </a:solidFill>
                          <a:effectLst/>
                          <a:latin typeface="Calibri" panose="020F0502020204030204" pitchFamily="34" charset="0"/>
                        </a:rPr>
                        <a:t>College Cabinet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CC0066"/>
                          </a:solidFill>
                          <a:effectLst/>
                          <a:latin typeface="Calibri" panose="020F0502020204030204" pitchFamily="34" charset="0"/>
                        </a:rPr>
                        <a:t>College Cabinet with Academic and Classified Senates and District Academic Senate and District Cabinet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Calibri" panose="020F0502020204030204" pitchFamily="34" charset="0"/>
                        </a:rPr>
                        <a:t>District EEO is shaping recommendations now.  CIO's at the State level has a DEI hiring task force on which Dr. Robinson serves.  District Academic Senate has discussed it but not provided guidance yet.  </a:t>
                      </a:r>
                      <a:r>
                        <a:rPr lang="en-US" sz="1600" b="0" i="0" u="none" strike="noStrike" dirty="0" smtClean="0">
                          <a:solidFill>
                            <a:srgbClr val="000000"/>
                          </a:solidFill>
                          <a:effectLst/>
                          <a:latin typeface="Calibri" panose="020F0502020204030204" pitchFamily="34" charset="0"/>
                        </a:rPr>
                        <a:t>Ca</a:t>
                      </a:r>
                      <a:r>
                        <a:rPr lang="en-US" sz="1600" dirty="0" smtClean="0"/>
                        <a:t>ñ</a:t>
                      </a:r>
                      <a:r>
                        <a:rPr lang="en-US" sz="1600" b="0" i="0" u="none" strike="noStrike" dirty="0" smtClean="0">
                          <a:solidFill>
                            <a:srgbClr val="000000"/>
                          </a:solidFill>
                          <a:effectLst/>
                          <a:latin typeface="Calibri" panose="020F0502020204030204" pitchFamily="34" charset="0"/>
                        </a:rPr>
                        <a:t>ada faculty, administrators and staff participated in the USC-led California Community College Racial Equity Alliance e-</a:t>
                      </a:r>
                      <a:r>
                        <a:rPr lang="en-US" sz="1600" b="0" i="0" u="none" strike="noStrike" dirty="0" err="1" smtClean="0">
                          <a:solidFill>
                            <a:srgbClr val="000000"/>
                          </a:solidFill>
                          <a:effectLst/>
                          <a:latin typeface="Calibri" panose="020F0502020204030204" pitchFamily="34" charset="0"/>
                        </a:rPr>
                        <a:t>convenings</a:t>
                      </a:r>
                      <a:r>
                        <a:rPr lang="en-US" sz="1600" b="0" i="0" u="none" strike="noStrike" dirty="0" smtClean="0">
                          <a:solidFill>
                            <a:srgbClr val="000000"/>
                          </a:solidFill>
                          <a:effectLst/>
                          <a:latin typeface="Calibri" panose="020F0502020204030204" pitchFamily="34" charset="0"/>
                        </a:rPr>
                        <a:t> – professional development</a:t>
                      </a:r>
                      <a:r>
                        <a:rPr lang="en-US" sz="1600" b="0" i="0" u="none" strike="noStrike" baseline="0" dirty="0" smtClean="0">
                          <a:solidFill>
                            <a:srgbClr val="000000"/>
                          </a:solidFill>
                          <a:effectLst/>
                          <a:latin typeface="Calibri" panose="020F0502020204030204" pitchFamily="34" charset="0"/>
                        </a:rPr>
                        <a:t> on Recruiting Hiring Faculty of Color; Recruiting and Strategically Diversifying Staff at All Levels; Creating Equitable Pathways to Leadership Roles for Employees of Color.  Presentations at Flex Days </a:t>
                      </a:r>
                      <a:r>
                        <a:rPr lang="en-US" sz="1600" b="0" i="0" u="none" strike="noStrike" baseline="0" dirty="0" smtClean="0">
                          <a:solidFill>
                            <a:srgbClr val="000000"/>
                          </a:solidFill>
                          <a:effectLst/>
                          <a:latin typeface="Calibri" panose="020F0502020204030204" pitchFamily="34" charset="0"/>
                          <a:hlinkClick r:id="rId2"/>
                        </a:rPr>
                        <a:t>this year </a:t>
                      </a:r>
                      <a:r>
                        <a:rPr lang="en-US" sz="1600" b="0" i="0" u="none" strike="noStrike" baseline="0" dirty="0" smtClean="0">
                          <a:solidFill>
                            <a:srgbClr val="000000"/>
                          </a:solidFill>
                          <a:effectLst/>
                          <a:latin typeface="Calibri" panose="020F0502020204030204" pitchFamily="34" charset="0"/>
                        </a:rPr>
                        <a:t>and next fall will ensure broader awareness of this information.</a:t>
                      </a:r>
                      <a:endParaRPr lang="en-US"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269569"/>
                  </a:ext>
                </a:extLst>
              </a:tr>
            </a:tbl>
          </a:graphicData>
        </a:graphic>
      </p:graphicFrame>
    </p:spTree>
    <p:extLst>
      <p:ext uri="{BB962C8B-B14F-4D97-AF65-F5344CB8AC3E}">
        <p14:creationId xmlns:p14="http://schemas.microsoft.com/office/powerpoint/2010/main" val="1700531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College Annual Plan</a:t>
            </a:r>
            <a:endParaRPr lang="en-US" dirty="0"/>
          </a:p>
        </p:txBody>
      </p:sp>
      <p:sp>
        <p:nvSpPr>
          <p:cNvPr id="3" name="Content Placeholder 2"/>
          <p:cNvSpPr>
            <a:spLocks noGrp="1"/>
          </p:cNvSpPr>
          <p:nvPr>
            <p:ph idx="1"/>
          </p:nvPr>
        </p:nvSpPr>
        <p:spPr/>
        <p:txBody>
          <a:bodyPr/>
          <a:lstStyle/>
          <a:p>
            <a:r>
              <a:rPr lang="en-US" dirty="0" smtClean="0"/>
              <a:t>Sets forth the activities to be implemented in one year to support the achievement of the five-year goals articulated in the Education Master Plan, which are in support of achieving the College Mission.</a:t>
            </a:r>
          </a:p>
          <a:p>
            <a:r>
              <a:rPr lang="en-US" dirty="0" smtClean="0"/>
              <a:t>Is a synthesis of objectives, strategic initiatives, and activities of other college plans, grant deliverables, and recent mandates from the State Chancellor’s Office.</a:t>
            </a:r>
          </a:p>
          <a:p>
            <a:pPr marL="0" indent="0">
              <a:buNone/>
            </a:pPr>
            <a:endParaRPr lang="en-US" dirty="0" smtClean="0"/>
          </a:p>
        </p:txBody>
      </p:sp>
    </p:spTree>
    <p:extLst>
      <p:ext uri="{BB962C8B-B14F-4D97-AF65-F5344CB8AC3E}">
        <p14:creationId xmlns:p14="http://schemas.microsoft.com/office/powerpoint/2010/main" val="3318271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42407" y="1178634"/>
            <a:ext cx="1857675" cy="5216893"/>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D306E47-65FC-034A-8737-E1EE8A1A3212}"/>
              </a:ext>
            </a:extLst>
          </p:cNvPr>
          <p:cNvSpPr/>
          <p:nvPr/>
        </p:nvSpPr>
        <p:spPr>
          <a:xfrm>
            <a:off x="962528" y="1553843"/>
            <a:ext cx="9154510" cy="73572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Education Master Plan: 2017-2022</a:t>
            </a:r>
          </a:p>
        </p:txBody>
      </p:sp>
      <p:cxnSp>
        <p:nvCxnSpPr>
          <p:cNvPr id="12" name="Straight Connector 11">
            <a:extLst>
              <a:ext uri="{FF2B5EF4-FFF2-40B4-BE49-F238E27FC236}">
                <a16:creationId xmlns:a16="http://schemas.microsoft.com/office/drawing/2014/main" id="{DFFEA069-0333-AE41-B74A-01DE1AE87920}"/>
              </a:ext>
            </a:extLst>
          </p:cNvPr>
          <p:cNvCxnSpPr/>
          <p:nvPr/>
        </p:nvCxnSpPr>
        <p:spPr>
          <a:xfrm>
            <a:off x="3771168" y="2288072"/>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A0E5E8E-1FE5-D64A-B57C-DE5A73111C39}"/>
              </a:ext>
            </a:extLst>
          </p:cNvPr>
          <p:cNvCxnSpPr/>
          <p:nvPr/>
        </p:nvCxnSpPr>
        <p:spPr>
          <a:xfrm>
            <a:off x="5375884" y="2300352"/>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F11EA6F-BB42-714A-9FE9-1181B4937291}"/>
              </a:ext>
            </a:extLst>
          </p:cNvPr>
          <p:cNvCxnSpPr/>
          <p:nvPr/>
        </p:nvCxnSpPr>
        <p:spPr>
          <a:xfrm>
            <a:off x="6998896" y="2302138"/>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8DA8941-2EED-D440-94F7-29E737FB3289}"/>
              </a:ext>
            </a:extLst>
          </p:cNvPr>
          <p:cNvCxnSpPr/>
          <p:nvPr/>
        </p:nvCxnSpPr>
        <p:spPr>
          <a:xfrm>
            <a:off x="8542486" y="2315789"/>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A9D6403-F006-7D4C-A14F-4744D44F4255}"/>
              </a:ext>
            </a:extLst>
          </p:cNvPr>
          <p:cNvSpPr txBox="1"/>
          <p:nvPr/>
        </p:nvSpPr>
        <p:spPr>
          <a:xfrm>
            <a:off x="5831109" y="2302679"/>
            <a:ext cx="957313" cy="646331"/>
          </a:xfrm>
          <a:prstGeom prst="rect">
            <a:avLst/>
          </a:prstGeom>
          <a:noFill/>
        </p:spPr>
        <p:txBody>
          <a:bodyPr wrap="none" rtlCol="0">
            <a:spAutoFit/>
          </a:bodyPr>
          <a:lstStyle/>
          <a:p>
            <a:pPr algn="ctr"/>
            <a:r>
              <a:rPr lang="en-US" i="1" dirty="0"/>
              <a:t>Year 3</a:t>
            </a:r>
          </a:p>
          <a:p>
            <a:pPr algn="ctr"/>
            <a:r>
              <a:rPr lang="en-US" dirty="0"/>
              <a:t>2019-20</a:t>
            </a:r>
          </a:p>
        </p:txBody>
      </p:sp>
      <p:sp>
        <p:nvSpPr>
          <p:cNvPr id="21" name="TextBox 20">
            <a:extLst>
              <a:ext uri="{FF2B5EF4-FFF2-40B4-BE49-F238E27FC236}">
                <a16:creationId xmlns:a16="http://schemas.microsoft.com/office/drawing/2014/main" id="{D65EFEF3-FAE6-7845-817F-E05D07C8D212}"/>
              </a:ext>
            </a:extLst>
          </p:cNvPr>
          <p:cNvSpPr txBox="1"/>
          <p:nvPr/>
        </p:nvSpPr>
        <p:spPr>
          <a:xfrm>
            <a:off x="7398065" y="2286312"/>
            <a:ext cx="957313" cy="646331"/>
          </a:xfrm>
          <a:prstGeom prst="rect">
            <a:avLst/>
          </a:prstGeom>
          <a:noFill/>
        </p:spPr>
        <p:txBody>
          <a:bodyPr wrap="none" rtlCol="0">
            <a:spAutoFit/>
          </a:bodyPr>
          <a:lstStyle/>
          <a:p>
            <a:pPr algn="ctr"/>
            <a:r>
              <a:rPr lang="en-US" i="1" dirty="0"/>
              <a:t>Year 4</a:t>
            </a:r>
          </a:p>
          <a:p>
            <a:pPr algn="ctr"/>
            <a:r>
              <a:rPr lang="en-US" i="1" dirty="0"/>
              <a:t>2020-21</a:t>
            </a:r>
          </a:p>
        </p:txBody>
      </p:sp>
      <p:sp>
        <p:nvSpPr>
          <p:cNvPr id="22" name="TextBox 21">
            <a:extLst>
              <a:ext uri="{FF2B5EF4-FFF2-40B4-BE49-F238E27FC236}">
                <a16:creationId xmlns:a16="http://schemas.microsoft.com/office/drawing/2014/main" id="{2A999BBD-23DD-A747-8EAE-7D7293E68970}"/>
              </a:ext>
            </a:extLst>
          </p:cNvPr>
          <p:cNvSpPr txBox="1"/>
          <p:nvPr/>
        </p:nvSpPr>
        <p:spPr>
          <a:xfrm>
            <a:off x="8917833" y="2274530"/>
            <a:ext cx="957313" cy="646331"/>
          </a:xfrm>
          <a:prstGeom prst="rect">
            <a:avLst/>
          </a:prstGeom>
          <a:noFill/>
        </p:spPr>
        <p:txBody>
          <a:bodyPr wrap="none" rtlCol="0">
            <a:spAutoFit/>
          </a:bodyPr>
          <a:lstStyle/>
          <a:p>
            <a:pPr algn="ctr"/>
            <a:r>
              <a:rPr lang="en-US" i="1" dirty="0"/>
              <a:t>Year 5</a:t>
            </a:r>
          </a:p>
          <a:p>
            <a:pPr algn="ctr"/>
            <a:r>
              <a:rPr lang="en-US" i="1" dirty="0"/>
              <a:t>2021-22</a:t>
            </a:r>
          </a:p>
        </p:txBody>
      </p:sp>
      <p:cxnSp>
        <p:nvCxnSpPr>
          <p:cNvPr id="25" name="Straight Connector 24">
            <a:extLst>
              <a:ext uri="{FF2B5EF4-FFF2-40B4-BE49-F238E27FC236}">
                <a16:creationId xmlns:a16="http://schemas.microsoft.com/office/drawing/2014/main" id="{4A2F55C5-1EF2-1F4D-BA1A-98DE1C8A4565}"/>
              </a:ext>
            </a:extLst>
          </p:cNvPr>
          <p:cNvCxnSpPr/>
          <p:nvPr/>
        </p:nvCxnSpPr>
        <p:spPr>
          <a:xfrm>
            <a:off x="10117038" y="2289569"/>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6AD4B8F-9DD7-0A4E-921F-4F02B327F1E0}"/>
              </a:ext>
            </a:extLst>
          </p:cNvPr>
          <p:cNvSpPr txBox="1"/>
          <p:nvPr/>
        </p:nvSpPr>
        <p:spPr>
          <a:xfrm>
            <a:off x="10369265" y="3440112"/>
            <a:ext cx="957313" cy="646331"/>
          </a:xfrm>
          <a:prstGeom prst="rect">
            <a:avLst/>
          </a:prstGeom>
          <a:noFill/>
        </p:spPr>
        <p:txBody>
          <a:bodyPr wrap="none" rtlCol="0">
            <a:spAutoFit/>
          </a:bodyPr>
          <a:lstStyle/>
          <a:p>
            <a:pPr algn="ctr"/>
            <a:r>
              <a:rPr lang="en-US" i="1" dirty="0"/>
              <a:t>Year 3</a:t>
            </a:r>
          </a:p>
          <a:p>
            <a:pPr algn="ctr"/>
            <a:r>
              <a:rPr lang="en-US" dirty="0"/>
              <a:t>2022-23</a:t>
            </a:r>
          </a:p>
        </p:txBody>
      </p:sp>
      <p:sp>
        <p:nvSpPr>
          <p:cNvPr id="28" name="TextBox 27">
            <a:extLst>
              <a:ext uri="{FF2B5EF4-FFF2-40B4-BE49-F238E27FC236}">
                <a16:creationId xmlns:a16="http://schemas.microsoft.com/office/drawing/2014/main" id="{5CB95896-5FD3-BD4C-B206-BB4E698FE794}"/>
              </a:ext>
            </a:extLst>
          </p:cNvPr>
          <p:cNvSpPr txBox="1"/>
          <p:nvPr/>
        </p:nvSpPr>
        <p:spPr>
          <a:xfrm>
            <a:off x="7373867" y="3484618"/>
            <a:ext cx="957313" cy="646331"/>
          </a:xfrm>
          <a:prstGeom prst="rect">
            <a:avLst/>
          </a:prstGeom>
          <a:noFill/>
        </p:spPr>
        <p:txBody>
          <a:bodyPr wrap="none" rtlCol="0">
            <a:spAutoFit/>
          </a:bodyPr>
          <a:lstStyle/>
          <a:p>
            <a:pPr algn="ctr"/>
            <a:r>
              <a:rPr lang="en-US" dirty="0"/>
              <a:t>Year 1</a:t>
            </a:r>
          </a:p>
          <a:p>
            <a:pPr algn="ctr"/>
            <a:r>
              <a:rPr lang="en-US" dirty="0"/>
              <a:t>2020-21</a:t>
            </a:r>
          </a:p>
        </p:txBody>
      </p:sp>
      <p:sp>
        <p:nvSpPr>
          <p:cNvPr id="29" name="TextBox 28">
            <a:extLst>
              <a:ext uri="{FF2B5EF4-FFF2-40B4-BE49-F238E27FC236}">
                <a16:creationId xmlns:a16="http://schemas.microsoft.com/office/drawing/2014/main" id="{8328F971-5953-FA48-9906-87333039BB95}"/>
              </a:ext>
            </a:extLst>
          </p:cNvPr>
          <p:cNvSpPr txBox="1"/>
          <p:nvPr/>
        </p:nvSpPr>
        <p:spPr>
          <a:xfrm>
            <a:off x="8937372" y="3463916"/>
            <a:ext cx="957313" cy="646331"/>
          </a:xfrm>
          <a:prstGeom prst="rect">
            <a:avLst/>
          </a:prstGeom>
          <a:noFill/>
        </p:spPr>
        <p:txBody>
          <a:bodyPr wrap="none" rtlCol="0">
            <a:spAutoFit/>
          </a:bodyPr>
          <a:lstStyle/>
          <a:p>
            <a:pPr algn="ctr"/>
            <a:r>
              <a:rPr lang="en-US" dirty="0"/>
              <a:t>Year 2</a:t>
            </a:r>
          </a:p>
          <a:p>
            <a:pPr algn="ctr"/>
            <a:r>
              <a:rPr lang="en-US" dirty="0"/>
              <a:t>2021-22</a:t>
            </a:r>
          </a:p>
        </p:txBody>
      </p:sp>
      <p:cxnSp>
        <p:nvCxnSpPr>
          <p:cNvPr id="36" name="Straight Connector 35">
            <a:extLst>
              <a:ext uri="{FF2B5EF4-FFF2-40B4-BE49-F238E27FC236}">
                <a16:creationId xmlns:a16="http://schemas.microsoft.com/office/drawing/2014/main" id="{DACA73E4-2844-E445-B1C1-AFD4D6EA10AF}"/>
              </a:ext>
            </a:extLst>
          </p:cNvPr>
          <p:cNvCxnSpPr/>
          <p:nvPr/>
        </p:nvCxnSpPr>
        <p:spPr>
          <a:xfrm>
            <a:off x="7012416" y="3488557"/>
            <a:ext cx="0" cy="68450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702BA0B-2E2F-7B45-8AA2-2A7F82A93CDD}"/>
              </a:ext>
            </a:extLst>
          </p:cNvPr>
          <p:cNvCxnSpPr/>
          <p:nvPr/>
        </p:nvCxnSpPr>
        <p:spPr>
          <a:xfrm>
            <a:off x="8545112" y="3478637"/>
            <a:ext cx="14421" cy="69442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3A67C46-C05E-0E4D-9F93-B596E41DE5A9}"/>
              </a:ext>
            </a:extLst>
          </p:cNvPr>
          <p:cNvCxnSpPr/>
          <p:nvPr/>
        </p:nvCxnSpPr>
        <p:spPr>
          <a:xfrm>
            <a:off x="10134104" y="3490137"/>
            <a:ext cx="6808" cy="68292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FD66F787-8CAE-DB4A-B0AC-1317A9389F26}"/>
              </a:ext>
            </a:extLst>
          </p:cNvPr>
          <p:cNvSpPr txBox="1"/>
          <p:nvPr/>
        </p:nvSpPr>
        <p:spPr>
          <a:xfrm>
            <a:off x="4226393" y="2274131"/>
            <a:ext cx="957313" cy="646331"/>
          </a:xfrm>
          <a:prstGeom prst="rect">
            <a:avLst/>
          </a:prstGeom>
          <a:noFill/>
        </p:spPr>
        <p:txBody>
          <a:bodyPr wrap="none" rtlCol="0">
            <a:spAutoFit/>
          </a:bodyPr>
          <a:lstStyle/>
          <a:p>
            <a:pPr algn="ctr"/>
            <a:r>
              <a:rPr lang="en-US" i="1" dirty="0"/>
              <a:t>Year 2</a:t>
            </a:r>
          </a:p>
          <a:p>
            <a:pPr algn="ctr"/>
            <a:r>
              <a:rPr lang="en-US" i="1" dirty="0"/>
              <a:t>2018-19</a:t>
            </a:r>
          </a:p>
        </p:txBody>
      </p:sp>
      <p:cxnSp>
        <p:nvCxnSpPr>
          <p:cNvPr id="56" name="Straight Connector 55">
            <a:extLst>
              <a:ext uri="{FF2B5EF4-FFF2-40B4-BE49-F238E27FC236}">
                <a16:creationId xmlns:a16="http://schemas.microsoft.com/office/drawing/2014/main" id="{85BB82FB-A48F-154D-A261-04D3667883C5}"/>
              </a:ext>
            </a:extLst>
          </p:cNvPr>
          <p:cNvCxnSpPr/>
          <p:nvPr/>
        </p:nvCxnSpPr>
        <p:spPr>
          <a:xfrm>
            <a:off x="2263851" y="2302138"/>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E76B050-3785-7549-9D7A-3F75417B61AA}"/>
              </a:ext>
            </a:extLst>
          </p:cNvPr>
          <p:cNvSpPr txBox="1"/>
          <p:nvPr/>
        </p:nvSpPr>
        <p:spPr>
          <a:xfrm>
            <a:off x="2717157" y="2261144"/>
            <a:ext cx="957313" cy="646331"/>
          </a:xfrm>
          <a:prstGeom prst="rect">
            <a:avLst/>
          </a:prstGeom>
          <a:noFill/>
        </p:spPr>
        <p:txBody>
          <a:bodyPr wrap="none" rtlCol="0">
            <a:spAutoFit/>
          </a:bodyPr>
          <a:lstStyle/>
          <a:p>
            <a:pPr algn="ctr"/>
            <a:r>
              <a:rPr lang="en-US" i="1" dirty="0"/>
              <a:t>Year 1</a:t>
            </a:r>
          </a:p>
          <a:p>
            <a:pPr algn="ctr"/>
            <a:r>
              <a:rPr lang="en-US" dirty="0"/>
              <a:t>2017-18</a:t>
            </a:r>
          </a:p>
        </p:txBody>
      </p:sp>
      <p:sp>
        <p:nvSpPr>
          <p:cNvPr id="64" name="TextBox 63">
            <a:extLst>
              <a:ext uri="{FF2B5EF4-FFF2-40B4-BE49-F238E27FC236}">
                <a16:creationId xmlns:a16="http://schemas.microsoft.com/office/drawing/2014/main" id="{5D65581B-91ED-F942-AA29-BD847B521F2D}"/>
              </a:ext>
            </a:extLst>
          </p:cNvPr>
          <p:cNvSpPr txBox="1"/>
          <p:nvPr/>
        </p:nvSpPr>
        <p:spPr>
          <a:xfrm>
            <a:off x="10262585" y="3666628"/>
            <a:ext cx="237566" cy="369332"/>
          </a:xfrm>
          <a:prstGeom prst="rect">
            <a:avLst/>
          </a:prstGeom>
          <a:noFill/>
        </p:spPr>
        <p:txBody>
          <a:bodyPr wrap="none" rtlCol="0">
            <a:spAutoFit/>
          </a:bodyPr>
          <a:lstStyle/>
          <a:p>
            <a:r>
              <a:rPr lang="en-US" dirty="0"/>
              <a:t> </a:t>
            </a:r>
          </a:p>
        </p:txBody>
      </p:sp>
      <p:sp>
        <p:nvSpPr>
          <p:cNvPr id="76" name="TextBox 75">
            <a:extLst>
              <a:ext uri="{FF2B5EF4-FFF2-40B4-BE49-F238E27FC236}">
                <a16:creationId xmlns:a16="http://schemas.microsoft.com/office/drawing/2014/main" id="{57FFEE49-6B62-9B4C-A757-66D2A2BFDA6C}"/>
              </a:ext>
            </a:extLst>
          </p:cNvPr>
          <p:cNvSpPr txBox="1"/>
          <p:nvPr/>
        </p:nvSpPr>
        <p:spPr>
          <a:xfrm>
            <a:off x="10569824" y="2968432"/>
            <a:ext cx="290464" cy="369332"/>
          </a:xfrm>
          <a:prstGeom prst="rect">
            <a:avLst/>
          </a:prstGeom>
          <a:noFill/>
        </p:spPr>
        <p:txBody>
          <a:bodyPr wrap="none" rtlCol="0">
            <a:spAutoFit/>
          </a:bodyPr>
          <a:lstStyle/>
          <a:p>
            <a:r>
              <a:rPr lang="en-US" dirty="0"/>
              <a:t>  </a:t>
            </a:r>
          </a:p>
        </p:txBody>
      </p:sp>
      <p:cxnSp>
        <p:nvCxnSpPr>
          <p:cNvPr id="85" name="Straight Connector 84">
            <a:extLst>
              <a:ext uri="{FF2B5EF4-FFF2-40B4-BE49-F238E27FC236}">
                <a16:creationId xmlns:a16="http://schemas.microsoft.com/office/drawing/2014/main" id="{4DD8178F-B9F7-6046-AFB1-E950F9A57B99}"/>
              </a:ext>
            </a:extLst>
          </p:cNvPr>
          <p:cNvCxnSpPr/>
          <p:nvPr/>
        </p:nvCxnSpPr>
        <p:spPr>
          <a:xfrm>
            <a:off x="11554931" y="3474176"/>
            <a:ext cx="0" cy="698883"/>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012416" y="5057174"/>
            <a:ext cx="1530070" cy="861774"/>
          </a:xfrm>
          <a:prstGeom prst="rect">
            <a:avLst/>
          </a:prstGeom>
          <a:solidFill>
            <a:srgbClr val="006342"/>
          </a:solidFill>
        </p:spPr>
        <p:txBody>
          <a:bodyPr wrap="square" rtlCol="0">
            <a:spAutoFit/>
          </a:bodyPr>
          <a:lstStyle/>
          <a:p>
            <a:pPr algn="ctr"/>
            <a:r>
              <a:rPr lang="en-US" sz="1600" dirty="0" smtClean="0"/>
              <a:t>Annual Strategic Plan</a:t>
            </a:r>
          </a:p>
          <a:p>
            <a:pPr algn="ctr"/>
            <a:r>
              <a:rPr lang="en-US" sz="1600" dirty="0" smtClean="0"/>
              <a:t>(operational)</a:t>
            </a:r>
            <a:endParaRPr lang="en-US" sz="1600" dirty="0"/>
          </a:p>
        </p:txBody>
      </p:sp>
      <p:sp>
        <p:nvSpPr>
          <p:cNvPr id="48" name="TextBox 47"/>
          <p:cNvSpPr txBox="1"/>
          <p:nvPr/>
        </p:nvSpPr>
        <p:spPr>
          <a:xfrm>
            <a:off x="8503563" y="5057174"/>
            <a:ext cx="1530070" cy="861774"/>
          </a:xfrm>
          <a:prstGeom prst="rect">
            <a:avLst/>
          </a:prstGeom>
          <a:solidFill>
            <a:srgbClr val="006342"/>
          </a:solidFill>
          <a:ln>
            <a:solidFill>
              <a:schemeClr val="bg1"/>
            </a:solidFill>
          </a:ln>
        </p:spPr>
        <p:txBody>
          <a:bodyPr wrap="square" rtlCol="0">
            <a:spAutoFit/>
          </a:bodyPr>
          <a:lstStyle/>
          <a:p>
            <a:pPr algn="ctr"/>
            <a:r>
              <a:rPr lang="en-US" sz="1600" dirty="0" smtClean="0">
                <a:solidFill>
                  <a:schemeClr val="bg1"/>
                </a:solidFill>
              </a:rPr>
              <a:t>Annual Strategic Plan</a:t>
            </a:r>
          </a:p>
          <a:p>
            <a:pPr algn="ctr"/>
            <a:r>
              <a:rPr lang="en-US" sz="1600" dirty="0" smtClean="0">
                <a:solidFill>
                  <a:schemeClr val="bg1"/>
                </a:solidFill>
              </a:rPr>
              <a:t>(operational)</a:t>
            </a:r>
            <a:endParaRPr lang="en-US" sz="1600" dirty="0">
              <a:solidFill>
                <a:schemeClr val="bg1"/>
              </a:solidFill>
            </a:endParaRPr>
          </a:p>
        </p:txBody>
      </p:sp>
      <p:sp>
        <p:nvSpPr>
          <p:cNvPr id="49" name="TextBox 48"/>
          <p:cNvSpPr txBox="1"/>
          <p:nvPr/>
        </p:nvSpPr>
        <p:spPr>
          <a:xfrm>
            <a:off x="10038382" y="5057174"/>
            <a:ext cx="1530070" cy="861774"/>
          </a:xfrm>
          <a:prstGeom prst="rect">
            <a:avLst/>
          </a:prstGeom>
          <a:solidFill>
            <a:srgbClr val="006342"/>
          </a:solidFill>
        </p:spPr>
        <p:txBody>
          <a:bodyPr wrap="square" rtlCol="0">
            <a:spAutoFit/>
          </a:bodyPr>
          <a:lstStyle/>
          <a:p>
            <a:pPr algn="ctr"/>
            <a:r>
              <a:rPr lang="en-US" sz="1600" dirty="0" smtClean="0">
                <a:solidFill>
                  <a:schemeClr val="bg1"/>
                </a:solidFill>
              </a:rPr>
              <a:t>Annual Strategic Plan</a:t>
            </a:r>
          </a:p>
          <a:p>
            <a:pPr algn="ctr"/>
            <a:r>
              <a:rPr lang="en-US" sz="1600" dirty="0" smtClean="0">
                <a:solidFill>
                  <a:schemeClr val="bg1"/>
                </a:solidFill>
              </a:rPr>
              <a:t>(operational)</a:t>
            </a:r>
            <a:endParaRPr lang="en-US" sz="1600" dirty="0">
              <a:solidFill>
                <a:schemeClr val="bg1"/>
              </a:solidFill>
            </a:endParaRPr>
          </a:p>
        </p:txBody>
      </p:sp>
      <p:sp>
        <p:nvSpPr>
          <p:cNvPr id="19" name="Right Arrow 18"/>
          <p:cNvSpPr/>
          <p:nvPr/>
        </p:nvSpPr>
        <p:spPr>
          <a:xfrm>
            <a:off x="4303517" y="5354138"/>
            <a:ext cx="2319688" cy="26784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23892" y="5257228"/>
            <a:ext cx="3679918" cy="461665"/>
          </a:xfrm>
          <a:prstGeom prst="rect">
            <a:avLst/>
          </a:prstGeom>
          <a:noFill/>
        </p:spPr>
        <p:txBody>
          <a:bodyPr wrap="none" rtlCol="0">
            <a:spAutoFit/>
          </a:bodyPr>
          <a:lstStyle/>
          <a:p>
            <a:r>
              <a:rPr lang="en-US" sz="2400" dirty="0" smtClean="0"/>
              <a:t>We are completing this year</a:t>
            </a:r>
            <a:endParaRPr lang="en-US" sz="2400" dirty="0"/>
          </a:p>
        </p:txBody>
      </p:sp>
      <p:sp>
        <p:nvSpPr>
          <p:cNvPr id="46" name="Rectangle 45">
            <a:extLst>
              <a:ext uri="{FF2B5EF4-FFF2-40B4-BE49-F238E27FC236}">
                <a16:creationId xmlns:a16="http://schemas.microsoft.com/office/drawing/2014/main" id="{8C5A5B32-2025-C841-B01D-8E7E2F47BE20}"/>
              </a:ext>
            </a:extLst>
          </p:cNvPr>
          <p:cNvSpPr/>
          <p:nvPr/>
        </p:nvSpPr>
        <p:spPr>
          <a:xfrm>
            <a:off x="7012416" y="4173059"/>
            <a:ext cx="4556035" cy="884115"/>
          </a:xfrm>
          <a:prstGeom prst="rect">
            <a:avLst/>
          </a:prstGeom>
          <a:solidFill>
            <a:schemeClr val="accent2">
              <a:lumMod val="40000"/>
              <a:lumOff val="60000"/>
              <a:alpha val="39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   </a:t>
            </a:r>
            <a:r>
              <a:rPr lang="en-US" sz="1600" b="1" dirty="0">
                <a:solidFill>
                  <a:schemeClr val="tx1"/>
                </a:solidFill>
              </a:rPr>
              <a:t>College Committee Planning</a:t>
            </a:r>
            <a:r>
              <a:rPr lang="en-US" sz="1600" dirty="0">
                <a:solidFill>
                  <a:schemeClr val="tx1"/>
                </a:solidFill>
              </a:rPr>
              <a:t>:  2020-2023</a:t>
            </a:r>
            <a:endParaRPr lang="en-US" sz="1600" dirty="0"/>
          </a:p>
          <a:p>
            <a:pPr algn="ctr"/>
            <a:r>
              <a:rPr lang="en-US" sz="1600" dirty="0"/>
              <a:t>   </a:t>
            </a:r>
            <a:r>
              <a:rPr lang="en-US" sz="1600" i="1" dirty="0">
                <a:solidFill>
                  <a:schemeClr val="tx1"/>
                </a:solidFill>
              </a:rPr>
              <a:t>Align 3-year planning as appropriate per committee</a:t>
            </a:r>
          </a:p>
        </p:txBody>
      </p:sp>
      <p:sp>
        <p:nvSpPr>
          <p:cNvPr id="52" name="Rectangle 51">
            <a:extLst>
              <a:ext uri="{FF2B5EF4-FFF2-40B4-BE49-F238E27FC236}">
                <a16:creationId xmlns:a16="http://schemas.microsoft.com/office/drawing/2014/main" id="{2C29BFBA-1849-CF4C-ACC4-CA71D7E83ECF}"/>
              </a:ext>
            </a:extLst>
          </p:cNvPr>
          <p:cNvSpPr/>
          <p:nvPr/>
        </p:nvSpPr>
        <p:spPr>
          <a:xfrm>
            <a:off x="2263851" y="2921292"/>
            <a:ext cx="9291080" cy="546538"/>
          </a:xfrm>
          <a:prstGeom prst="rect">
            <a:avLst/>
          </a:prstGeom>
          <a:solidFill>
            <a:schemeClr val="accent5">
              <a:lumMod val="40000"/>
              <a:lumOff val="60000"/>
              <a:alpha val="50196"/>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a:p>
            <a:pPr algn="ctr"/>
            <a:r>
              <a:rPr lang="en-US" i="1" dirty="0">
                <a:solidFill>
                  <a:schemeClr val="accent3">
                    <a:lumMod val="20000"/>
                    <a:lumOff val="80000"/>
                  </a:schemeClr>
                </a:solidFill>
              </a:rPr>
              <a:t>Strategic Enrollment Planning</a:t>
            </a:r>
            <a:r>
              <a:rPr lang="en-US" dirty="0">
                <a:solidFill>
                  <a:schemeClr val="accent3">
                    <a:lumMod val="20000"/>
                    <a:lumOff val="80000"/>
                  </a:schemeClr>
                </a:solidFill>
              </a:rPr>
              <a:t>              </a:t>
            </a:r>
            <a:r>
              <a:rPr lang="en-US" sz="2000" b="1" dirty="0">
                <a:solidFill>
                  <a:schemeClr val="tx1"/>
                </a:solidFill>
              </a:rPr>
              <a:t>Strategic Enrollment Management Plan: 2020-23</a:t>
            </a:r>
          </a:p>
          <a:p>
            <a:pPr algn="ctr"/>
            <a:endParaRPr lang="en-US" sz="2000" dirty="0">
              <a:solidFill>
                <a:schemeClr val="tx1"/>
              </a:solidFill>
            </a:endParaRPr>
          </a:p>
        </p:txBody>
      </p:sp>
    </p:spTree>
    <p:extLst>
      <p:ext uri="{BB962C8B-B14F-4D97-AF65-F5344CB8AC3E}">
        <p14:creationId xmlns:p14="http://schemas.microsoft.com/office/powerpoint/2010/main" val="3623580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RETREAT FOCUS THIS YEAR:</a:t>
            </a:r>
            <a:endParaRPr lang="en-US" dirty="0"/>
          </a:p>
        </p:txBody>
      </p:sp>
      <p:sp>
        <p:nvSpPr>
          <p:cNvPr id="3" name="Content Placeholder 2"/>
          <p:cNvSpPr>
            <a:spLocks noGrp="1"/>
          </p:cNvSpPr>
          <p:nvPr>
            <p:ph idx="1"/>
          </p:nvPr>
        </p:nvSpPr>
        <p:spPr/>
        <p:txBody>
          <a:bodyPr/>
          <a:lstStyle/>
          <a:p>
            <a:r>
              <a:rPr lang="en-US" dirty="0" smtClean="0"/>
              <a:t>Prioritize support for students, faculty and staff during COVID-19 and remote campus operations</a:t>
            </a:r>
          </a:p>
          <a:p>
            <a:endParaRPr lang="en-US" dirty="0"/>
          </a:p>
          <a:p>
            <a:r>
              <a:rPr lang="en-US" dirty="0" smtClean="0"/>
              <a:t>Apply guiding principles (or a framework) related to fulfilling the campus-wide commitment to becoming an anti-racist institution and interrogating the college mission of “ensuring </a:t>
            </a:r>
            <a:r>
              <a:rPr lang="en-US" dirty="0"/>
              <a:t>that all students have equitable opportunities to achieve their transfer, career education, and lifelong learning educational </a:t>
            </a:r>
            <a:r>
              <a:rPr lang="en-US" dirty="0" smtClean="0"/>
              <a:t>goals” and determining how it may need to shift in order for Canada to become an anti-racist institution.</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04489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5705952" y="195536"/>
            <a:ext cx="6308959" cy="6551011"/>
          </a:xfrm>
          <a:prstGeom prst="rect">
            <a:avLst/>
          </a:prstGeom>
        </p:spPr>
      </p:pic>
      <p:sp>
        <p:nvSpPr>
          <p:cNvPr id="5" name="Oval 4"/>
          <p:cNvSpPr/>
          <p:nvPr/>
        </p:nvSpPr>
        <p:spPr>
          <a:xfrm>
            <a:off x="5655768" y="712269"/>
            <a:ext cx="2079056" cy="308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655768" y="2174801"/>
            <a:ext cx="2079056" cy="308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557911" y="3384884"/>
            <a:ext cx="2079056" cy="308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750415" y="4827070"/>
            <a:ext cx="2219827" cy="303196"/>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50415" y="5749490"/>
            <a:ext cx="2079056" cy="308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50414" y="6039851"/>
            <a:ext cx="3567365" cy="33207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150541" y="1377176"/>
            <a:ext cx="5430645" cy="4599878"/>
            <a:chOff x="150541" y="1048215"/>
            <a:chExt cx="5430645" cy="4599878"/>
          </a:xfrm>
        </p:grpSpPr>
        <p:graphicFrame>
          <p:nvGraphicFramePr>
            <p:cNvPr id="14" name="Diagram 13"/>
            <p:cNvGraphicFramePr/>
            <p:nvPr>
              <p:extLst/>
            </p:nvPr>
          </p:nvGraphicFramePr>
          <p:xfrm>
            <a:off x="150541" y="1048215"/>
            <a:ext cx="5430645" cy="45998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2079701" y="3511650"/>
              <a:ext cx="1678259" cy="646331"/>
            </a:xfrm>
            <a:prstGeom prst="rect">
              <a:avLst/>
            </a:prstGeom>
            <a:noFill/>
          </p:spPr>
          <p:txBody>
            <a:bodyPr wrap="square" rtlCol="0">
              <a:spAutoFit/>
            </a:bodyPr>
            <a:lstStyle/>
            <a:p>
              <a:pPr algn="ctr"/>
              <a:r>
                <a:rPr lang="en-US" dirty="0" smtClean="0">
                  <a:latin typeface="Arial Black" panose="020B0A04020102020204" pitchFamily="34" charset="0"/>
                </a:rPr>
                <a:t>Considering COVID-19</a:t>
              </a:r>
              <a:endParaRPr lang="en-US" dirty="0">
                <a:latin typeface="Arial Black" panose="020B0A04020102020204" pitchFamily="34" charset="0"/>
              </a:endParaRPr>
            </a:p>
          </p:txBody>
        </p:sp>
      </p:grpSp>
    </p:spTree>
    <p:extLst>
      <p:ext uri="{BB962C8B-B14F-4D97-AF65-F5344CB8AC3E}">
        <p14:creationId xmlns:p14="http://schemas.microsoft.com/office/powerpoint/2010/main" val="67939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4003" y="67378"/>
            <a:ext cx="11887200" cy="818148"/>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p>
          <a:p>
            <a:pPr algn="ctr"/>
            <a:r>
              <a:rPr lang="en-US" sz="2000" b="1" dirty="0" smtClean="0"/>
              <a:t>Strategic Priority </a:t>
            </a:r>
            <a:r>
              <a:rPr lang="en-US" sz="2800" b="1" dirty="0" smtClean="0"/>
              <a:t>#1:  PROGRESS</a:t>
            </a:r>
            <a:endParaRPr lang="en-US" dirty="0"/>
          </a:p>
          <a:p>
            <a:pPr algn="ctr"/>
            <a:r>
              <a:rPr lang="en-US" dirty="0"/>
              <a:t>Improve student completion via enrollment management, student retention and course </a:t>
            </a:r>
            <a:r>
              <a:rPr lang="en-US" dirty="0" smtClean="0"/>
              <a:t>scheduling</a:t>
            </a:r>
          </a:p>
          <a:p>
            <a:pPr algn="ctr"/>
            <a:endParaRPr lang="en-US" dirty="0"/>
          </a:p>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35596460"/>
              </p:ext>
            </p:extLst>
          </p:nvPr>
        </p:nvGraphicFramePr>
        <p:xfrm>
          <a:off x="154003" y="972152"/>
          <a:ext cx="11887200" cy="5652394"/>
        </p:xfrm>
        <a:graphic>
          <a:graphicData uri="http://schemas.openxmlformats.org/drawingml/2006/table">
            <a:tbl>
              <a:tblPr/>
              <a:tblGrid>
                <a:gridCol w="1039183">
                  <a:extLst>
                    <a:ext uri="{9D8B030D-6E8A-4147-A177-3AD203B41FA5}">
                      <a16:colId xmlns:a16="http://schemas.microsoft.com/office/drawing/2014/main" val="1150935982"/>
                    </a:ext>
                  </a:extLst>
                </a:gridCol>
                <a:gridCol w="3176782">
                  <a:extLst>
                    <a:ext uri="{9D8B030D-6E8A-4147-A177-3AD203B41FA5}">
                      <a16:colId xmlns:a16="http://schemas.microsoft.com/office/drawing/2014/main" val="2299801616"/>
                    </a:ext>
                  </a:extLst>
                </a:gridCol>
                <a:gridCol w="946063">
                  <a:extLst>
                    <a:ext uri="{9D8B030D-6E8A-4147-A177-3AD203B41FA5}">
                      <a16:colId xmlns:a16="http://schemas.microsoft.com/office/drawing/2014/main" val="3225595906"/>
                    </a:ext>
                  </a:extLst>
                </a:gridCol>
                <a:gridCol w="1065566">
                  <a:extLst>
                    <a:ext uri="{9D8B030D-6E8A-4147-A177-3AD203B41FA5}">
                      <a16:colId xmlns:a16="http://schemas.microsoft.com/office/drawing/2014/main" val="1968669772"/>
                    </a:ext>
                  </a:extLst>
                </a:gridCol>
                <a:gridCol w="5659606">
                  <a:extLst>
                    <a:ext uri="{9D8B030D-6E8A-4147-A177-3AD203B41FA5}">
                      <a16:colId xmlns:a16="http://schemas.microsoft.com/office/drawing/2014/main" val="1343536772"/>
                    </a:ext>
                  </a:extLst>
                </a:gridCol>
              </a:tblGrid>
              <a:tr h="118532">
                <a:tc>
                  <a:txBody>
                    <a:bodyPr/>
                    <a:lstStyle/>
                    <a:p>
                      <a:pPr algn="ctr" fontAlgn="ctr"/>
                      <a:r>
                        <a:rPr lang="en-US" sz="900" b="1" i="0" u="none" strike="noStrike">
                          <a:solidFill>
                            <a:srgbClr val="FFFFFF"/>
                          </a:solidFill>
                          <a:effectLst/>
                          <a:latin typeface="Calibri" panose="020F0502020204030204" pitchFamily="34" charset="0"/>
                        </a:rPr>
                        <a:t>Origin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900" b="1" i="0" u="none" strike="noStrike">
                          <a:solidFill>
                            <a:srgbClr val="FFFFFF"/>
                          </a:solidFill>
                          <a:effectLst/>
                          <a:latin typeface="Calibri" panose="020F0502020204030204" pitchFamily="34" charset="0"/>
                        </a:rPr>
                        <a:t>Description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900" b="1" i="0" u="none" strike="noStrike">
                          <a:solidFill>
                            <a:srgbClr val="FFFFFF"/>
                          </a:solidFill>
                          <a:effectLst/>
                          <a:latin typeface="Calibri" panose="020F0502020204030204" pitchFamily="34" charset="0"/>
                        </a:rPr>
                        <a:t>Responsible Administrator</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900" b="1" i="0" u="none" strike="noStrike">
                          <a:solidFill>
                            <a:srgbClr val="FFFFFF"/>
                          </a:solidFill>
                          <a:effectLst/>
                          <a:latin typeface="Calibri" panose="020F0502020204030204" pitchFamily="34" charset="0"/>
                        </a:rPr>
                        <a:t>Committee/Group</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900" b="1" i="0" u="none" strike="noStrike">
                          <a:solidFill>
                            <a:srgbClr val="FFFFFF"/>
                          </a:solidFill>
                          <a:effectLst/>
                          <a:latin typeface="Calibri" panose="020F0502020204030204" pitchFamily="34" charset="0"/>
                        </a:rPr>
                        <a:t>Progress Made this year (2020-21)</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extLst>
                  <a:ext uri="{0D108BD9-81ED-4DB2-BD59-A6C34878D82A}">
                    <a16:rowId xmlns:a16="http://schemas.microsoft.com/office/drawing/2014/main" val="2188697277"/>
                  </a:ext>
                </a:extLst>
              </a:tr>
              <a:tr h="217853">
                <a:tc>
                  <a:txBody>
                    <a:bodyPr/>
                    <a:lstStyle/>
                    <a:p>
                      <a:pPr algn="ctr" fontAlgn="ctr"/>
                      <a:r>
                        <a:rPr lang="en-US" sz="900" b="0" i="0" u="none" strike="noStrike" dirty="0">
                          <a:solidFill>
                            <a:srgbClr val="CC0066"/>
                          </a:solidFill>
                          <a:effectLst/>
                          <a:latin typeface="Calibri" panose="020F0502020204030204" pitchFamily="34" charset="0"/>
                        </a:rPr>
                        <a:t>Leadership Retreat Objective</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1" u="none" strike="noStrike" dirty="0">
                          <a:solidFill>
                            <a:srgbClr val="CC0066"/>
                          </a:solidFill>
                          <a:effectLst/>
                          <a:latin typeface="Calibri" panose="020F0502020204030204" pitchFamily="34" charset="0"/>
                        </a:rPr>
                        <a:t>Prioritize </a:t>
                      </a:r>
                      <a:r>
                        <a:rPr lang="en-US" sz="900" b="1" i="1" u="none" strike="noStrike" dirty="0">
                          <a:solidFill>
                            <a:srgbClr val="CC0066"/>
                          </a:solidFill>
                          <a:effectLst/>
                          <a:latin typeface="Calibri" panose="020F0502020204030204" pitchFamily="34" charset="0"/>
                        </a:rPr>
                        <a:t>online student success </a:t>
                      </a:r>
                      <a:r>
                        <a:rPr lang="en-US" sz="900" b="0" i="1" u="none" strike="noStrike" dirty="0">
                          <a:solidFill>
                            <a:srgbClr val="CC0066"/>
                          </a:solidFill>
                          <a:effectLst/>
                          <a:latin typeface="Calibri" panose="020F0502020204030204" pitchFamily="34" charset="0"/>
                        </a:rPr>
                        <a:t>with an emphasis on interpersonal connections </a:t>
                      </a:r>
                    </a:p>
                  </a:txBody>
                  <a:tcPr marL="30655"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CC0066"/>
                          </a:solidFill>
                          <a:effectLst/>
                          <a:latin typeface="Calibri" panose="020F0502020204030204" pitchFamily="34" charset="0"/>
                        </a:rPr>
                        <a:t>VPI Robinson and VPSS Pérez</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CC0066"/>
                          </a:solidFill>
                          <a:effectLst/>
                          <a:latin typeface="Calibri" panose="020F0502020204030204" pitchFamily="34" charset="0"/>
                        </a:rPr>
                        <a:t>College Cabinet</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alibri" panose="020F0502020204030204" pitchFamily="34" charset="0"/>
                        </a:rPr>
                        <a:t>District launched Pronto communication tool in Canvas.  Cabinet continued to have virtual office hours, including for our special programs.  Town Halls and Forums continues as did online STEM Speaker Series.  </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269569"/>
                  </a:ext>
                </a:extLst>
              </a:tr>
              <a:tr h="271805">
                <a:tc rowSpan="7">
                  <a:txBody>
                    <a:bodyPr/>
                    <a:lstStyle/>
                    <a:p>
                      <a:pPr algn="ctr" fontAlgn="ctr"/>
                      <a:r>
                        <a:rPr lang="en-US" sz="900" b="0" i="0" u="none" strike="noStrike" dirty="0">
                          <a:solidFill>
                            <a:srgbClr val="CC0066"/>
                          </a:solidFill>
                          <a:effectLst/>
                          <a:latin typeface="Calibri" panose="020F0502020204030204" pitchFamily="34" charset="0"/>
                        </a:rPr>
                        <a:t>Leadership Retreat Strategies</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1" u="none" strike="noStrike" dirty="0">
                          <a:solidFill>
                            <a:srgbClr val="CC0066"/>
                          </a:solidFill>
                          <a:effectLst/>
                          <a:latin typeface="Calibri" panose="020F0502020204030204" pitchFamily="34" charset="0"/>
                        </a:rPr>
                        <a:t>Communicate frequently with students and keep them engaged with faculty, resources &amp; each other</a:t>
                      </a:r>
                    </a:p>
                  </a:txBody>
                  <a:tcPr marL="30655"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CC0066"/>
                          </a:solidFill>
                          <a:effectLst/>
                          <a:latin typeface="Calibri" panose="020F0502020204030204" pitchFamily="34" charset="0"/>
                        </a:rPr>
                        <a:t>VPI Robinson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CC0066"/>
                          </a:solidFill>
                          <a:effectLst/>
                          <a:latin typeface="Calibri" panose="020F0502020204030204" pitchFamily="34" charset="0"/>
                        </a:rPr>
                        <a:t>Academic Senate</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New Faculty Gateway website has resources about student engagement - portal - to help communications between faculty and students.  PRIE student engagement survey yielded insights for faculty which were shared by PRIE and a student panel on January, 2021 Flex Day.</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142565"/>
                  </a:ext>
                </a:extLst>
              </a:tr>
              <a:tr h="217853">
                <a:tc vMerge="1">
                  <a:txBody>
                    <a:bodyPr/>
                    <a:lstStyle/>
                    <a:p>
                      <a:endParaRPr lang="en-US"/>
                    </a:p>
                  </a:txBody>
                  <a:tcPr/>
                </a:tc>
                <a:tc>
                  <a:txBody>
                    <a:bodyPr/>
                    <a:lstStyle/>
                    <a:p>
                      <a:pPr algn="l" fontAlgn="ctr"/>
                      <a:r>
                        <a:rPr lang="en-US" sz="900" b="0" i="1" u="none" strike="noStrike" dirty="0">
                          <a:solidFill>
                            <a:srgbClr val="CC0066"/>
                          </a:solidFill>
                          <a:effectLst/>
                          <a:latin typeface="Calibri" panose="020F0502020204030204" pitchFamily="34" charset="0"/>
                        </a:rPr>
                        <a:t>Prioritize </a:t>
                      </a:r>
                      <a:r>
                        <a:rPr lang="en-US" sz="900" b="1" i="1" u="none" strike="noStrike" dirty="0">
                          <a:solidFill>
                            <a:srgbClr val="CC0066"/>
                          </a:solidFill>
                          <a:effectLst/>
                          <a:latin typeface="Calibri" panose="020F0502020204030204" pitchFamily="34" charset="0"/>
                        </a:rPr>
                        <a:t>online student success </a:t>
                      </a:r>
                      <a:r>
                        <a:rPr lang="en-US" sz="900" b="0" i="1" u="none" strike="noStrike" dirty="0">
                          <a:solidFill>
                            <a:srgbClr val="CC0066"/>
                          </a:solidFill>
                          <a:effectLst/>
                          <a:latin typeface="Calibri" panose="020F0502020204030204" pitchFamily="34" charset="0"/>
                        </a:rPr>
                        <a:t>with an emphasis on interpersonal connections </a:t>
                      </a:r>
                    </a:p>
                  </a:txBody>
                  <a:tcPr marL="30655"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CC0066"/>
                          </a:solidFill>
                          <a:effectLst/>
                          <a:latin typeface="Calibri" panose="020F0502020204030204" pitchFamily="34" charset="0"/>
                        </a:rPr>
                        <a:t>VPI Robinson and VPSS Pérez</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CC0066"/>
                          </a:solidFill>
                          <a:effectLst/>
                          <a:latin typeface="Calibri" panose="020F0502020204030204" pitchFamily="34" charset="0"/>
                        </a:rPr>
                        <a:t>College Cabinet</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District launched Pronto communication tool in Canvas.  Cabinet continued to have virtual office hours, including for our special programs.  Town Halls and Forums continues as did online STEM Speaker Series.  </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5419277"/>
                  </a:ext>
                </a:extLst>
              </a:tr>
              <a:tr h="595519">
                <a:tc vMerge="1">
                  <a:txBody>
                    <a:bodyPr/>
                    <a:lstStyle/>
                    <a:p>
                      <a:endParaRPr lang="en-US"/>
                    </a:p>
                  </a:txBody>
                  <a:tcPr/>
                </a:tc>
                <a:tc>
                  <a:txBody>
                    <a:bodyPr/>
                    <a:lstStyle/>
                    <a:p>
                      <a:pPr algn="l" fontAlgn="ctr"/>
                      <a:r>
                        <a:rPr lang="en-US" sz="900" b="0" i="1" u="none" strike="noStrike" dirty="0">
                          <a:solidFill>
                            <a:srgbClr val="CC0066"/>
                          </a:solidFill>
                          <a:effectLst/>
                          <a:latin typeface="Calibri" panose="020F0502020204030204" pitchFamily="34" charset="0"/>
                        </a:rPr>
                        <a:t>Provide direct support for students in crisis</a:t>
                      </a:r>
                    </a:p>
                  </a:txBody>
                  <a:tcPr marL="30655"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CC0066"/>
                          </a:solidFill>
                          <a:effectLst/>
                          <a:latin typeface="Calibri" panose="020F0502020204030204" pitchFamily="34" charset="0"/>
                        </a:rPr>
                        <a:t>VPSS Pérez</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CC0066"/>
                          </a:solidFill>
                          <a:effectLst/>
                          <a:latin typeface="Calibri" panose="020F0502020204030204" pitchFamily="34" charset="0"/>
                        </a:rPr>
                        <a:t>College Cabinet</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alibri" panose="020F0502020204030204" pitchFamily="34" charset="0"/>
                        </a:rPr>
                        <a:t>Implemented 24/7 remote counseling support via </a:t>
                      </a:r>
                      <a:r>
                        <a:rPr lang="en-US" sz="900" b="0" i="0" u="none" strike="noStrike" dirty="0" err="1">
                          <a:solidFill>
                            <a:srgbClr val="000000"/>
                          </a:solidFill>
                          <a:effectLst/>
                          <a:latin typeface="Calibri" panose="020F0502020204030204" pitchFamily="34" charset="0"/>
                        </a:rPr>
                        <a:t>TalkNow</a:t>
                      </a:r>
                      <a:r>
                        <a:rPr lang="en-US" sz="900" b="0" i="0" u="none" strike="noStrike" dirty="0">
                          <a:solidFill>
                            <a:srgbClr val="000000"/>
                          </a:solidFill>
                          <a:effectLst/>
                          <a:latin typeface="Calibri" panose="020F0502020204030204" pitchFamily="34" charset="0"/>
                        </a:rPr>
                        <a:t>. Initiated conversations between CARES group and Early Alert system to maximize efficiencies, address gaps, and expand resources.  Provided direct student aid via multiple levels of emergency relief funding (federal, state and private philanthropy).  Providing access to </a:t>
                      </a:r>
                      <a:r>
                        <a:rPr lang="en-US" sz="900" b="0" i="0" u="none" strike="noStrike" dirty="0" err="1">
                          <a:solidFill>
                            <a:srgbClr val="000000"/>
                          </a:solidFill>
                          <a:effectLst/>
                          <a:latin typeface="Calibri" panose="020F0502020204030204" pitchFamily="34" charset="0"/>
                        </a:rPr>
                        <a:t>wifi</a:t>
                      </a:r>
                      <a:r>
                        <a:rPr lang="en-US" sz="900" b="0" i="0" u="none" strike="noStrike" dirty="0">
                          <a:solidFill>
                            <a:srgbClr val="000000"/>
                          </a:solidFill>
                          <a:effectLst/>
                          <a:latin typeface="Calibri" panose="020F0502020204030204" pitchFamily="34" charset="0"/>
                        </a:rPr>
                        <a:t>, hotspots, </a:t>
                      </a:r>
                      <a:r>
                        <a:rPr lang="en-US" sz="900" b="0" i="0" u="none" strike="noStrike" dirty="0" err="1">
                          <a:solidFill>
                            <a:srgbClr val="000000"/>
                          </a:solidFill>
                          <a:effectLst/>
                          <a:latin typeface="Calibri" panose="020F0502020204030204" pitchFamily="34" charset="0"/>
                        </a:rPr>
                        <a:t>chromebooks</a:t>
                      </a:r>
                      <a:r>
                        <a:rPr lang="en-US" sz="900" b="0" i="0" u="none" strike="noStrike" dirty="0">
                          <a:solidFill>
                            <a:srgbClr val="000000"/>
                          </a:solidFill>
                          <a:effectLst/>
                          <a:latin typeface="Calibri" panose="020F0502020204030204" pitchFamily="34" charset="0"/>
                        </a:rPr>
                        <a:t> and laptops to students.  Set up online chat functions (library and tech support). Expanded direct support for student basic needs (food grant program, Drive-thru Food Market, emergency housing program, etc</a:t>
                      </a:r>
                      <a:r>
                        <a:rPr lang="en-US" sz="900" b="0" i="0" u="none" strike="noStrike" dirty="0" smtClean="0">
                          <a:solidFill>
                            <a:srgbClr val="000000"/>
                          </a:solidFill>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052818"/>
                  </a:ext>
                </a:extLst>
              </a:tr>
              <a:tr h="379710">
                <a:tc vMerge="1">
                  <a:txBody>
                    <a:bodyPr/>
                    <a:lstStyle/>
                    <a:p>
                      <a:endParaRPr lang="en-US"/>
                    </a:p>
                  </a:txBody>
                  <a:tcPr/>
                </a:tc>
                <a:tc>
                  <a:txBody>
                    <a:bodyPr/>
                    <a:lstStyle/>
                    <a:p>
                      <a:pPr algn="l" fontAlgn="ctr"/>
                      <a:r>
                        <a:rPr lang="en-US" sz="900" b="0" i="1" u="none" strike="noStrike">
                          <a:solidFill>
                            <a:srgbClr val="CC0066"/>
                          </a:solidFill>
                          <a:effectLst/>
                          <a:latin typeface="Calibri" panose="020F0502020204030204" pitchFamily="34" charset="0"/>
                        </a:rPr>
                        <a:t>Identify problems students are having EARLY and solve problems collaboratively (Early Alert collaboration with Tech Committee, DEAC, ITS as well as Counseling)</a:t>
                      </a:r>
                    </a:p>
                  </a:txBody>
                  <a:tcPr marL="30655"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CC0066"/>
                          </a:solidFill>
                          <a:effectLst/>
                          <a:latin typeface="Calibri" panose="020F0502020204030204" pitchFamily="34" charset="0"/>
                        </a:rPr>
                        <a:t>VPI Robinson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CC0066"/>
                          </a:solidFill>
                          <a:effectLst/>
                          <a:latin typeface="Calibri" panose="020F0502020204030204" pitchFamily="34" charset="0"/>
                        </a:rPr>
                        <a:t>Guided Pathways Steering Committee and Interest Area Leads</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alibri" panose="020F0502020204030204" pitchFamily="34" charset="0"/>
                        </a:rPr>
                        <a:t>Colts-Con will have sessions on technology preparedness starting Summer 2021 (during and afterwards).  Early Alert will be built into the CRM during Phase IV (within next academic year).  Current Counseling leads on Early Alert ramping up engagement with Cares in the meantime.  Guided Pathways peer mentors also playing a role in Success Teams to identify problems early.</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5623204"/>
                  </a:ext>
                </a:extLst>
              </a:tr>
              <a:tr h="433662">
                <a:tc vMerge="1">
                  <a:txBody>
                    <a:bodyPr/>
                    <a:lstStyle/>
                    <a:p>
                      <a:endParaRPr lang="en-US"/>
                    </a:p>
                  </a:txBody>
                  <a:tcPr/>
                </a:tc>
                <a:tc>
                  <a:txBody>
                    <a:bodyPr/>
                    <a:lstStyle/>
                    <a:p>
                      <a:pPr algn="l" fontAlgn="ctr"/>
                      <a:r>
                        <a:rPr lang="en-US" sz="900" b="0" i="1" u="none" strike="noStrike">
                          <a:solidFill>
                            <a:srgbClr val="CC0066"/>
                          </a:solidFill>
                          <a:effectLst/>
                          <a:latin typeface="Calibri" panose="020F0502020204030204" pitchFamily="34" charset="0"/>
                        </a:rPr>
                        <a:t>Integrate Student Success Teams (from Guided Pathways) into online learning environment</a:t>
                      </a:r>
                    </a:p>
                  </a:txBody>
                  <a:tcPr marL="30655"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CC0066"/>
                          </a:solidFill>
                          <a:effectLst/>
                          <a:latin typeface="Calibri" panose="020F0502020204030204" pitchFamily="34" charset="0"/>
                        </a:rPr>
                        <a:t>VPSS Pérez</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CC0066"/>
                          </a:solidFill>
                          <a:effectLst/>
                          <a:latin typeface="Calibri" panose="020F0502020204030204" pitchFamily="34" charset="0"/>
                        </a:rPr>
                        <a:t>Guided Pathways Steering Committee and Interest Area Leads</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alibri" panose="020F0502020204030204" pitchFamily="34" charset="0"/>
                        </a:rPr>
                        <a:t>All counseling appointments are made through the CRM now.  All general counselors are part of IA Success Teams.  Peer mentors are being trained online and are also will provide services online.  Online interpersonal connections starts with the onboarding process. Interest Area website landing pages redesigned and updated for clarity and efficiency. Priority Engagement Program (PEP) shifted online with full support </a:t>
                      </a:r>
                      <a:r>
                        <a:rPr lang="en-US" sz="900" b="0" i="0" u="none" strike="noStrike" dirty="0" err="1">
                          <a:solidFill>
                            <a:srgbClr val="000000"/>
                          </a:solidFill>
                          <a:effectLst/>
                          <a:latin typeface="Calibri" panose="020F0502020204030204" pitchFamily="34" charset="0"/>
                        </a:rPr>
                        <a:t>frrom</a:t>
                      </a:r>
                      <a:r>
                        <a:rPr lang="en-US" sz="900" b="0" i="0" u="none" strike="noStrike" dirty="0">
                          <a:solidFill>
                            <a:srgbClr val="000000"/>
                          </a:solidFill>
                          <a:effectLst/>
                          <a:latin typeface="Calibri" panose="020F0502020204030204" pitchFamily="34" charset="0"/>
                        </a:rPr>
                        <a:t> IA Success Teams.</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0122449"/>
                  </a:ext>
                </a:extLst>
              </a:tr>
              <a:tr h="271805">
                <a:tc vMerge="1">
                  <a:txBody>
                    <a:bodyPr/>
                    <a:lstStyle/>
                    <a:p>
                      <a:endParaRPr lang="en-US"/>
                    </a:p>
                  </a:txBody>
                  <a:tcPr/>
                </a:tc>
                <a:tc>
                  <a:txBody>
                    <a:bodyPr/>
                    <a:lstStyle/>
                    <a:p>
                      <a:pPr algn="l" fontAlgn="ctr"/>
                      <a:r>
                        <a:rPr lang="en-US" sz="900" b="0" i="1" u="none" strike="noStrike">
                          <a:solidFill>
                            <a:srgbClr val="CC0066"/>
                          </a:solidFill>
                          <a:effectLst/>
                          <a:latin typeface="Calibri" panose="020F0502020204030204" pitchFamily="34" charset="0"/>
                        </a:rPr>
                        <a:t>Communicate frequently with students and keep them engaged with faculty, resources &amp; each other</a:t>
                      </a:r>
                    </a:p>
                  </a:txBody>
                  <a:tcPr marL="30655"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CC0066"/>
                          </a:solidFill>
                          <a:effectLst/>
                          <a:latin typeface="Calibri" panose="020F0502020204030204" pitchFamily="34" charset="0"/>
                        </a:rPr>
                        <a:t>VPI Robinson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CC0066"/>
                          </a:solidFill>
                          <a:effectLst/>
                          <a:latin typeface="Calibri" panose="020F0502020204030204" pitchFamily="34" charset="0"/>
                        </a:rPr>
                        <a:t>Academic Senate</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alibri" panose="020F0502020204030204" pitchFamily="34" charset="0"/>
                        </a:rPr>
                        <a:t>New Faculty Gateway website has resources about student engagement - portal - to help communications between faculty and students.  PRIE student engagement survey yielded insights for faculty which were shared by PRIE and a student panel on January, 2021 Flex Day.</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4977430"/>
                  </a:ext>
                </a:extLst>
              </a:tr>
              <a:tr h="703424">
                <a:tc vMerge="1">
                  <a:txBody>
                    <a:bodyPr/>
                    <a:lstStyle/>
                    <a:p>
                      <a:endParaRPr lang="en-US"/>
                    </a:p>
                  </a:txBody>
                  <a:tcPr/>
                </a:tc>
                <a:tc>
                  <a:txBody>
                    <a:bodyPr/>
                    <a:lstStyle/>
                    <a:p>
                      <a:pPr algn="l" fontAlgn="ctr"/>
                      <a:r>
                        <a:rPr lang="en-US" sz="900" b="1" i="1" u="none" strike="noStrike">
                          <a:solidFill>
                            <a:srgbClr val="CC0066"/>
                          </a:solidFill>
                          <a:effectLst/>
                          <a:latin typeface="Calibri" panose="020F0502020204030204" pitchFamily="34" charset="0"/>
                        </a:rPr>
                        <a:t>TOP PRIORITY:  Evaluate technology tools to support effective connections with students </a:t>
                      </a:r>
                      <a:r>
                        <a:rPr lang="en-US" sz="900" b="0" i="1" u="none" strike="noStrike">
                          <a:solidFill>
                            <a:srgbClr val="CC0066"/>
                          </a:solidFill>
                          <a:effectLst/>
                          <a:latin typeface="Calibri" panose="020F0502020204030204" pitchFamily="34" charset="0"/>
                        </a:rPr>
                        <a:t>(all our other efforts depend on whether this piece works!)</a:t>
                      </a:r>
                      <a:r>
                        <a:rPr lang="en-US" sz="900" b="1" i="1" u="none" strike="noStrike">
                          <a:solidFill>
                            <a:srgbClr val="CC0066"/>
                          </a:solidFill>
                          <a:effectLst/>
                          <a:latin typeface="Calibri" panose="020F0502020204030204" pitchFamily="34" charset="0"/>
                        </a:rPr>
                        <a:t>.  </a:t>
                      </a:r>
                      <a:r>
                        <a:rPr lang="en-US" sz="900" b="0" i="1" u="none" strike="noStrike">
                          <a:solidFill>
                            <a:srgbClr val="CC0066"/>
                          </a:solidFill>
                          <a:effectLst/>
                          <a:latin typeface="Calibri" panose="020F0502020204030204" pitchFamily="34" charset="0"/>
                        </a:rPr>
                        <a:t>Consider important technology tools that exist but which we may not be using yet, such as Cranium Café, that could help us reach out to students more effectively while we are online.  Facilitate our immediate access to them.</a:t>
                      </a:r>
                    </a:p>
                  </a:txBody>
                  <a:tcPr marL="30655"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CC0066"/>
                          </a:solidFill>
                          <a:effectLst/>
                          <a:latin typeface="Calibri" panose="020F0502020204030204" pitchFamily="34" charset="0"/>
                        </a:rPr>
                        <a:t>VPSS Pérez</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CC0066"/>
                          </a:solidFill>
                          <a:effectLst/>
                          <a:latin typeface="Calibri" panose="020F0502020204030204" pitchFamily="34" charset="0"/>
                        </a:rPr>
                        <a:t>Guided Pathways Steering Committee and Interest Area Leads</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alibri" panose="020F0502020204030204" pitchFamily="34" charset="0"/>
                        </a:rPr>
                        <a:t>CRM implementation was iterative, providing opportunities to improve it before full implementation.  </a:t>
                      </a:r>
                      <a:r>
                        <a:rPr lang="en-US" sz="900" b="0" i="0" u="none" strike="noStrike" dirty="0" err="1">
                          <a:solidFill>
                            <a:srgbClr val="000000"/>
                          </a:solidFill>
                          <a:effectLst/>
                          <a:latin typeface="Calibri" panose="020F0502020204030204" pitchFamily="34" charset="0"/>
                        </a:rPr>
                        <a:t>Pyramed</a:t>
                      </a:r>
                      <a:r>
                        <a:rPr lang="en-US" sz="900" b="0" i="0" u="none" strike="noStrike" dirty="0">
                          <a:solidFill>
                            <a:srgbClr val="000000"/>
                          </a:solidFill>
                          <a:effectLst/>
                          <a:latin typeface="Calibri" panose="020F0502020204030204" pitchFamily="34" charset="0"/>
                        </a:rPr>
                        <a:t> for supporting personal counseling faculty.  Canada </a:t>
                      </a:r>
                      <a:r>
                        <a:rPr lang="en-US" sz="900" b="0" i="0" u="none" strike="noStrike" dirty="0" err="1">
                          <a:solidFill>
                            <a:srgbClr val="000000"/>
                          </a:solidFill>
                          <a:effectLst/>
                          <a:latin typeface="Calibri" panose="020F0502020204030204" pitchFamily="34" charset="0"/>
                        </a:rPr>
                        <a:t>TalkNow</a:t>
                      </a:r>
                      <a:r>
                        <a:rPr lang="en-US" sz="900" b="0" i="0" u="none" strike="noStrike" dirty="0">
                          <a:solidFill>
                            <a:srgbClr val="000000"/>
                          </a:solidFill>
                          <a:effectLst/>
                          <a:latin typeface="Calibri" panose="020F0502020204030204" pitchFamily="34" charset="0"/>
                        </a:rPr>
                        <a:t> was implemented to support students.  Pronto implemented to support student engagement. GP Steering Committee continues to have conversations regarding curriculum updates and expansion of program maps via the Program Mapper tool. Online tutoring via </a:t>
                      </a:r>
                      <a:r>
                        <a:rPr lang="en-US" sz="900" b="0" i="0" u="none" strike="noStrike" dirty="0" err="1">
                          <a:solidFill>
                            <a:srgbClr val="000000"/>
                          </a:solidFill>
                          <a:effectLst/>
                          <a:latin typeface="Calibri" panose="020F0502020204030204" pitchFamily="34" charset="0"/>
                        </a:rPr>
                        <a:t>Accudemia</a:t>
                      </a:r>
                      <a:r>
                        <a:rPr lang="en-US" sz="900" b="0" i="0" u="none" strike="noStrike" dirty="0">
                          <a:solidFill>
                            <a:srgbClr val="000000"/>
                          </a:solidFill>
                          <a:effectLst/>
                          <a:latin typeface="Calibri" panose="020F0502020204030204" pitchFamily="34" charset="0"/>
                        </a:rPr>
                        <a:t> and </a:t>
                      </a:r>
                      <a:r>
                        <a:rPr lang="en-US" sz="900" b="0" i="0" u="none" strike="noStrike" dirty="0" err="1">
                          <a:solidFill>
                            <a:srgbClr val="000000"/>
                          </a:solidFill>
                          <a:effectLst/>
                          <a:latin typeface="Calibri" panose="020F0502020204030204" pitchFamily="34" charset="0"/>
                        </a:rPr>
                        <a:t>NetTutor</a:t>
                      </a:r>
                      <a:r>
                        <a:rPr lang="en-US" sz="900" b="0" i="0" u="none" strike="noStrike" dirty="0">
                          <a:solidFill>
                            <a:srgbClr val="000000"/>
                          </a:solidFill>
                          <a:effectLst/>
                          <a:latin typeface="Calibri" panose="020F0502020204030204" pitchFamily="34" charset="0"/>
                        </a:rPr>
                        <a:t> available to all students.</a:t>
                      </a:r>
                      <a:br>
                        <a:rPr lang="en-US" sz="900" b="0" i="0" u="none" strike="noStrike" dirty="0">
                          <a:solidFill>
                            <a:srgbClr val="000000"/>
                          </a:solidFill>
                          <a:effectLst/>
                          <a:latin typeface="Calibri" panose="020F0502020204030204" pitchFamily="34" charset="0"/>
                        </a:rPr>
                      </a:br>
                      <a:endParaRPr lang="en-US" sz="900" b="0" i="0" u="none" strike="noStrike" dirty="0">
                        <a:solidFill>
                          <a:srgbClr val="000000"/>
                        </a:solidFill>
                        <a:effectLst/>
                        <a:latin typeface="Calibri" panose="020F0502020204030204" pitchFamily="34" charset="0"/>
                      </a:endParaRP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7634242"/>
                  </a:ext>
                </a:extLst>
              </a:tr>
              <a:tr h="271805">
                <a:tc>
                  <a:txBody>
                    <a:bodyPr/>
                    <a:lstStyle/>
                    <a:p>
                      <a:pPr algn="ctr" fontAlgn="ctr"/>
                      <a:r>
                        <a:rPr lang="en-US" sz="900" b="0" i="0" u="none" strike="noStrike">
                          <a:solidFill>
                            <a:srgbClr val="000000"/>
                          </a:solidFill>
                          <a:effectLst/>
                          <a:latin typeface="Calibri" panose="020F0502020204030204" pitchFamily="34" charset="0"/>
                        </a:rPr>
                        <a:t>SEM Objectives</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900" b="0" i="0" u="none" strike="noStrike">
                          <a:solidFill>
                            <a:srgbClr val="000000"/>
                          </a:solidFill>
                          <a:effectLst/>
                          <a:latin typeface="Calibri" panose="020F0502020204030204" pitchFamily="34" charset="0"/>
                        </a:rPr>
                        <a:t>Maintain clear, accurate degree and certificate program maps in Program Mapper, including the identification and verification of hidden prerequisites</a:t>
                      </a:r>
                    </a:p>
                  </a:txBody>
                  <a:tcPr marL="30655"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900" b="0" i="0" u="none" strike="noStrike">
                          <a:solidFill>
                            <a:srgbClr val="000000"/>
                          </a:solidFill>
                          <a:effectLst/>
                          <a:latin typeface="Calibri" panose="020F0502020204030204" pitchFamily="34" charset="0"/>
                        </a:rPr>
                        <a:t>VPI Robinson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900" b="0" i="0" u="none" strike="noStrike">
                          <a:solidFill>
                            <a:srgbClr val="000000"/>
                          </a:solidFill>
                          <a:effectLst/>
                          <a:latin typeface="Calibri" panose="020F0502020204030204" pitchFamily="34" charset="0"/>
                        </a:rPr>
                        <a:t>Interest Area Faculty, Curriculum Committee</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900" b="0" i="0" u="none" strike="noStrike" dirty="0">
                          <a:solidFill>
                            <a:srgbClr val="000000"/>
                          </a:solidFill>
                          <a:effectLst/>
                          <a:latin typeface="Calibri" panose="020F0502020204030204" pitchFamily="34" charset="0"/>
                        </a:rPr>
                        <a:t>Interest Area Faculty leads supported faculty in updating and maintaining program maps in Program Mapper.  Website updates also made.  Student voices contributed to web updates.</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6188321"/>
                  </a:ext>
                </a:extLst>
              </a:tr>
              <a:tr h="217853">
                <a:tc>
                  <a:txBody>
                    <a:bodyPr/>
                    <a:lstStyle/>
                    <a:p>
                      <a:pPr algn="ctr" fontAlgn="ctr"/>
                      <a:r>
                        <a:rPr lang="en-US" sz="900" b="0" i="0" u="none" strike="noStrike">
                          <a:solidFill>
                            <a:srgbClr val="000000"/>
                          </a:solidFill>
                          <a:effectLst/>
                          <a:latin typeface="Calibri" panose="020F0502020204030204" pitchFamily="34" charset="0"/>
                        </a:rPr>
                        <a:t>SEM Objectives</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900" b="0" i="0" u="none" strike="noStrike">
                          <a:solidFill>
                            <a:srgbClr val="000000"/>
                          </a:solidFill>
                          <a:effectLst/>
                          <a:latin typeface="Calibri" panose="020F0502020204030204" pitchFamily="34" charset="0"/>
                        </a:rPr>
                        <a:t>Strengthen transfer support services, including our 2+2 agreements and the University Center</a:t>
                      </a:r>
                    </a:p>
                  </a:txBody>
                  <a:tcPr marL="30655"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900" b="0" i="0" u="none" strike="noStrike">
                          <a:solidFill>
                            <a:srgbClr val="000000"/>
                          </a:solidFill>
                          <a:effectLst/>
                          <a:latin typeface="Calibri" panose="020F0502020204030204" pitchFamily="34" charset="0"/>
                        </a:rPr>
                        <a:t>VPI Robinson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900" b="0" i="0" u="none" strike="noStrike">
                          <a:solidFill>
                            <a:srgbClr val="000000"/>
                          </a:solidFill>
                          <a:effectLst/>
                          <a:latin typeface="Calibri" panose="020F0502020204030204" pitchFamily="34" charset="0"/>
                        </a:rPr>
                        <a:t>Transfer Task Force</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900" b="0" i="0" u="none" strike="noStrike" dirty="0">
                          <a:solidFill>
                            <a:srgbClr val="000000"/>
                          </a:solidFill>
                          <a:effectLst/>
                          <a:latin typeface="Calibri" panose="020F0502020204030204" pitchFamily="34" charset="0"/>
                        </a:rPr>
                        <a:t>PBC Transfer Task Force developed a 3-year plan for improving transfer services.  </a:t>
                      </a:r>
                      <a:r>
                        <a:rPr lang="en-US" sz="900" b="0" i="0" u="none" strike="noStrike" dirty="0" smtClean="0">
                          <a:solidFill>
                            <a:srgbClr val="000000"/>
                          </a:solidFill>
                          <a:effectLst/>
                          <a:latin typeface="Calibri" panose="020F0502020204030204" pitchFamily="34" charset="0"/>
                        </a:rPr>
                        <a:t>Participatory</a:t>
                      </a:r>
                      <a:r>
                        <a:rPr lang="en-US" sz="900" b="0" i="0" u="none" strike="noStrike" baseline="0" dirty="0" smtClean="0">
                          <a:solidFill>
                            <a:srgbClr val="000000"/>
                          </a:solidFill>
                          <a:effectLst/>
                          <a:latin typeface="Calibri" panose="020F0502020204030204" pitchFamily="34" charset="0"/>
                        </a:rPr>
                        <a:t> Governance Committees are reviewing and providing input as of May, 2021.  Plan to be finalized in fall 2021.</a:t>
                      </a:r>
                      <a:endParaRPr lang="en-US" sz="900" b="0" i="0" u="none" strike="noStrike" dirty="0">
                        <a:solidFill>
                          <a:srgbClr val="000000"/>
                        </a:solidFill>
                        <a:effectLst/>
                        <a:latin typeface="Calibri" panose="020F0502020204030204" pitchFamily="34" charset="0"/>
                      </a:endParaRP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38295"/>
                  </a:ext>
                </a:extLst>
              </a:tr>
              <a:tr h="325758">
                <a:tc>
                  <a:txBody>
                    <a:bodyPr/>
                    <a:lstStyle/>
                    <a:p>
                      <a:pPr algn="ctr" fontAlgn="ctr"/>
                      <a:r>
                        <a:rPr lang="en-US" sz="900" b="0" i="0" u="none" strike="noStrike">
                          <a:solidFill>
                            <a:srgbClr val="000000"/>
                          </a:solidFill>
                          <a:effectLst/>
                          <a:latin typeface="Calibri" panose="020F0502020204030204" pitchFamily="34" charset="0"/>
                        </a:rPr>
                        <a:t>SEM Objectives</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900" b="0" i="0" u="none" strike="noStrike" dirty="0">
                          <a:solidFill>
                            <a:srgbClr val="000000"/>
                          </a:solidFill>
                          <a:effectLst/>
                          <a:latin typeface="Calibri" panose="020F0502020204030204" pitchFamily="34" charset="0"/>
                        </a:rPr>
                        <a:t>Develop and strengthen Career Education degrees/certificates that are not available at the other two campuses and/or for which there is excess demand in our service area</a:t>
                      </a:r>
                    </a:p>
                  </a:txBody>
                  <a:tcPr marL="30655"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900" b="0" i="0" u="none" strike="noStrike">
                          <a:solidFill>
                            <a:srgbClr val="000000"/>
                          </a:solidFill>
                          <a:effectLst/>
                          <a:latin typeface="Calibri" panose="020F0502020204030204" pitchFamily="34" charset="0"/>
                        </a:rPr>
                        <a:t>VPI Robinson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900" b="0" i="0" u="none" strike="noStrike">
                          <a:solidFill>
                            <a:srgbClr val="000000"/>
                          </a:solidFill>
                          <a:effectLst/>
                          <a:latin typeface="Calibri" panose="020F0502020204030204" pitchFamily="34" charset="0"/>
                        </a:rPr>
                        <a:t>Workforce Tri-Chairs</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900" b="0" i="0" u="none" strike="noStrike" kern="1200" dirty="0">
                          <a:solidFill>
                            <a:srgbClr val="000000"/>
                          </a:solidFill>
                          <a:effectLst/>
                          <a:latin typeface="Calibri" panose="020F0502020204030204" pitchFamily="34" charset="0"/>
                          <a:ea typeface="+mn-ea"/>
                          <a:cs typeface="+mn-cs"/>
                        </a:rPr>
                        <a:t>Over the past year, we have been able to create a new Funeral Education AS program, which will be the third program of this kind in California and the only program in the Bay Area. We are now building an embalming room and are in the process of hiring a Program Manager. Additionally, we were able to create two Optics certificates which will teach students about lasers which is being headed by Dr. Kalyanaraman. Employment opportunities in this space are in high demand, and this program correlates with the strengths of Silicon Valley.</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9934070"/>
                  </a:ext>
                </a:extLst>
              </a:tr>
            </a:tbl>
          </a:graphicData>
        </a:graphic>
      </p:graphicFrame>
    </p:spTree>
    <p:extLst>
      <p:ext uri="{BB962C8B-B14F-4D97-AF65-F5344CB8AC3E}">
        <p14:creationId xmlns:p14="http://schemas.microsoft.com/office/powerpoint/2010/main" val="1539717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4003" y="80151"/>
            <a:ext cx="11887200" cy="818148"/>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p>
          <a:p>
            <a:pPr algn="ctr"/>
            <a:r>
              <a:rPr lang="en-US" sz="2000" b="1" dirty="0" smtClean="0"/>
              <a:t>Strategic Priority </a:t>
            </a:r>
            <a:r>
              <a:rPr lang="en-US" sz="2800" b="1" dirty="0" smtClean="0"/>
              <a:t>#</a:t>
            </a:r>
            <a:r>
              <a:rPr lang="en-US" sz="2800" b="1" dirty="0"/>
              <a:t>2</a:t>
            </a:r>
            <a:r>
              <a:rPr lang="en-US" sz="2800" b="1" dirty="0" smtClean="0"/>
              <a:t>:  PROGRESS</a:t>
            </a:r>
            <a:endParaRPr lang="en-US" dirty="0"/>
          </a:p>
          <a:p>
            <a:pPr algn="ctr"/>
            <a:r>
              <a:rPr lang="en-US" dirty="0"/>
              <a:t>Collaborate with Pre-K to Adult School partners to promote relationships, seamless transitions, and alignment of pathways</a:t>
            </a:r>
          </a:p>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960507157"/>
              </p:ext>
            </p:extLst>
          </p:nvPr>
        </p:nvGraphicFramePr>
        <p:xfrm>
          <a:off x="154004" y="991300"/>
          <a:ext cx="11887199" cy="5439688"/>
        </p:xfrm>
        <a:graphic>
          <a:graphicData uri="http://schemas.openxmlformats.org/drawingml/2006/table">
            <a:tbl>
              <a:tblPr/>
              <a:tblGrid>
                <a:gridCol w="771010">
                  <a:extLst>
                    <a:ext uri="{9D8B030D-6E8A-4147-A177-3AD203B41FA5}">
                      <a16:colId xmlns:a16="http://schemas.microsoft.com/office/drawing/2014/main" val="1150935982"/>
                    </a:ext>
                  </a:extLst>
                </a:gridCol>
                <a:gridCol w="1766489">
                  <a:extLst>
                    <a:ext uri="{9D8B030D-6E8A-4147-A177-3AD203B41FA5}">
                      <a16:colId xmlns:a16="http://schemas.microsoft.com/office/drawing/2014/main" val="2299801616"/>
                    </a:ext>
                  </a:extLst>
                </a:gridCol>
                <a:gridCol w="1190672">
                  <a:extLst>
                    <a:ext uri="{9D8B030D-6E8A-4147-A177-3AD203B41FA5}">
                      <a16:colId xmlns:a16="http://schemas.microsoft.com/office/drawing/2014/main" val="3225595906"/>
                    </a:ext>
                  </a:extLst>
                </a:gridCol>
                <a:gridCol w="497739">
                  <a:extLst>
                    <a:ext uri="{9D8B030D-6E8A-4147-A177-3AD203B41FA5}">
                      <a16:colId xmlns:a16="http://schemas.microsoft.com/office/drawing/2014/main" val="1968669772"/>
                    </a:ext>
                  </a:extLst>
                </a:gridCol>
                <a:gridCol w="5611773">
                  <a:extLst>
                    <a:ext uri="{9D8B030D-6E8A-4147-A177-3AD203B41FA5}">
                      <a16:colId xmlns:a16="http://schemas.microsoft.com/office/drawing/2014/main" val="1343536772"/>
                    </a:ext>
                  </a:extLst>
                </a:gridCol>
                <a:gridCol w="2049516">
                  <a:extLst>
                    <a:ext uri="{9D8B030D-6E8A-4147-A177-3AD203B41FA5}">
                      <a16:colId xmlns:a16="http://schemas.microsoft.com/office/drawing/2014/main" val="3983797406"/>
                    </a:ext>
                  </a:extLst>
                </a:gridCol>
              </a:tblGrid>
              <a:tr h="118532">
                <a:tc>
                  <a:txBody>
                    <a:bodyPr/>
                    <a:lstStyle/>
                    <a:p>
                      <a:pPr algn="ctr" fontAlgn="ctr"/>
                      <a:r>
                        <a:rPr lang="en-US" sz="1200" b="1" i="0" u="none" strike="noStrike" dirty="0">
                          <a:solidFill>
                            <a:srgbClr val="FFFFFF"/>
                          </a:solidFill>
                          <a:effectLst/>
                          <a:latin typeface="Calibri" panose="020F0502020204030204" pitchFamily="34" charset="0"/>
                        </a:rPr>
                        <a:t>Origin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Description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Responsible Administrator</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a:solidFill>
                            <a:srgbClr val="FFFFFF"/>
                          </a:solidFill>
                          <a:effectLst/>
                          <a:latin typeface="Calibri" panose="020F0502020204030204" pitchFamily="34" charset="0"/>
                        </a:rPr>
                        <a:t>Committee/Group</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Progress Made this year (2020-21)</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smtClean="0">
                          <a:solidFill>
                            <a:srgbClr val="FFFFFF"/>
                          </a:solidFill>
                          <a:effectLst/>
                          <a:latin typeface="Calibri" panose="020F0502020204030204" pitchFamily="34" charset="0"/>
                        </a:rPr>
                        <a:t>Resources</a:t>
                      </a:r>
                      <a:endParaRPr lang="en-US" sz="1200" b="1" i="0" u="none" strike="noStrike" dirty="0">
                        <a:solidFill>
                          <a:srgbClr val="FFFFFF"/>
                        </a:solidFill>
                        <a:effectLst/>
                        <a:latin typeface="Calibri" panose="020F0502020204030204" pitchFamily="34" charset="0"/>
                      </a:endParaRP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extLst>
                  <a:ext uri="{0D108BD9-81ED-4DB2-BD59-A6C34878D82A}">
                    <a16:rowId xmlns:a16="http://schemas.microsoft.com/office/drawing/2014/main" val="2188697277"/>
                  </a:ext>
                </a:extLst>
              </a:tr>
              <a:tr h="217853">
                <a:tc rowSpan="3">
                  <a:txBody>
                    <a:bodyPr/>
                    <a:lstStyle/>
                    <a:p>
                      <a:pPr algn="ctr" fontAlgn="ctr"/>
                      <a:r>
                        <a:rPr lang="en-US" sz="1100" b="0" i="0" u="none" strike="noStrike" dirty="0">
                          <a:solidFill>
                            <a:srgbClr val="CC0066"/>
                          </a:solidFill>
                          <a:effectLst/>
                          <a:latin typeface="Calibri" panose="020F0502020204030204" pitchFamily="34" charset="0"/>
                        </a:rPr>
                        <a:t>Leadership Retreat Strategies (2020-21)</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1" u="none" strike="noStrike" dirty="0">
                          <a:solidFill>
                            <a:srgbClr val="CC0066"/>
                          </a:solidFill>
                          <a:effectLst/>
                          <a:latin typeface="Calibri" panose="020F0502020204030204" pitchFamily="34" charset="0"/>
                        </a:rPr>
                        <a:t>Strengthen dual enrollment &amp; early college opportunities (SEM 1.3.1)</a:t>
                      </a:r>
                    </a:p>
                  </a:txBody>
                  <a:tcPr marL="89731"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CC0066"/>
                          </a:solidFill>
                          <a:effectLst/>
                          <a:latin typeface="Calibri" panose="020F0502020204030204" pitchFamily="34" charset="0"/>
                        </a:rPr>
                        <a:t>Director Mayra Arellano</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CC0066"/>
                          </a:solidFill>
                          <a:effectLst/>
                          <a:latin typeface="Calibri" panose="020F0502020204030204" pitchFamily="34" charset="0"/>
                        </a:rPr>
                        <a:t>IPC</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Created a Middle College recruitment timeline, Concurrent Enrollment Info Sessions, and created a welcome virtual event to prepare students to be successful onboarding. Dual Enrollment- created a brand new website https://canadacollege.edu/early-college/, online application for both dual and concurrent enrollment. CCAP MOUs will be updated by June. Our first CCAP class will be offered in Fall 2021. Handbook for Dual Enrollment is in process. Updating marketing material: flyers and creating a video to explain the benefits of early college programs.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https://canadacollege.edu/early-college/</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269569"/>
                  </a:ext>
                </a:extLst>
              </a:tr>
              <a:tr h="271805">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1" u="none" strike="noStrike" dirty="0">
                          <a:solidFill>
                            <a:srgbClr val="CC0066"/>
                          </a:solidFill>
                          <a:effectLst/>
                          <a:latin typeface="Calibri" panose="020F0502020204030204" pitchFamily="34" charset="0"/>
                        </a:rPr>
                        <a:t>Strengthen communication with and engagement of parents (especially in E. Palo Alto, N. Fair Oaks)</a:t>
                      </a:r>
                      <a:br>
                        <a:rPr lang="en-US" sz="1100" b="0" i="1" u="none" strike="noStrike" dirty="0">
                          <a:solidFill>
                            <a:srgbClr val="CC0066"/>
                          </a:solidFill>
                          <a:effectLst/>
                          <a:latin typeface="Calibri" panose="020F0502020204030204" pitchFamily="34" charset="0"/>
                        </a:rPr>
                      </a:br>
                      <a:endParaRPr lang="en-US" sz="1100" b="0" i="1" u="none" strike="noStrike" dirty="0">
                        <a:solidFill>
                          <a:srgbClr val="CC0066"/>
                        </a:solidFill>
                        <a:effectLst/>
                        <a:latin typeface="Calibri" panose="020F0502020204030204" pitchFamily="34" charset="0"/>
                      </a:endParaRPr>
                    </a:p>
                  </a:txBody>
                  <a:tcPr marL="89731"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0" i="0" u="none" strike="noStrike" dirty="0">
                          <a:solidFill>
                            <a:srgbClr val="CC0066"/>
                          </a:solidFill>
                          <a:effectLst/>
                          <a:latin typeface="Calibri" panose="020F0502020204030204" pitchFamily="34" charset="0"/>
                        </a:rPr>
                        <a:t>Director Mayra Arellano and Olivia Cortez-Figueroa, Recruiter</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CC0066"/>
                          </a:solidFill>
                          <a:effectLst/>
                          <a:latin typeface="Calibri" panose="020F0502020204030204" pitchFamily="34" charset="0"/>
                        </a:rPr>
                        <a:t>IPC</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Attended High School parent meetings to share about Cañada College programs and promote our early college opportunities. Partner and collaborated with non-profits such as Boys and Girls Club, Redwood City Together and an emphasis on High School outreach at East Palo Alto Academy, Oxford Day Academy and our Feeder High School. Supported </a:t>
                      </a:r>
                      <a:r>
                        <a:rPr lang="en-US" sz="1100" b="0" i="0" u="none" strike="noStrike" dirty="0" err="1">
                          <a:solidFill>
                            <a:srgbClr val="000000"/>
                          </a:solidFill>
                          <a:effectLst/>
                          <a:latin typeface="Calibri" panose="020F0502020204030204" pitchFamily="34" charset="0"/>
                        </a:rPr>
                        <a:t>theProject</a:t>
                      </a:r>
                      <a:r>
                        <a:rPr lang="en-US" sz="1100" b="0" i="0" u="none" strike="noStrike" dirty="0">
                          <a:solidFill>
                            <a:srgbClr val="000000"/>
                          </a:solidFill>
                          <a:effectLst/>
                          <a:latin typeface="Calibri" panose="020F0502020204030204" pitchFamily="34" charset="0"/>
                        </a:rPr>
                        <a:t> Change Initiative for Formally Incarcerated students. Started a </a:t>
                      </a:r>
                      <a:r>
                        <a:rPr lang="en-US" sz="1100" b="0" i="0" u="none" strike="noStrike" dirty="0" err="1">
                          <a:solidFill>
                            <a:srgbClr val="000000"/>
                          </a:solidFill>
                          <a:effectLst/>
                          <a:latin typeface="Calibri" panose="020F0502020204030204" pitchFamily="34" charset="0"/>
                        </a:rPr>
                        <a:t>committe</a:t>
                      </a:r>
                      <a:r>
                        <a:rPr lang="en-US" sz="1100" b="0" i="0" u="none" strike="noStrike" dirty="0">
                          <a:solidFill>
                            <a:srgbClr val="000000"/>
                          </a:solidFill>
                          <a:effectLst/>
                          <a:latin typeface="Calibri" panose="020F0502020204030204" pitchFamily="34" charset="0"/>
                        </a:rPr>
                        <a:t> to create a support network for Foster </a:t>
                      </a:r>
                      <a:r>
                        <a:rPr lang="en-US" sz="1100" b="0" i="0" u="none" strike="noStrike" dirty="0" smtClean="0">
                          <a:solidFill>
                            <a:srgbClr val="000000"/>
                          </a:solidFill>
                          <a:effectLst/>
                          <a:latin typeface="Calibri" panose="020F0502020204030204" pitchFamily="34" charset="0"/>
                        </a:rPr>
                        <a:t>Youth.</a:t>
                      </a:r>
                      <a:endParaRPr lang="en-US" sz="1100" b="0" i="0" u="none" strike="noStrike" dirty="0">
                        <a:solidFill>
                          <a:srgbClr val="000000"/>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Events include: Dreamers Conference held at Sequoia HS, Tax Aid Day at Fair Oaks, Facebook live with CARON, workshop with ALAS (partner at Half Moon Bay). Connect to College (May 6th- open house). Active member of Kiwanis and Redwood City.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142565"/>
                  </a:ext>
                </a:extLst>
              </a:tr>
              <a:tr h="217853">
                <a:tc vMerge="1">
                  <a:txBody>
                    <a:bodyPr/>
                    <a:lstStyle/>
                    <a:p>
                      <a:endParaRPr lang="en-US"/>
                    </a:p>
                  </a:txBody>
                  <a:tcPr/>
                </a:tc>
                <a:tc>
                  <a:txBody>
                    <a:bodyPr/>
                    <a:lstStyle/>
                    <a:p>
                      <a:pPr algn="l" fontAlgn="ctr"/>
                      <a:r>
                        <a:rPr lang="en-US" sz="1100" b="0" i="1" u="none" strike="noStrike" dirty="0">
                          <a:solidFill>
                            <a:srgbClr val="CC0066"/>
                          </a:solidFill>
                          <a:effectLst/>
                          <a:latin typeface="Calibri" panose="020F0502020204030204" pitchFamily="34" charset="0"/>
                        </a:rPr>
                        <a:t>Publish all materials in English, Spanish and other languages critical to our </a:t>
                      </a:r>
                      <a:r>
                        <a:rPr lang="en-US" sz="1100" b="0" i="1" u="none" strike="noStrike" dirty="0" smtClean="0">
                          <a:solidFill>
                            <a:srgbClr val="CC0066"/>
                          </a:solidFill>
                          <a:effectLst/>
                          <a:latin typeface="Calibri" panose="020F0502020204030204" pitchFamily="34" charset="0"/>
                        </a:rPr>
                        <a:t>community</a:t>
                      </a:r>
                      <a:endParaRPr lang="en-US" sz="1100" b="0" i="1" u="none" strike="noStrike" dirty="0">
                        <a:solidFill>
                          <a:srgbClr val="CC0066"/>
                        </a:solidFill>
                        <a:effectLst/>
                        <a:latin typeface="Calibri" panose="020F0502020204030204" pitchFamily="34" charset="0"/>
                      </a:endParaRPr>
                    </a:p>
                  </a:txBody>
                  <a:tcPr marL="89731"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CC0066"/>
                          </a:solidFill>
                          <a:effectLst/>
                          <a:latin typeface="Calibri" panose="020F0502020204030204" pitchFamily="34" charset="0"/>
                        </a:rPr>
                        <a:t>Director Megan Rodriguez-Antone and Olivia Cortez-Figueroa, Recruiter</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CC0066"/>
                          </a:solidFill>
                          <a:effectLst/>
                          <a:latin typeface="Calibri" panose="020F0502020204030204" pitchFamily="34" charset="0"/>
                        </a:rPr>
                        <a:t>IPC</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In Process/Ongoing: Formed Spanish Translation Taskforce to review material that needed translation and translated the following material: Student Services forms, outreach material, student tutorials, updated canadacollege.edu/</a:t>
                      </a:r>
                      <a:r>
                        <a:rPr lang="en-US" sz="1100" b="0" i="0" u="none" strike="noStrike" dirty="0" err="1">
                          <a:solidFill>
                            <a:srgbClr val="000000"/>
                          </a:solidFill>
                          <a:effectLst/>
                          <a:latin typeface="Calibri" panose="020F0502020204030204" pitchFamily="34" charset="0"/>
                        </a:rPr>
                        <a:t>enespanol</a:t>
                      </a:r>
                      <a:r>
                        <a:rPr lang="en-US" sz="1100" b="0" i="0" u="none" strike="noStrike" dirty="0">
                          <a:solidFill>
                            <a:srgbClr val="000000"/>
                          </a:solidFill>
                          <a:effectLst/>
                          <a:latin typeface="Calibri" panose="020F0502020204030204" pitchFamily="34" charset="0"/>
                        </a:rPr>
                        <a:t> page, created Guided Pathways website in Spanish.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hlinkClick r:id="rId2"/>
                        </a:rPr>
                        <a:t>https://canadacollege.edu/enespanol</a:t>
                      </a:r>
                      <a:r>
                        <a:rPr lang="en-US" sz="1100" b="0" i="0" u="none" strike="noStrike" dirty="0" smtClean="0">
                          <a:solidFill>
                            <a:srgbClr val="000000"/>
                          </a:solidFill>
                          <a:effectLst/>
                          <a:latin typeface="Calibri" panose="020F0502020204030204" pitchFamily="34" charset="0"/>
                          <a:hlinkClick r:id="rId2"/>
                        </a:rPr>
                        <a:t>/</a:t>
                      </a:r>
                      <a:endParaRPr lang="en-US" sz="1100" b="0" i="0" u="none" strike="noStrike" dirty="0" smtClean="0">
                        <a:solidFill>
                          <a:srgbClr val="000000"/>
                        </a:solidFill>
                        <a:effectLst/>
                        <a:latin typeface="Calibri" panose="020F0502020204030204" pitchFamily="34" charset="0"/>
                      </a:endParaRPr>
                    </a:p>
                    <a:p>
                      <a:pPr algn="l" fontAlgn="t"/>
                      <a:r>
                        <a:rPr lang="en-US" sz="1100" b="0" i="0" u="none" strike="noStrike" dirty="0" smtClean="0">
                          <a:solidFill>
                            <a:srgbClr val="000000"/>
                          </a:solidFill>
                          <a:effectLst/>
                          <a:latin typeface="Calibri" panose="020F0502020204030204" pitchFamily="34" charset="0"/>
                          <a:hlinkClick r:id="rId3"/>
                        </a:rPr>
                        <a:t>https</a:t>
                      </a:r>
                      <a:r>
                        <a:rPr lang="en-US" sz="1100" b="0" i="0" u="none" strike="noStrike" dirty="0">
                          <a:solidFill>
                            <a:srgbClr val="000000"/>
                          </a:solidFill>
                          <a:effectLst/>
                          <a:latin typeface="Calibri" panose="020F0502020204030204" pitchFamily="34" charset="0"/>
                          <a:hlinkClick r:id="rId3"/>
                        </a:rPr>
                        <a:t>://</a:t>
                      </a:r>
                      <a:r>
                        <a:rPr lang="en-US" sz="1100" b="0" i="0" u="none" strike="noStrike" dirty="0" smtClean="0">
                          <a:solidFill>
                            <a:srgbClr val="000000"/>
                          </a:solidFill>
                          <a:effectLst/>
                          <a:latin typeface="Calibri" panose="020F0502020204030204" pitchFamily="34" charset="0"/>
                          <a:hlinkClick r:id="rId3"/>
                        </a:rPr>
                        <a:t>canadacollege.edu/academics/interest-areas/index-espanol.php</a:t>
                      </a:r>
                      <a:endParaRPr lang="en-US" sz="1100" b="0" i="0" u="none" strike="noStrike" dirty="0" smtClean="0">
                        <a:solidFill>
                          <a:srgbClr val="000000"/>
                        </a:solidFill>
                        <a:effectLst/>
                        <a:latin typeface="Calibri" panose="020F0502020204030204" pitchFamily="34" charset="0"/>
                      </a:endParaRPr>
                    </a:p>
                    <a:p>
                      <a:pPr algn="l" fontAlgn="t"/>
                      <a:r>
                        <a:rPr lang="en-US" sz="1100" b="0" i="0" u="none" strike="noStrike" dirty="0" smtClean="0">
                          <a:solidFill>
                            <a:srgbClr val="000000"/>
                          </a:solidFill>
                          <a:effectLst/>
                          <a:latin typeface="Calibri" panose="020F0502020204030204" pitchFamily="34" charset="0"/>
                          <a:hlinkClick r:id="rId4"/>
                        </a:rPr>
                        <a:t>https://smccd.edu/studentforms/</a:t>
                      </a:r>
                      <a:endParaRPr lang="en-US" sz="1100" b="0" i="0" u="none" strike="noStrike" dirty="0">
                        <a:solidFill>
                          <a:srgbClr val="000000"/>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5419277"/>
                  </a:ext>
                </a:extLst>
              </a:tr>
              <a:tr h="595519">
                <a:tc>
                  <a:txBody>
                    <a:bodyPr/>
                    <a:lstStyle/>
                    <a:p>
                      <a:pPr algn="ctr" fontAlgn="ctr"/>
                      <a:r>
                        <a:rPr lang="en-US" sz="1100" b="0" i="0" u="none" strike="noStrike">
                          <a:solidFill>
                            <a:srgbClr val="000000"/>
                          </a:solidFill>
                          <a:effectLst/>
                          <a:latin typeface="Calibri" panose="020F0502020204030204" pitchFamily="34" charset="0"/>
                        </a:rPr>
                        <a:t>SEM 1.3.2</a:t>
                      </a:r>
                    </a:p>
                  </a:txBody>
                  <a:tcPr marL="5982" marR="5982" marT="5982" marB="0" anchor="ctr">
                    <a:lnT w="6350" cap="flat" cmpd="sng" algn="ctr">
                      <a:solidFill>
                        <a:srgbClr val="000000"/>
                      </a:solidFill>
                      <a:prstDash val="solid"/>
                      <a:round/>
                      <a:headEnd type="none" w="med" len="med"/>
                      <a:tailEnd type="none" w="med" len="med"/>
                    </a:lnT>
                  </a:tcPr>
                </a:tc>
                <a:tc>
                  <a:txBody>
                    <a:bodyPr/>
                    <a:lstStyle/>
                    <a:p>
                      <a:pPr algn="l" fontAlgn="ctr"/>
                      <a:r>
                        <a:rPr lang="en-US" sz="1100" b="0" i="0" u="none" strike="noStrike" dirty="0">
                          <a:solidFill>
                            <a:srgbClr val="000000"/>
                          </a:solidFill>
                          <a:effectLst/>
                          <a:latin typeface="Calibri" panose="020F0502020204030204" pitchFamily="34" charset="0"/>
                        </a:rPr>
                        <a:t>Create more robust K-14 academic pathway programs (including summer programs)</a:t>
                      </a:r>
                    </a:p>
                  </a:txBody>
                  <a:tcPr marL="89731" marR="5982" marT="5982"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Director Mayra Arellano</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iDeans</a:t>
                      </a:r>
                      <a:endParaRPr lang="en-US" sz="1100" b="0" i="0" u="none" strike="noStrike" dirty="0">
                        <a:solidFill>
                          <a:srgbClr val="000000"/>
                        </a:solidFill>
                        <a:effectLst/>
                        <a:latin typeface="Calibri" panose="020F0502020204030204" pitchFamily="34" charset="0"/>
                      </a:endParaRP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Increase awareness of our early college programs (Concurrent, middle college and dual) with our local High Schools and Community Partners by holding information workshops and updating our website. Summer Programs include: COLTS-CON, Promise Scholars Cohort class and advertise concurrent enrollment with Boys and Girls clubs and feeder high schools.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052818"/>
                  </a:ext>
                </a:extLst>
              </a:tr>
              <a:tr h="379710">
                <a:tc>
                  <a:txBody>
                    <a:bodyPr/>
                    <a:lstStyle/>
                    <a:p>
                      <a:pPr algn="ctr" fontAlgn="ctr"/>
                      <a:r>
                        <a:rPr lang="en-US" sz="1100" b="0" i="0" u="none" strike="noStrike" dirty="0">
                          <a:solidFill>
                            <a:srgbClr val="000000"/>
                          </a:solidFill>
                          <a:effectLst/>
                          <a:latin typeface="Calibri" panose="020F0502020204030204" pitchFamily="34" charset="0"/>
                        </a:rPr>
                        <a:t>SEM 1.4</a:t>
                      </a:r>
                    </a:p>
                  </a:txBody>
                  <a:tcPr marL="2044" marR="2044" marT="2044" marB="0" anchor="ctr"/>
                </a:tc>
                <a:tc>
                  <a:txBody>
                    <a:bodyPr/>
                    <a:lstStyle/>
                    <a:p>
                      <a:pPr algn="l" fontAlgn="ctr"/>
                      <a:r>
                        <a:rPr lang="en-US" sz="1100" b="0" i="0" u="none" strike="noStrike" dirty="0">
                          <a:solidFill>
                            <a:srgbClr val="000000"/>
                          </a:solidFill>
                          <a:effectLst/>
                          <a:latin typeface="Calibri" panose="020F0502020204030204" pitchFamily="34" charset="0"/>
                        </a:rPr>
                        <a:t>Increase conversion of Adult Education and English Language Learners (ESL) to Cañada College degree and certificate programs</a:t>
                      </a:r>
                    </a:p>
                  </a:txBody>
                  <a:tcPr marL="30655" marR="2044" marT="2044"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VPI Robinson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err="1">
                          <a:solidFill>
                            <a:srgbClr val="000000"/>
                          </a:solidFill>
                          <a:effectLst/>
                          <a:latin typeface="Calibri" panose="020F0502020204030204" pitchFamily="34" charset="0"/>
                        </a:rPr>
                        <a:t>iDeans</a:t>
                      </a:r>
                      <a:endParaRPr lang="en-US" sz="1100" b="0" i="0" u="none" strike="noStrike" dirty="0">
                        <a:solidFill>
                          <a:srgbClr val="000000"/>
                        </a:solidFill>
                        <a:effectLst/>
                        <a:latin typeface="Calibri" panose="020F0502020204030204" pitchFamily="34" charset="0"/>
                      </a:endParaRP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Adult Education enrollments increased during the pandemic, even as ESL enrollments dropped.  ESL Department and Enrollment Services are proactively reaching out to students, resolving fee holds, connecting students to counselors, student education planning, Colts-Con and other matriculation services.</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2044" marR="2044" marT="2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5623204"/>
                  </a:ext>
                </a:extLst>
              </a:tr>
            </a:tbl>
          </a:graphicData>
        </a:graphic>
      </p:graphicFrame>
    </p:spTree>
    <p:extLst>
      <p:ext uri="{BB962C8B-B14F-4D97-AF65-F5344CB8AC3E}">
        <p14:creationId xmlns:p14="http://schemas.microsoft.com/office/powerpoint/2010/main" val="3047206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4003" y="80151"/>
            <a:ext cx="11887200" cy="818148"/>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p>
          <a:p>
            <a:pPr algn="ctr"/>
            <a:r>
              <a:rPr lang="en-US" sz="2000" b="1" dirty="0" smtClean="0"/>
              <a:t>Strategic Priority </a:t>
            </a:r>
            <a:r>
              <a:rPr lang="en-US" sz="2800" b="1" dirty="0" smtClean="0"/>
              <a:t>#</a:t>
            </a:r>
            <a:r>
              <a:rPr lang="en-US" sz="2800" b="1" dirty="0"/>
              <a:t>2</a:t>
            </a:r>
            <a:r>
              <a:rPr lang="en-US" sz="2800" b="1" dirty="0" smtClean="0"/>
              <a:t>:  PROGRESS</a:t>
            </a:r>
            <a:endParaRPr lang="en-US" dirty="0"/>
          </a:p>
          <a:p>
            <a:pPr algn="ctr"/>
            <a:r>
              <a:rPr lang="en-US" dirty="0"/>
              <a:t>Collaborate with Pre-K to Adult School partners to promote relationships, seamless transitions, and alignment of pathways</a:t>
            </a:r>
          </a:p>
          <a:p>
            <a:pPr algn="ctr"/>
            <a:endParaRPr lang="en-US" dirty="0"/>
          </a:p>
        </p:txBody>
      </p:sp>
      <p:graphicFrame>
        <p:nvGraphicFramePr>
          <p:cNvPr id="2" name="Table 1"/>
          <p:cNvGraphicFramePr>
            <a:graphicFrameLocks noGrp="1"/>
          </p:cNvGraphicFramePr>
          <p:nvPr/>
        </p:nvGraphicFramePr>
        <p:xfrm>
          <a:off x="154004" y="991300"/>
          <a:ext cx="11887199" cy="5439688"/>
        </p:xfrm>
        <a:graphic>
          <a:graphicData uri="http://schemas.openxmlformats.org/drawingml/2006/table">
            <a:tbl>
              <a:tblPr/>
              <a:tblGrid>
                <a:gridCol w="771010">
                  <a:extLst>
                    <a:ext uri="{9D8B030D-6E8A-4147-A177-3AD203B41FA5}">
                      <a16:colId xmlns:a16="http://schemas.microsoft.com/office/drawing/2014/main" val="1150935982"/>
                    </a:ext>
                  </a:extLst>
                </a:gridCol>
                <a:gridCol w="1766489">
                  <a:extLst>
                    <a:ext uri="{9D8B030D-6E8A-4147-A177-3AD203B41FA5}">
                      <a16:colId xmlns:a16="http://schemas.microsoft.com/office/drawing/2014/main" val="2299801616"/>
                    </a:ext>
                  </a:extLst>
                </a:gridCol>
                <a:gridCol w="1190672">
                  <a:extLst>
                    <a:ext uri="{9D8B030D-6E8A-4147-A177-3AD203B41FA5}">
                      <a16:colId xmlns:a16="http://schemas.microsoft.com/office/drawing/2014/main" val="3225595906"/>
                    </a:ext>
                  </a:extLst>
                </a:gridCol>
                <a:gridCol w="497739">
                  <a:extLst>
                    <a:ext uri="{9D8B030D-6E8A-4147-A177-3AD203B41FA5}">
                      <a16:colId xmlns:a16="http://schemas.microsoft.com/office/drawing/2014/main" val="1968669772"/>
                    </a:ext>
                  </a:extLst>
                </a:gridCol>
                <a:gridCol w="5611773">
                  <a:extLst>
                    <a:ext uri="{9D8B030D-6E8A-4147-A177-3AD203B41FA5}">
                      <a16:colId xmlns:a16="http://schemas.microsoft.com/office/drawing/2014/main" val="1343536772"/>
                    </a:ext>
                  </a:extLst>
                </a:gridCol>
                <a:gridCol w="2049516">
                  <a:extLst>
                    <a:ext uri="{9D8B030D-6E8A-4147-A177-3AD203B41FA5}">
                      <a16:colId xmlns:a16="http://schemas.microsoft.com/office/drawing/2014/main" val="3983797406"/>
                    </a:ext>
                  </a:extLst>
                </a:gridCol>
              </a:tblGrid>
              <a:tr h="118532">
                <a:tc>
                  <a:txBody>
                    <a:bodyPr/>
                    <a:lstStyle/>
                    <a:p>
                      <a:pPr algn="ctr" fontAlgn="ctr"/>
                      <a:r>
                        <a:rPr lang="en-US" sz="1200" b="1" i="0" u="none" strike="noStrike" dirty="0">
                          <a:solidFill>
                            <a:srgbClr val="FFFFFF"/>
                          </a:solidFill>
                          <a:effectLst/>
                          <a:latin typeface="Calibri" panose="020F0502020204030204" pitchFamily="34" charset="0"/>
                        </a:rPr>
                        <a:t>Origin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Description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Responsible Administrator</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a:solidFill>
                            <a:srgbClr val="FFFFFF"/>
                          </a:solidFill>
                          <a:effectLst/>
                          <a:latin typeface="Calibri" panose="020F0502020204030204" pitchFamily="34" charset="0"/>
                        </a:rPr>
                        <a:t>Committee/Group</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Progress Made this year (2020-21)</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smtClean="0">
                          <a:solidFill>
                            <a:srgbClr val="FFFFFF"/>
                          </a:solidFill>
                          <a:effectLst/>
                          <a:latin typeface="Calibri" panose="020F0502020204030204" pitchFamily="34" charset="0"/>
                        </a:rPr>
                        <a:t>Resources</a:t>
                      </a:r>
                      <a:endParaRPr lang="en-US" sz="1200" b="1" i="0" u="none" strike="noStrike" dirty="0">
                        <a:solidFill>
                          <a:srgbClr val="FFFFFF"/>
                        </a:solidFill>
                        <a:effectLst/>
                        <a:latin typeface="Calibri" panose="020F0502020204030204" pitchFamily="34" charset="0"/>
                      </a:endParaRP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extLst>
                  <a:ext uri="{0D108BD9-81ED-4DB2-BD59-A6C34878D82A}">
                    <a16:rowId xmlns:a16="http://schemas.microsoft.com/office/drawing/2014/main" val="2188697277"/>
                  </a:ext>
                </a:extLst>
              </a:tr>
              <a:tr h="217853">
                <a:tc rowSpan="3">
                  <a:txBody>
                    <a:bodyPr/>
                    <a:lstStyle/>
                    <a:p>
                      <a:pPr algn="ctr" fontAlgn="ctr"/>
                      <a:r>
                        <a:rPr lang="en-US" sz="1100" b="0" i="0" u="none" strike="noStrike" dirty="0">
                          <a:solidFill>
                            <a:srgbClr val="CC0066"/>
                          </a:solidFill>
                          <a:effectLst/>
                          <a:latin typeface="Calibri" panose="020F0502020204030204" pitchFamily="34" charset="0"/>
                        </a:rPr>
                        <a:t>Leadership Retreat Strategies (2020-21)</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1" u="none" strike="noStrike" dirty="0">
                          <a:solidFill>
                            <a:srgbClr val="CC0066"/>
                          </a:solidFill>
                          <a:effectLst/>
                          <a:latin typeface="Calibri" panose="020F0502020204030204" pitchFamily="34" charset="0"/>
                        </a:rPr>
                        <a:t>Strengthen dual enrollment &amp; early college opportunities (SEM 1.3.1)</a:t>
                      </a:r>
                    </a:p>
                  </a:txBody>
                  <a:tcPr marL="89731"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CC0066"/>
                          </a:solidFill>
                          <a:effectLst/>
                          <a:latin typeface="Calibri" panose="020F0502020204030204" pitchFamily="34" charset="0"/>
                        </a:rPr>
                        <a:t>Director Mayra Arellano</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CC0066"/>
                          </a:solidFill>
                          <a:effectLst/>
                          <a:latin typeface="Calibri" panose="020F0502020204030204" pitchFamily="34" charset="0"/>
                        </a:rPr>
                        <a:t>IPC</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Created a Middle College recruitment timeline, Concurrent Enrollment Info Sessions, and created a welcome virtual event to prepare students to be successful onboarding. Dual Enrollment- created a brand new website https://canadacollege.edu/early-college/, online application for both dual and concurrent enrollment. CCAP MOUs will be updated by June. Our first CCAP class will be offered in Fall 2021. Handbook for Dual Enrollment is in process. Updating marketing material: flyers and creating a video to explain the benefits of early college programs.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https://canadacollege.edu/early-college/</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269569"/>
                  </a:ext>
                </a:extLst>
              </a:tr>
              <a:tr h="271805">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1" u="none" strike="noStrike" dirty="0">
                          <a:solidFill>
                            <a:srgbClr val="CC0066"/>
                          </a:solidFill>
                          <a:effectLst/>
                          <a:latin typeface="Calibri" panose="020F0502020204030204" pitchFamily="34" charset="0"/>
                        </a:rPr>
                        <a:t>Strengthen communication with and engagement of parents (especially in E. Palo Alto, N. Fair Oaks)</a:t>
                      </a:r>
                      <a:br>
                        <a:rPr lang="en-US" sz="1100" b="0" i="1" u="none" strike="noStrike" dirty="0">
                          <a:solidFill>
                            <a:srgbClr val="CC0066"/>
                          </a:solidFill>
                          <a:effectLst/>
                          <a:latin typeface="Calibri" panose="020F0502020204030204" pitchFamily="34" charset="0"/>
                        </a:rPr>
                      </a:br>
                      <a:endParaRPr lang="en-US" sz="1100" b="0" i="1" u="none" strike="noStrike" dirty="0">
                        <a:solidFill>
                          <a:srgbClr val="CC0066"/>
                        </a:solidFill>
                        <a:effectLst/>
                        <a:latin typeface="Calibri" panose="020F0502020204030204" pitchFamily="34" charset="0"/>
                      </a:endParaRPr>
                    </a:p>
                  </a:txBody>
                  <a:tcPr marL="89731"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0" i="0" u="none" strike="noStrike" dirty="0">
                          <a:solidFill>
                            <a:srgbClr val="CC0066"/>
                          </a:solidFill>
                          <a:effectLst/>
                          <a:latin typeface="Calibri" panose="020F0502020204030204" pitchFamily="34" charset="0"/>
                        </a:rPr>
                        <a:t>Director Mayra Arellano and Olivia Cortez-Figueroa, Recruiter</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CC0066"/>
                          </a:solidFill>
                          <a:effectLst/>
                          <a:latin typeface="Calibri" panose="020F0502020204030204" pitchFamily="34" charset="0"/>
                        </a:rPr>
                        <a:t>IPC</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Attended High School parent meetings to share about Cañada College programs and promote our early college opportunities. Partner and collaborated with non-profits such as Boys and Girls Club, Redwood City Together and an emphasis on High School outreach at East Palo Alto Academy, Oxford Day Academy and our Feeder High School. Supported </a:t>
                      </a:r>
                      <a:r>
                        <a:rPr lang="en-US" sz="1100" b="0" i="0" u="none" strike="noStrike" dirty="0" err="1">
                          <a:solidFill>
                            <a:srgbClr val="000000"/>
                          </a:solidFill>
                          <a:effectLst/>
                          <a:latin typeface="Calibri" panose="020F0502020204030204" pitchFamily="34" charset="0"/>
                        </a:rPr>
                        <a:t>theProject</a:t>
                      </a:r>
                      <a:r>
                        <a:rPr lang="en-US" sz="1100" b="0" i="0" u="none" strike="noStrike" dirty="0">
                          <a:solidFill>
                            <a:srgbClr val="000000"/>
                          </a:solidFill>
                          <a:effectLst/>
                          <a:latin typeface="Calibri" panose="020F0502020204030204" pitchFamily="34" charset="0"/>
                        </a:rPr>
                        <a:t> Change Initiative for Formally Incarcerated students. Started a </a:t>
                      </a:r>
                      <a:r>
                        <a:rPr lang="en-US" sz="1100" b="0" i="0" u="none" strike="noStrike" dirty="0" err="1">
                          <a:solidFill>
                            <a:srgbClr val="000000"/>
                          </a:solidFill>
                          <a:effectLst/>
                          <a:latin typeface="Calibri" panose="020F0502020204030204" pitchFamily="34" charset="0"/>
                        </a:rPr>
                        <a:t>committe</a:t>
                      </a:r>
                      <a:r>
                        <a:rPr lang="en-US" sz="1100" b="0" i="0" u="none" strike="noStrike" dirty="0">
                          <a:solidFill>
                            <a:srgbClr val="000000"/>
                          </a:solidFill>
                          <a:effectLst/>
                          <a:latin typeface="Calibri" panose="020F0502020204030204" pitchFamily="34" charset="0"/>
                        </a:rPr>
                        <a:t> to create a support network for Foster </a:t>
                      </a:r>
                      <a:r>
                        <a:rPr lang="en-US" sz="1100" b="0" i="0" u="none" strike="noStrike" dirty="0" smtClean="0">
                          <a:solidFill>
                            <a:srgbClr val="000000"/>
                          </a:solidFill>
                          <a:effectLst/>
                          <a:latin typeface="Calibri" panose="020F0502020204030204" pitchFamily="34" charset="0"/>
                        </a:rPr>
                        <a:t>Youth.</a:t>
                      </a:r>
                      <a:endParaRPr lang="en-US" sz="1100" b="0" i="0" u="none" strike="noStrike" dirty="0">
                        <a:solidFill>
                          <a:srgbClr val="000000"/>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Events include: Dreamers Conference held at Sequoia HS, Tax Aid Day at Fair Oaks, Facebook live with CARON, workshop with ALAS (partner at Half Moon Bay). Connect to College (May 6th- open house). Active member of Kiwanis and Redwood City.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142565"/>
                  </a:ext>
                </a:extLst>
              </a:tr>
              <a:tr h="217853">
                <a:tc vMerge="1">
                  <a:txBody>
                    <a:bodyPr/>
                    <a:lstStyle/>
                    <a:p>
                      <a:endParaRPr lang="en-US"/>
                    </a:p>
                  </a:txBody>
                  <a:tcPr/>
                </a:tc>
                <a:tc>
                  <a:txBody>
                    <a:bodyPr/>
                    <a:lstStyle/>
                    <a:p>
                      <a:pPr algn="l" fontAlgn="ctr"/>
                      <a:r>
                        <a:rPr lang="en-US" sz="1100" b="0" i="1" u="none" strike="noStrike" dirty="0">
                          <a:solidFill>
                            <a:srgbClr val="CC0066"/>
                          </a:solidFill>
                          <a:effectLst/>
                          <a:latin typeface="Calibri" panose="020F0502020204030204" pitchFamily="34" charset="0"/>
                        </a:rPr>
                        <a:t>Publish all materials in English, Spanish and other languages critical to our </a:t>
                      </a:r>
                      <a:r>
                        <a:rPr lang="en-US" sz="1100" b="0" i="1" u="none" strike="noStrike" dirty="0" smtClean="0">
                          <a:solidFill>
                            <a:srgbClr val="CC0066"/>
                          </a:solidFill>
                          <a:effectLst/>
                          <a:latin typeface="Calibri" panose="020F0502020204030204" pitchFamily="34" charset="0"/>
                        </a:rPr>
                        <a:t>community</a:t>
                      </a:r>
                      <a:endParaRPr lang="en-US" sz="1100" b="0" i="1" u="none" strike="noStrike" dirty="0">
                        <a:solidFill>
                          <a:srgbClr val="CC0066"/>
                        </a:solidFill>
                        <a:effectLst/>
                        <a:latin typeface="Calibri" panose="020F0502020204030204" pitchFamily="34" charset="0"/>
                      </a:endParaRPr>
                    </a:p>
                  </a:txBody>
                  <a:tcPr marL="89731"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CC0066"/>
                          </a:solidFill>
                          <a:effectLst/>
                          <a:latin typeface="Calibri" panose="020F0502020204030204" pitchFamily="34" charset="0"/>
                        </a:rPr>
                        <a:t>Director Megan Rodriguez-Antone and Olivia Cortez-Figueroa, Recruiter</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CC0066"/>
                          </a:solidFill>
                          <a:effectLst/>
                          <a:latin typeface="Calibri" panose="020F0502020204030204" pitchFamily="34" charset="0"/>
                        </a:rPr>
                        <a:t>IPC</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In Process/Ongoing: Formed Spanish Translation Taskforce to review material that needed translation and translated the following material: Student Services forms, outreach material, student tutorials, updated canadacollege.edu/</a:t>
                      </a:r>
                      <a:r>
                        <a:rPr lang="en-US" sz="1100" b="0" i="0" u="none" strike="noStrike" dirty="0" err="1">
                          <a:solidFill>
                            <a:srgbClr val="000000"/>
                          </a:solidFill>
                          <a:effectLst/>
                          <a:latin typeface="Calibri" panose="020F0502020204030204" pitchFamily="34" charset="0"/>
                        </a:rPr>
                        <a:t>enespanol</a:t>
                      </a:r>
                      <a:r>
                        <a:rPr lang="en-US" sz="1100" b="0" i="0" u="none" strike="noStrike" dirty="0">
                          <a:solidFill>
                            <a:srgbClr val="000000"/>
                          </a:solidFill>
                          <a:effectLst/>
                          <a:latin typeface="Calibri" panose="020F0502020204030204" pitchFamily="34" charset="0"/>
                        </a:rPr>
                        <a:t> page, created Guided Pathways website in Spanish.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hlinkClick r:id="rId2"/>
                        </a:rPr>
                        <a:t>https://canadacollege.edu/enespanol</a:t>
                      </a:r>
                      <a:r>
                        <a:rPr lang="en-US" sz="1100" b="0" i="0" u="none" strike="noStrike" dirty="0" smtClean="0">
                          <a:solidFill>
                            <a:srgbClr val="000000"/>
                          </a:solidFill>
                          <a:effectLst/>
                          <a:latin typeface="Calibri" panose="020F0502020204030204" pitchFamily="34" charset="0"/>
                          <a:hlinkClick r:id="rId2"/>
                        </a:rPr>
                        <a:t>/</a:t>
                      </a:r>
                      <a:endParaRPr lang="en-US" sz="1100" b="0" i="0" u="none" strike="noStrike" dirty="0" smtClean="0">
                        <a:solidFill>
                          <a:srgbClr val="000000"/>
                        </a:solidFill>
                        <a:effectLst/>
                        <a:latin typeface="Calibri" panose="020F0502020204030204" pitchFamily="34" charset="0"/>
                      </a:endParaRPr>
                    </a:p>
                    <a:p>
                      <a:pPr algn="l" fontAlgn="t"/>
                      <a:r>
                        <a:rPr lang="en-US" sz="1100" b="0" i="0" u="none" strike="noStrike" dirty="0" smtClean="0">
                          <a:solidFill>
                            <a:srgbClr val="000000"/>
                          </a:solidFill>
                          <a:effectLst/>
                          <a:latin typeface="Calibri" panose="020F0502020204030204" pitchFamily="34" charset="0"/>
                          <a:hlinkClick r:id="rId3"/>
                        </a:rPr>
                        <a:t>https</a:t>
                      </a:r>
                      <a:r>
                        <a:rPr lang="en-US" sz="1100" b="0" i="0" u="none" strike="noStrike" dirty="0">
                          <a:solidFill>
                            <a:srgbClr val="000000"/>
                          </a:solidFill>
                          <a:effectLst/>
                          <a:latin typeface="Calibri" panose="020F0502020204030204" pitchFamily="34" charset="0"/>
                          <a:hlinkClick r:id="rId3"/>
                        </a:rPr>
                        <a:t>://</a:t>
                      </a:r>
                      <a:r>
                        <a:rPr lang="en-US" sz="1100" b="0" i="0" u="none" strike="noStrike" dirty="0" smtClean="0">
                          <a:solidFill>
                            <a:srgbClr val="000000"/>
                          </a:solidFill>
                          <a:effectLst/>
                          <a:latin typeface="Calibri" panose="020F0502020204030204" pitchFamily="34" charset="0"/>
                          <a:hlinkClick r:id="rId3"/>
                        </a:rPr>
                        <a:t>canadacollege.edu/academics/interest-areas/index-espanol.php</a:t>
                      </a:r>
                      <a:endParaRPr lang="en-US" sz="1100" b="0" i="0" u="none" strike="noStrike" dirty="0" smtClean="0">
                        <a:solidFill>
                          <a:srgbClr val="000000"/>
                        </a:solidFill>
                        <a:effectLst/>
                        <a:latin typeface="Calibri" panose="020F0502020204030204" pitchFamily="34" charset="0"/>
                      </a:endParaRPr>
                    </a:p>
                    <a:p>
                      <a:pPr algn="l" fontAlgn="t"/>
                      <a:r>
                        <a:rPr lang="en-US" sz="1100" b="0" i="0" u="none" strike="noStrike" dirty="0" smtClean="0">
                          <a:solidFill>
                            <a:srgbClr val="000000"/>
                          </a:solidFill>
                          <a:effectLst/>
                          <a:latin typeface="Calibri" panose="020F0502020204030204" pitchFamily="34" charset="0"/>
                          <a:hlinkClick r:id="rId4"/>
                        </a:rPr>
                        <a:t>https://smccd.edu/studentforms/</a:t>
                      </a:r>
                      <a:endParaRPr lang="en-US" sz="1100" b="0" i="0" u="none" strike="noStrike" dirty="0">
                        <a:solidFill>
                          <a:srgbClr val="000000"/>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5419277"/>
                  </a:ext>
                </a:extLst>
              </a:tr>
              <a:tr h="595519">
                <a:tc>
                  <a:txBody>
                    <a:bodyPr/>
                    <a:lstStyle/>
                    <a:p>
                      <a:pPr algn="ctr" fontAlgn="ctr"/>
                      <a:r>
                        <a:rPr lang="en-US" sz="1100" b="0" i="0" u="none" strike="noStrike">
                          <a:solidFill>
                            <a:srgbClr val="000000"/>
                          </a:solidFill>
                          <a:effectLst/>
                          <a:latin typeface="Calibri" panose="020F0502020204030204" pitchFamily="34" charset="0"/>
                        </a:rPr>
                        <a:t>SEM 1.3.2</a:t>
                      </a:r>
                    </a:p>
                  </a:txBody>
                  <a:tcPr marL="5982" marR="5982" marT="5982" marB="0" anchor="ctr">
                    <a:lnT w="6350" cap="flat" cmpd="sng" algn="ctr">
                      <a:solidFill>
                        <a:srgbClr val="000000"/>
                      </a:solidFill>
                      <a:prstDash val="solid"/>
                      <a:round/>
                      <a:headEnd type="none" w="med" len="med"/>
                      <a:tailEnd type="none" w="med" len="med"/>
                    </a:lnT>
                  </a:tcPr>
                </a:tc>
                <a:tc>
                  <a:txBody>
                    <a:bodyPr/>
                    <a:lstStyle/>
                    <a:p>
                      <a:pPr algn="l" fontAlgn="ctr"/>
                      <a:r>
                        <a:rPr lang="en-US" sz="1100" b="0" i="0" u="none" strike="noStrike" dirty="0">
                          <a:solidFill>
                            <a:srgbClr val="000000"/>
                          </a:solidFill>
                          <a:effectLst/>
                          <a:latin typeface="Calibri" panose="020F0502020204030204" pitchFamily="34" charset="0"/>
                        </a:rPr>
                        <a:t>Create more robust K-14 academic pathway programs (including summer programs)</a:t>
                      </a:r>
                    </a:p>
                  </a:txBody>
                  <a:tcPr marL="89731" marR="5982" marT="5982"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Director Mayra Arellano</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iDeans</a:t>
                      </a:r>
                      <a:endParaRPr lang="en-US" sz="1100" b="0" i="0" u="none" strike="noStrike" dirty="0">
                        <a:solidFill>
                          <a:srgbClr val="000000"/>
                        </a:solidFill>
                        <a:effectLst/>
                        <a:latin typeface="Calibri" panose="020F0502020204030204" pitchFamily="34" charset="0"/>
                      </a:endParaRP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Increase awareness of our early college programs (Concurrent, middle college and dual) with our local High Schools and Community Partners by holding information workshops and updating our website. Summer Programs include: COLTS-CON, Promise Scholars Cohort class and advertise concurrent enrollment with Boys and Girls clubs and feeder high schools.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052818"/>
                  </a:ext>
                </a:extLst>
              </a:tr>
              <a:tr h="379710">
                <a:tc>
                  <a:txBody>
                    <a:bodyPr/>
                    <a:lstStyle/>
                    <a:p>
                      <a:pPr algn="ctr" fontAlgn="ctr"/>
                      <a:r>
                        <a:rPr lang="en-US" sz="1100" b="0" i="0" u="none" strike="noStrike" dirty="0">
                          <a:solidFill>
                            <a:srgbClr val="000000"/>
                          </a:solidFill>
                          <a:effectLst/>
                          <a:latin typeface="Calibri" panose="020F0502020204030204" pitchFamily="34" charset="0"/>
                        </a:rPr>
                        <a:t>SEM 1.4</a:t>
                      </a:r>
                    </a:p>
                  </a:txBody>
                  <a:tcPr marL="2044" marR="2044" marT="2044" marB="0" anchor="ctr"/>
                </a:tc>
                <a:tc>
                  <a:txBody>
                    <a:bodyPr/>
                    <a:lstStyle/>
                    <a:p>
                      <a:pPr algn="l" fontAlgn="ctr"/>
                      <a:r>
                        <a:rPr lang="en-US" sz="1100" b="0" i="0" u="none" strike="noStrike" dirty="0">
                          <a:solidFill>
                            <a:srgbClr val="000000"/>
                          </a:solidFill>
                          <a:effectLst/>
                          <a:latin typeface="Calibri" panose="020F0502020204030204" pitchFamily="34" charset="0"/>
                        </a:rPr>
                        <a:t>Increase conversion of Adult Education and English Language Learners (ESL) to Cañada College degree and certificate programs</a:t>
                      </a:r>
                    </a:p>
                  </a:txBody>
                  <a:tcPr marL="30655" marR="2044" marT="2044"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VPI Robinson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err="1">
                          <a:solidFill>
                            <a:srgbClr val="000000"/>
                          </a:solidFill>
                          <a:effectLst/>
                          <a:latin typeface="Calibri" panose="020F0502020204030204" pitchFamily="34" charset="0"/>
                        </a:rPr>
                        <a:t>iDeans</a:t>
                      </a:r>
                      <a:endParaRPr lang="en-US" sz="1100" b="0" i="0" u="none" strike="noStrike" dirty="0">
                        <a:solidFill>
                          <a:srgbClr val="000000"/>
                        </a:solidFill>
                        <a:effectLst/>
                        <a:latin typeface="Calibri" panose="020F0502020204030204" pitchFamily="34" charset="0"/>
                      </a:endParaRP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Adult Education enrollments increased during the pandemic, even as ESL enrollments dropped.  ESL Department and Enrollment Services are proactively reaching out to students, resolving fee holds, connecting students to counselors, student education planning, Colts-Con and other matriculation services.</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2044" marR="2044" marT="20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5623204"/>
                  </a:ext>
                </a:extLst>
              </a:tr>
            </a:tbl>
          </a:graphicData>
        </a:graphic>
      </p:graphicFrame>
    </p:spTree>
    <p:extLst>
      <p:ext uri="{BB962C8B-B14F-4D97-AF65-F5344CB8AC3E}">
        <p14:creationId xmlns:p14="http://schemas.microsoft.com/office/powerpoint/2010/main" val="3505633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4003" y="80151"/>
            <a:ext cx="11887200" cy="818148"/>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p>
          <a:p>
            <a:pPr algn="ctr"/>
            <a:r>
              <a:rPr lang="en-US" sz="2000" b="1" dirty="0" smtClean="0"/>
              <a:t>Strategic Priority </a:t>
            </a:r>
            <a:r>
              <a:rPr lang="en-US" sz="2800" b="1" dirty="0" smtClean="0"/>
              <a:t>#3:  PROGRESS</a:t>
            </a:r>
            <a:endParaRPr lang="en-US" dirty="0"/>
          </a:p>
          <a:p>
            <a:pPr algn="ctr"/>
            <a:r>
              <a:rPr lang="en-US" dirty="0" smtClean="0"/>
              <a:t>Expand and Enhance Marketing</a:t>
            </a:r>
            <a:endParaRPr lang="en-US" dirty="0"/>
          </a:p>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584479499"/>
              </p:ext>
            </p:extLst>
          </p:nvPr>
        </p:nvGraphicFramePr>
        <p:xfrm>
          <a:off x="154004" y="991300"/>
          <a:ext cx="11887199" cy="5770384"/>
        </p:xfrm>
        <a:graphic>
          <a:graphicData uri="http://schemas.openxmlformats.org/drawingml/2006/table">
            <a:tbl>
              <a:tblPr/>
              <a:tblGrid>
                <a:gridCol w="771010">
                  <a:extLst>
                    <a:ext uri="{9D8B030D-6E8A-4147-A177-3AD203B41FA5}">
                      <a16:colId xmlns:a16="http://schemas.microsoft.com/office/drawing/2014/main" val="1150935982"/>
                    </a:ext>
                  </a:extLst>
                </a:gridCol>
                <a:gridCol w="2251323">
                  <a:extLst>
                    <a:ext uri="{9D8B030D-6E8A-4147-A177-3AD203B41FA5}">
                      <a16:colId xmlns:a16="http://schemas.microsoft.com/office/drawing/2014/main" val="2299801616"/>
                    </a:ext>
                  </a:extLst>
                </a:gridCol>
                <a:gridCol w="991402">
                  <a:extLst>
                    <a:ext uri="{9D8B030D-6E8A-4147-A177-3AD203B41FA5}">
                      <a16:colId xmlns:a16="http://schemas.microsoft.com/office/drawing/2014/main" val="3225595906"/>
                    </a:ext>
                  </a:extLst>
                </a:gridCol>
                <a:gridCol w="885524">
                  <a:extLst>
                    <a:ext uri="{9D8B030D-6E8A-4147-A177-3AD203B41FA5}">
                      <a16:colId xmlns:a16="http://schemas.microsoft.com/office/drawing/2014/main" val="1968669772"/>
                    </a:ext>
                  </a:extLst>
                </a:gridCol>
                <a:gridCol w="4938424">
                  <a:extLst>
                    <a:ext uri="{9D8B030D-6E8A-4147-A177-3AD203B41FA5}">
                      <a16:colId xmlns:a16="http://schemas.microsoft.com/office/drawing/2014/main" val="1343536772"/>
                    </a:ext>
                  </a:extLst>
                </a:gridCol>
                <a:gridCol w="2049516">
                  <a:extLst>
                    <a:ext uri="{9D8B030D-6E8A-4147-A177-3AD203B41FA5}">
                      <a16:colId xmlns:a16="http://schemas.microsoft.com/office/drawing/2014/main" val="3983797406"/>
                    </a:ext>
                  </a:extLst>
                </a:gridCol>
              </a:tblGrid>
              <a:tr h="118532">
                <a:tc>
                  <a:txBody>
                    <a:bodyPr/>
                    <a:lstStyle/>
                    <a:p>
                      <a:pPr algn="ctr" fontAlgn="ctr"/>
                      <a:r>
                        <a:rPr lang="en-US" sz="1200" b="1" i="0" u="none" strike="noStrike" dirty="0">
                          <a:solidFill>
                            <a:srgbClr val="FFFFFF"/>
                          </a:solidFill>
                          <a:effectLst/>
                          <a:latin typeface="Calibri" panose="020F0502020204030204" pitchFamily="34" charset="0"/>
                        </a:rPr>
                        <a:t>Origin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Description</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Responsible Administrator</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a:solidFill>
                            <a:srgbClr val="FFFFFF"/>
                          </a:solidFill>
                          <a:effectLst/>
                          <a:latin typeface="Calibri" panose="020F0502020204030204" pitchFamily="34" charset="0"/>
                        </a:rPr>
                        <a:t>Committee/Group</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a:solidFill>
                            <a:srgbClr val="FFFFFF"/>
                          </a:solidFill>
                          <a:effectLst/>
                          <a:latin typeface="Calibri" panose="020F0502020204030204" pitchFamily="34" charset="0"/>
                        </a:rPr>
                        <a:t>Progress Made this year (2020-21)</a:t>
                      </a: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200" b="1" i="0" u="none" strike="noStrike" dirty="0" smtClean="0">
                          <a:solidFill>
                            <a:srgbClr val="FFFFFF"/>
                          </a:solidFill>
                          <a:effectLst/>
                          <a:latin typeface="Calibri" panose="020F0502020204030204" pitchFamily="34" charset="0"/>
                        </a:rPr>
                        <a:t>Resources</a:t>
                      </a:r>
                      <a:endParaRPr lang="en-US" sz="1200" b="1" i="0" u="none" strike="noStrike" dirty="0">
                        <a:solidFill>
                          <a:srgbClr val="FFFFFF"/>
                        </a:solidFill>
                        <a:effectLst/>
                        <a:latin typeface="Calibri" panose="020F0502020204030204" pitchFamily="34" charset="0"/>
                      </a:endParaRPr>
                    </a:p>
                  </a:txBody>
                  <a:tcPr marL="2044" marR="2044" marT="2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extLst>
                  <a:ext uri="{0D108BD9-81ED-4DB2-BD59-A6C34878D82A}">
                    <a16:rowId xmlns:a16="http://schemas.microsoft.com/office/drawing/2014/main" val="2188697277"/>
                  </a:ext>
                </a:extLst>
              </a:tr>
              <a:tr h="217853">
                <a:tc>
                  <a:txBody>
                    <a:bodyPr/>
                    <a:lstStyle/>
                    <a:p>
                      <a:pPr algn="ctr" fontAlgn="ctr"/>
                      <a:r>
                        <a:rPr lang="en-US" sz="1100" b="0" i="0" u="none" strike="noStrike" dirty="0">
                          <a:solidFill>
                            <a:srgbClr val="CC0066"/>
                          </a:solidFill>
                          <a:effectLst/>
                          <a:latin typeface="Calibri" panose="020F0502020204030204" pitchFamily="34" charset="0"/>
                        </a:rPr>
                        <a:t>Leadership Retreat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1" u="none" strike="noStrike" dirty="0">
                          <a:solidFill>
                            <a:srgbClr val="CC0066"/>
                          </a:solidFill>
                          <a:effectLst/>
                          <a:latin typeface="Calibri" panose="020F0502020204030204" pitchFamily="34" charset="0"/>
                        </a:rPr>
                        <a:t>Rely more on the student perspective in all marketing and communications (esp. BIPOC students) and provide all materials in English, Spanish and other languages critical to our community</a:t>
                      </a:r>
                      <a:br>
                        <a:rPr lang="en-US" sz="1100" b="0" i="1" u="none" strike="noStrike" dirty="0">
                          <a:solidFill>
                            <a:srgbClr val="CC0066"/>
                          </a:solidFill>
                          <a:effectLst/>
                          <a:latin typeface="Calibri" panose="020F0502020204030204" pitchFamily="34" charset="0"/>
                        </a:rPr>
                      </a:br>
                      <a:endParaRPr lang="en-US" sz="1100" b="0" i="1" u="none" strike="noStrike" dirty="0">
                        <a:solidFill>
                          <a:srgbClr val="CC0066"/>
                        </a:solidFill>
                        <a:effectLst/>
                        <a:latin typeface="Calibri" panose="020F0502020204030204" pitchFamily="34" charset="0"/>
                      </a:endParaRP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CC0066"/>
                          </a:solidFill>
                          <a:effectLst/>
                          <a:latin typeface="Calibri" panose="020F0502020204030204" pitchFamily="34" charset="0"/>
                        </a:rPr>
                        <a:t>Director Rodriguez-Antone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CC0066"/>
                          </a:solidFill>
                          <a:effectLst/>
                          <a:latin typeface="Calibri" panose="020F0502020204030204" pitchFamily="34" charset="0"/>
                        </a:rPr>
                        <a:t>Marketing and Outreach Work Group</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In Process/Ongoing: Share marketing material with a series of student groups including Web Content Group, Outreach, ASCC, etc. Working with BSM Core Group to build marketing and messaging around </a:t>
                      </a:r>
                      <a:r>
                        <a:rPr lang="en-US" sz="1100" b="0" i="0" u="none" strike="noStrike" dirty="0" err="1">
                          <a:solidFill>
                            <a:srgbClr val="000000"/>
                          </a:solidFill>
                          <a:effectLst/>
                          <a:latin typeface="Calibri" panose="020F0502020204030204" pitchFamily="34" charset="0"/>
                        </a:rPr>
                        <a:t>Umoja</a:t>
                      </a:r>
                      <a:r>
                        <a:rPr lang="en-US" sz="1100" b="0" i="0" u="none" strike="noStrike" dirty="0">
                          <a:solidFill>
                            <a:srgbClr val="000000"/>
                          </a:solidFill>
                          <a:effectLst/>
                          <a:latin typeface="Calibri" panose="020F0502020204030204" pitchFamily="34" charset="0"/>
                        </a:rPr>
                        <a:t> program and infuse student feedback into overcall campus marketing, centering student success around our students of color.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269569"/>
                  </a:ext>
                </a:extLst>
              </a:tr>
              <a:tr h="271805">
                <a:tc>
                  <a:txBody>
                    <a:bodyPr/>
                    <a:lstStyle/>
                    <a:p>
                      <a:pPr algn="ctr" fontAlgn="ctr"/>
                      <a:r>
                        <a:rPr lang="en-US" sz="1100" b="0" i="0" u="none" strike="noStrike">
                          <a:solidFill>
                            <a:srgbClr val="000000"/>
                          </a:solidFill>
                          <a:effectLst/>
                          <a:latin typeface="Calibri" panose="020F0502020204030204" pitchFamily="34" charset="0"/>
                        </a:rPr>
                        <a:t>SEM 4.1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Be known as the college where students complete in two years</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Director Rodriguez-Antone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Marketing and Outreach Work Group</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Ongoing: Ran </a:t>
                      </a:r>
                      <a:r>
                        <a:rPr lang="en-US" sz="1100" b="0" i="0" u="none" strike="noStrike" dirty="0" err="1">
                          <a:solidFill>
                            <a:srgbClr val="000000"/>
                          </a:solidFill>
                          <a:effectLst/>
                          <a:latin typeface="Calibri" panose="020F0502020204030204" pitchFamily="34" charset="0"/>
                        </a:rPr>
                        <a:t>digitial</a:t>
                      </a:r>
                      <a:r>
                        <a:rPr lang="en-US" sz="1100" b="0" i="0" u="none" strike="noStrike" dirty="0">
                          <a:solidFill>
                            <a:srgbClr val="000000"/>
                          </a:solidFill>
                          <a:effectLst/>
                          <a:latin typeface="Calibri" panose="020F0502020204030204" pitchFamily="34" charset="0"/>
                        </a:rPr>
                        <a:t> media enrollment campaigns for summer/fall with messaging that the College can help students complete goals ON TIME.  Demonstrated student success through stories of current and past students through videos and written stories.  Once data reflects that students complete their goals in 2 years we will include in messaging.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sng" strike="noStrike">
                          <a:solidFill>
                            <a:srgbClr val="0563C1"/>
                          </a:solidFill>
                          <a:effectLst/>
                          <a:latin typeface="Calibri" panose="020F0502020204030204" pitchFamily="34" charset="0"/>
                          <a:hlinkClick r:id="rId2"/>
                        </a:rPr>
                        <a:t>https://www.youtube.com/watch?v=GulEHYIX0M0&amp;list=PLVjhA6tLlczSY6RXTnEYkMVwUXwQkS8FY</a:t>
                      </a:r>
                      <a:endParaRPr lang="en-US" sz="1100" b="0" i="0" u="sng" strike="noStrike">
                        <a:solidFill>
                          <a:srgbClr val="0563C1"/>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142565"/>
                  </a:ext>
                </a:extLst>
              </a:tr>
              <a:tr h="271805">
                <a:tc>
                  <a:txBody>
                    <a:bodyPr/>
                    <a:lstStyle/>
                    <a:p>
                      <a:pPr algn="ctr" fontAlgn="ctr"/>
                      <a:r>
                        <a:rPr lang="en-US" sz="1100" b="0" i="0" u="none" strike="noStrike">
                          <a:solidFill>
                            <a:srgbClr val="000000"/>
                          </a:solidFill>
                          <a:effectLst/>
                          <a:latin typeface="Calibri" panose="020F0502020204030204" pitchFamily="34" charset="0"/>
                        </a:rPr>
                        <a:t>SEM 4.3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Be known as the college that is responsive to our community’s evolving needs by providing dynamic, evolving, quality instructional programs from which students can launch careers that make a living wage</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Director Rodriguez-Antone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Marketing and Outreach Work Group</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Ongoing: Promote daily essential needs programs through: internal/external communications, social media, postcards, </a:t>
                      </a:r>
                      <a:r>
                        <a:rPr lang="en-US" sz="1100" b="0" i="0" u="none" strike="noStrike" dirty="0" err="1">
                          <a:solidFill>
                            <a:srgbClr val="000000"/>
                          </a:solidFill>
                          <a:effectLst/>
                          <a:latin typeface="Calibri" panose="020F0502020204030204" pitchFamily="34" charset="0"/>
                        </a:rPr>
                        <a:t>digitial</a:t>
                      </a:r>
                      <a:r>
                        <a:rPr lang="en-US" sz="1100" b="0" i="0" u="none" strike="noStrike" dirty="0">
                          <a:solidFill>
                            <a:srgbClr val="000000"/>
                          </a:solidFill>
                          <a:effectLst/>
                          <a:latin typeface="Calibri" panose="020F0502020204030204" pitchFamily="34" charset="0"/>
                        </a:rPr>
                        <a:t> media enrollment campaigns for summer/fall 2020 and spring 2021, President's Luncheon, word of mouth and media relations. Demonstrate student success through stories of current and past students through videos and written stories. </a:t>
                      </a:r>
                      <a:r>
                        <a:rPr lang="en-US" sz="1100" b="0" i="0" u="none" strike="noStrike" dirty="0" err="1">
                          <a:solidFill>
                            <a:srgbClr val="000000"/>
                          </a:solidFill>
                          <a:effectLst/>
                          <a:latin typeface="Calibri" panose="020F0502020204030204" pitchFamily="34" charset="0"/>
                        </a:rPr>
                        <a:t>Prioduce</a:t>
                      </a:r>
                      <a:r>
                        <a:rPr lang="en-US" sz="1100" b="0" i="0" u="none" strike="noStrike" dirty="0">
                          <a:solidFill>
                            <a:srgbClr val="000000"/>
                          </a:solidFill>
                          <a:effectLst/>
                          <a:latin typeface="Calibri" panose="020F0502020204030204" pitchFamily="34" charset="0"/>
                        </a:rPr>
                        <a:t> video to demonstrate how the College responds to community daily essential needs during the pandemic.</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sng" strike="noStrike">
                          <a:solidFill>
                            <a:srgbClr val="0563C1"/>
                          </a:solidFill>
                          <a:effectLst/>
                          <a:latin typeface="Calibri" panose="020F0502020204030204" pitchFamily="34" charset="0"/>
                          <a:hlinkClick r:id="rId3"/>
                        </a:rPr>
                        <a:t>https://www.youtube.com/watch?v=LesHbmVSJ74</a:t>
                      </a:r>
                      <a:endParaRPr lang="en-US" sz="1100" b="0" i="0" u="sng" strike="noStrike">
                        <a:solidFill>
                          <a:srgbClr val="0563C1"/>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9487671"/>
                  </a:ext>
                </a:extLst>
              </a:tr>
              <a:tr h="271805">
                <a:tc>
                  <a:txBody>
                    <a:bodyPr/>
                    <a:lstStyle/>
                    <a:p>
                      <a:pPr algn="ctr" fontAlgn="ctr"/>
                      <a:r>
                        <a:rPr lang="en-US" sz="1100" b="0" i="0" u="none" strike="noStrike">
                          <a:solidFill>
                            <a:srgbClr val="000000"/>
                          </a:solidFill>
                          <a:effectLst/>
                          <a:latin typeface="Calibri" panose="020F0502020204030204" pitchFamily="34" charset="0"/>
                        </a:rPr>
                        <a:t>SEM 4.3.1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Develop an updated marketing, messaging and outreach strategy to support the objectives of this plan. Include implementation plans for paper, online and social media</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Director Rodriguez-Antone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Marketing and Outreach Work Group</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In Process/Ongoing: Developed college and districtwide digital media and marketing campaigns geared to increase enrollment and raise awareness of educational and career offerings. Supported ESL with 2 enrollment campaigns. Will continue with future campaigns.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sng" strike="noStrike">
                          <a:solidFill>
                            <a:srgbClr val="0563C1"/>
                          </a:solidFill>
                          <a:effectLst/>
                          <a:latin typeface="Calibri" panose="020F0502020204030204" pitchFamily="34" charset="0"/>
                          <a:hlinkClick r:id="rId4"/>
                        </a:rPr>
                        <a:t>www.smcccd.edu/hereforyou</a:t>
                      </a:r>
                      <a:endParaRPr lang="en-US" sz="1100" b="0" i="0" u="sng" strike="noStrike">
                        <a:solidFill>
                          <a:srgbClr val="0563C1"/>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0328958"/>
                  </a:ext>
                </a:extLst>
              </a:tr>
              <a:tr h="217853">
                <a:tc>
                  <a:txBody>
                    <a:bodyPr/>
                    <a:lstStyle/>
                    <a:p>
                      <a:pPr algn="ctr" fontAlgn="ctr"/>
                      <a:r>
                        <a:rPr lang="en-US" sz="1100" b="0" i="0" u="none" strike="noStrike">
                          <a:solidFill>
                            <a:srgbClr val="000000"/>
                          </a:solidFill>
                          <a:effectLst/>
                          <a:latin typeface="Calibri" panose="020F0502020204030204" pitchFamily="34" charset="0"/>
                        </a:rPr>
                        <a:t>SEM 4.3.3</a:t>
                      </a:r>
                    </a:p>
                  </a:txBody>
                  <a:tcPr marL="6350" marR="6350" marT="6350" marB="0" anchor="ctr">
                    <a:lnT w="6350" cap="flat" cmpd="sng" algn="ctr">
                      <a:solidFill>
                        <a:srgbClr val="000000"/>
                      </a:solidFill>
                      <a:prstDash val="solid"/>
                      <a:round/>
                      <a:headEnd type="none" w="med" len="med"/>
                      <a:tailEnd type="none" w="med" len="med"/>
                    </a:lnT>
                  </a:tcPr>
                </a:tc>
                <a:tc>
                  <a:txBody>
                    <a:bodyPr/>
                    <a:lstStyle/>
                    <a:p>
                      <a:pPr algn="l" fontAlgn="ctr"/>
                      <a:r>
                        <a:rPr lang="en-US" sz="1100" b="0" i="0" u="none" strike="noStrike">
                          <a:solidFill>
                            <a:srgbClr val="000000"/>
                          </a:solidFill>
                          <a:effectLst/>
                          <a:latin typeface="Calibri" panose="020F0502020204030204" pitchFamily="34" charset="0"/>
                        </a:rPr>
                        <a:t>Engage community partners around the College’s strategic enrollment management objectives</a:t>
                      </a:r>
                    </a:p>
                  </a:txBody>
                  <a:tcPr marL="95250" marR="6350" marT="635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Director Rodriguez-Antone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Marketing and Outreach Work Group</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In Process/Ongoing: Created a Web Content Work Group, comprised of students, staff and managers, for web and marketing initiatives.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5419277"/>
                  </a:ext>
                </a:extLst>
              </a:tr>
              <a:tr h="217853">
                <a:tc>
                  <a:txBody>
                    <a:bodyPr/>
                    <a:lstStyle/>
                    <a:p>
                      <a:pPr algn="ctr" fontAlgn="ctr"/>
                      <a:r>
                        <a:rPr lang="en-US" sz="1100" b="0" i="0" u="none" strike="noStrike">
                          <a:solidFill>
                            <a:srgbClr val="000000"/>
                          </a:solidFill>
                          <a:effectLst/>
                          <a:latin typeface="Calibri" panose="020F0502020204030204" pitchFamily="34" charset="0"/>
                        </a:rPr>
                        <a:t>SEM 4.2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Increase the percentage of high school students from the Sequoia Union High School District coming to Cañada within one year of completing high school</a:t>
                      </a:r>
                    </a:p>
                  </a:txBody>
                  <a:tcPr marL="952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Recruiter Cortez-Figueroa, Director Rodriguez-Antone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Marketing and Outreach Work Group</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In Process.  Virtual meetings to connect with HS Counselors and schedule workshops, Application &amp; Financial Aid Workshops at high schools,  Virtual PEP and Connect To College, Outreach &amp; Collaboration with local community partners (ALAS, RW Library).</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3050416"/>
                  </a:ext>
                </a:extLst>
              </a:tr>
            </a:tbl>
          </a:graphicData>
        </a:graphic>
      </p:graphicFrame>
    </p:spTree>
    <p:extLst>
      <p:ext uri="{BB962C8B-B14F-4D97-AF65-F5344CB8AC3E}">
        <p14:creationId xmlns:p14="http://schemas.microsoft.com/office/powerpoint/2010/main" val="2209583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7249CA-6692-436A-A382-F031B3EA63D1}">
  <ds:schemaRefs>
    <ds:schemaRef ds:uri="bb5bbb0b-6c89-44d7-be61-0adfe653f983"/>
    <ds:schemaRef ds:uri="2bc55ecc-363e-43e9-bfac-4ba2e86f45ee"/>
    <ds:schemaRef ds:uri="http://purl.org/dc/dcmitype/"/>
    <ds:schemaRef ds:uri="http://purl.org/dc/terms/"/>
    <ds:schemaRef ds:uri="http://purl.org/dc/elements/1.1/"/>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86D16DA1-AAF2-4C66-8650-9E47B068E2FE}">
  <ds:schemaRefs>
    <ds:schemaRef ds:uri="http://schemas.microsoft.com/sharepoint/v3/contenttype/forms"/>
  </ds:schemaRefs>
</ds:datastoreItem>
</file>

<file path=customXml/itemProps3.xml><?xml version="1.0" encoding="utf-8"?>
<ds:datastoreItem xmlns:ds="http://schemas.openxmlformats.org/officeDocument/2006/customXml" ds:itemID="{010E898E-794C-4BF8-B972-4B7106B69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669</TotalTime>
  <Words>4412</Words>
  <Application>Microsoft Office PowerPoint</Application>
  <PresentationFormat>Widescreen</PresentationFormat>
  <Paragraphs>342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Calibri</vt:lpstr>
      <vt:lpstr>Calibri Light</vt:lpstr>
      <vt:lpstr>Office Theme</vt:lpstr>
      <vt:lpstr>Annual Plan for 2020-21:  Progress Report</vt:lpstr>
      <vt:lpstr>The College Annual Plan</vt:lpstr>
      <vt:lpstr>PowerPoint Presentation</vt:lpstr>
      <vt:lpstr>LEADERSHIP RETREAT FOCUS THIS YEAR: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(operational) Plan for 2020-21</dc:title>
  <dc:creator>Engel, Karen</dc:creator>
  <cp:lastModifiedBy>Engel, Karen</cp:lastModifiedBy>
  <cp:revision>36</cp:revision>
  <dcterms:created xsi:type="dcterms:W3CDTF">2020-09-11T18:22:26Z</dcterms:created>
  <dcterms:modified xsi:type="dcterms:W3CDTF">2021-05-18T23:47:08Z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