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</p:sldMasterIdLst>
  <p:notesMasterIdLst>
    <p:notesMasterId r:id="rId11"/>
  </p:notesMasterIdLst>
  <p:sldIdLst>
    <p:sldId id="256" r:id="rId5"/>
    <p:sldId id="262" r:id="rId6"/>
    <p:sldId id="258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4F810-39AF-4F1E-957E-CE576EF52911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73AB4-D070-49F5-AAAC-8E06BC13D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4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541F-8C0C-2447-8612-D6701DE892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6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98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9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29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5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3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0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2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8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4B3BAF-2985-4638-8290-BDB375BAC1BF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FF1E937-3B44-465F-8ED2-A2D22A88E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college.edu/prie/Canada%20Campus%20Climate%20Survey%20Report_Spring%202019%20FINAL.pdf" TargetMode="External"/><Relationship Id="rId7" Type="http://schemas.openxmlformats.org/officeDocument/2006/relationships/hyperlink" Target="https://canadacollege.edu/prie/CAN%20Classified%20Staff%20Survey%20Results%20May%202020.pdf" TargetMode="External"/><Relationship Id="rId2" Type="http://schemas.openxmlformats.org/officeDocument/2006/relationships/hyperlink" Target="https://www.canadacollege.edu/prie/surveyfolder/climate_survey_report_jan201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nadacollege.edu/prie/Faculty%20Professional%20Development%20Needs%20Survey%20Summary%20PUB.pptx" TargetMode="External"/><Relationship Id="rId5" Type="http://schemas.openxmlformats.org/officeDocument/2006/relationships/hyperlink" Target="https://canadacollege.edu/prie/CAN%20Student%20Survey%20Results%20for%20Town%20Hall%20April%2010%202020.pptx" TargetMode="External"/><Relationship Id="rId4" Type="http://schemas.openxmlformats.org/officeDocument/2006/relationships/hyperlink" Target="https://canadacollege.edu/planningbudgetingcouncil/1920/PBC-Approved-Minutes-February-5-2020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llege.edu/prie/Canada%20College%20Student%20Engagement%20Survey%20Fall%202020%20Prelim%20Results%20for%20PBC%2012.2.2020.pdf" TargetMode="External"/><Relationship Id="rId2" Type="http://schemas.openxmlformats.org/officeDocument/2006/relationships/hyperlink" Target="https://race.usc.edu/wp-content/uploads/2020/07/NACCC-SurveyContentArea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adacollege.edu/prie/Faculty%20Return%20to%20Campus%20Survey%20Results%20for%20Canada%20Spring%202021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Campus Climate Surveys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1460" y="3914273"/>
            <a:ext cx="9144000" cy="2111190"/>
          </a:xfrm>
        </p:spPr>
        <p:txBody>
          <a:bodyPr>
            <a:normAutofit fontScale="85000" lnSpcReduction="20000"/>
          </a:bodyPr>
          <a:lstStyle/>
          <a:p>
            <a:r>
              <a:rPr lang="en-US" sz="4300" dirty="0" smtClean="0"/>
              <a:t>Planning &amp; Budgeting Council</a:t>
            </a:r>
          </a:p>
          <a:p>
            <a:endParaRPr lang="en-US" dirty="0" smtClean="0"/>
          </a:p>
          <a:p>
            <a:r>
              <a:rPr lang="en-US" dirty="0" smtClean="0"/>
              <a:t>Information provided by the Office of Planning, Research &amp; Professional Development</a:t>
            </a:r>
          </a:p>
          <a:p>
            <a:endParaRPr lang="en-US" dirty="0"/>
          </a:p>
          <a:p>
            <a:r>
              <a:rPr lang="en-US" dirty="0" smtClean="0"/>
              <a:t>March 17,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912" y="4920621"/>
            <a:ext cx="7886700" cy="1325563"/>
          </a:xfrm>
        </p:spPr>
        <p:txBody>
          <a:bodyPr>
            <a:normAutofit/>
          </a:bodyPr>
          <a:lstStyle/>
          <a:p>
            <a:pPr algn="r"/>
            <a:r>
              <a:rPr lang="en-US" sz="1800" dirty="0"/>
              <a:t>Transformational Tapestry Model: A Comprehensive Approach </a:t>
            </a:r>
            <a:br>
              <a:rPr lang="en-US" sz="1800" dirty="0"/>
            </a:br>
            <a:r>
              <a:rPr lang="en-US" sz="1800" dirty="0"/>
              <a:t>to Transforming Campus Climate</a:t>
            </a:r>
            <a:br>
              <a:rPr lang="en-US" sz="1800" dirty="0"/>
            </a:br>
            <a:r>
              <a:rPr lang="en-US" sz="1800" dirty="0"/>
              <a:t>Rankin &amp; Reason (2008)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 overarching strategic plan identifies </a:t>
            </a:r>
            <a:r>
              <a:rPr lang="en-US" b="1" dirty="0">
                <a:solidFill>
                  <a:srgbClr val="008000"/>
                </a:solidFill>
              </a:rPr>
              <a:t>well-defined goals, specific intervention actions</a:t>
            </a:r>
            <a:r>
              <a:rPr lang="en-US" dirty="0"/>
              <a:t>, person(s) responsible for carrying out the actions, participants involved in the action, time-frames, costs, outcomes, and assessment/accountability.” (p.271)</a:t>
            </a:r>
          </a:p>
        </p:txBody>
      </p:sp>
    </p:spTree>
    <p:extLst>
      <p:ext uri="{BB962C8B-B14F-4D97-AF65-F5344CB8AC3E}">
        <p14:creationId xmlns:p14="http://schemas.microsoft.com/office/powerpoint/2010/main" val="149952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Assessing our campus climate is of critical importance</a:t>
            </a:r>
          </a:p>
          <a:p>
            <a:r>
              <a:rPr lang="en-US" dirty="0" smtClean="0"/>
              <a:t>In </a:t>
            </a:r>
            <a:r>
              <a:rPr lang="en-US" dirty="0" smtClean="0">
                <a:hlinkClick r:id="rId2"/>
              </a:rPr>
              <a:t>2018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2019</a:t>
            </a:r>
            <a:r>
              <a:rPr lang="en-US" dirty="0" smtClean="0"/>
              <a:t> we did so via campus-wide surveys</a:t>
            </a:r>
          </a:p>
          <a:p>
            <a:r>
              <a:rPr lang="en-US" dirty="0" smtClean="0"/>
              <a:t>In Spring 2020, two things happened:</a:t>
            </a:r>
          </a:p>
          <a:p>
            <a:pPr lvl="1"/>
            <a:r>
              <a:rPr lang="en-US" dirty="0" smtClean="0">
                <a:hlinkClick r:id="rId4"/>
              </a:rPr>
              <a:t>PBC decided on February 5, 2020 </a:t>
            </a:r>
            <a:r>
              <a:rPr lang="en-US" dirty="0" smtClean="0"/>
              <a:t>(pre-COVID) to shift this survey to every two years to allow time for initiatives meant to improve our campus climate to have an impact</a:t>
            </a:r>
          </a:p>
          <a:p>
            <a:pPr lvl="1"/>
            <a:r>
              <a:rPr lang="en-US" dirty="0" smtClean="0"/>
              <a:t>COVID-19 required the closure of our physical </a:t>
            </a:r>
            <a:r>
              <a:rPr lang="en-US" dirty="0" smtClean="0"/>
              <a:t>campus in March, 2020 and </a:t>
            </a:r>
            <a:r>
              <a:rPr lang="en-US" dirty="0" smtClean="0"/>
              <a:t>some of our initiatives were put on hold and our assessment efforts shifted to evaluating the impact of the campus closure on our students, faculty and staff:</a:t>
            </a:r>
          </a:p>
          <a:p>
            <a:pPr lvl="2"/>
            <a:r>
              <a:rPr lang="en-US" dirty="0" smtClean="0">
                <a:hlinkClick r:id="rId5"/>
              </a:rPr>
              <a:t>Cañada College Emergency Transition to a Virtual Campus Student Survey Results, April 2020</a:t>
            </a:r>
            <a:endParaRPr lang="en-US" dirty="0" smtClean="0"/>
          </a:p>
          <a:p>
            <a:pPr lvl="2"/>
            <a:r>
              <a:rPr lang="en-US" dirty="0" smtClean="0">
                <a:hlinkClick r:id="rId6"/>
              </a:rPr>
              <a:t>Faculty Professional Development Needs Survey, April 2020</a:t>
            </a:r>
            <a:endParaRPr lang="en-US" dirty="0" smtClean="0"/>
          </a:p>
          <a:p>
            <a:pPr lvl="2"/>
            <a:r>
              <a:rPr lang="en-US" dirty="0" smtClean="0">
                <a:hlinkClick r:id="rId7"/>
              </a:rPr>
              <a:t>District Classified Staff Survey, May 2020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Question:  what shall we do this spring?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84145"/>
            <a:ext cx="10234061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Assessments continue…</a:t>
            </a:r>
          </a:p>
          <a:p>
            <a:pPr marL="0" indent="0">
              <a:buNone/>
            </a:pPr>
            <a:r>
              <a:rPr lang="en-US" sz="1800" b="1" dirty="0" smtClean="0"/>
              <a:t>STUDENTS</a:t>
            </a:r>
            <a:endParaRPr lang="en-US" sz="1800" b="1" dirty="0" smtClean="0">
              <a:hlinkClick r:id="rId2"/>
            </a:endParaRPr>
          </a:p>
          <a:p>
            <a:r>
              <a:rPr lang="en-US" sz="1800" dirty="0" smtClean="0">
                <a:hlinkClick r:id="rId3"/>
              </a:rPr>
              <a:t>Student Engagement Survey, Fall 2020</a:t>
            </a:r>
            <a:endParaRPr lang="en-US" sz="1800" dirty="0" smtClean="0"/>
          </a:p>
          <a:p>
            <a:pPr>
              <a:lnSpc>
                <a:spcPct val="120000"/>
              </a:lnSpc>
            </a:pPr>
            <a:r>
              <a:rPr lang="en-US" sz="1800" dirty="0" smtClean="0">
                <a:hlinkClick r:id="rId2"/>
              </a:rPr>
              <a:t>National Assessment of Collegiate Campus Climate Survey </a:t>
            </a:r>
            <a:r>
              <a:rPr lang="en-US" sz="1800" dirty="0" smtClean="0"/>
              <a:t>– </a:t>
            </a:r>
            <a:r>
              <a:rPr lang="en-US" sz="1800" dirty="0" smtClean="0"/>
              <a:t>USC </a:t>
            </a:r>
            <a:r>
              <a:rPr lang="en-US" sz="1800" dirty="0" smtClean="0"/>
              <a:t>Race &amp; Ethnicity Center survey our </a:t>
            </a:r>
            <a:r>
              <a:rPr lang="en-US" sz="1800" dirty="0" smtClean="0"/>
              <a:t>students are participating </a:t>
            </a:r>
            <a:r>
              <a:rPr lang="en-US" sz="1800" dirty="0" smtClean="0"/>
              <a:t>in </a:t>
            </a:r>
            <a:r>
              <a:rPr lang="en-US" sz="1800" dirty="0" smtClean="0"/>
              <a:t>right now</a:t>
            </a:r>
          </a:p>
          <a:p>
            <a:pPr marL="0" indent="0">
              <a:buNone/>
            </a:pPr>
            <a:r>
              <a:rPr lang="en-US" sz="1800" b="1" dirty="0" smtClean="0"/>
              <a:t>FACULTY</a:t>
            </a:r>
            <a:endParaRPr lang="en-US" sz="1800" b="1" dirty="0" smtClean="0"/>
          </a:p>
          <a:p>
            <a:r>
              <a:rPr lang="en-US" sz="1800" u="sng" dirty="0">
                <a:hlinkClick r:id="rId4"/>
              </a:rPr>
              <a:t>Faculty Return to Campus Survey Results, Spring </a:t>
            </a:r>
            <a:r>
              <a:rPr lang="en-US" sz="1800" u="sng" dirty="0" smtClean="0">
                <a:hlinkClick r:id="rId4"/>
              </a:rPr>
              <a:t>2021</a:t>
            </a:r>
            <a:endParaRPr lang="en-US" sz="1800" u="sng" dirty="0" smtClean="0"/>
          </a:p>
          <a:p>
            <a:r>
              <a:rPr lang="en-US" sz="1800" dirty="0" smtClean="0"/>
              <a:t>USC Race &amp; Ethnicity Center racial climate survey for faculty to be conducted next year or the year after</a:t>
            </a:r>
            <a:endParaRPr lang="en-US" sz="200" b="1" dirty="0" smtClean="0"/>
          </a:p>
          <a:p>
            <a:pPr marL="0" indent="0">
              <a:buNone/>
            </a:pPr>
            <a:r>
              <a:rPr lang="en-US" sz="1800" b="1" dirty="0" smtClean="0"/>
              <a:t>STAFF</a:t>
            </a:r>
          </a:p>
          <a:p>
            <a:r>
              <a:rPr lang="en-US" sz="1800" dirty="0" smtClean="0"/>
              <a:t>Classified Return to Campus Survey pending this </a:t>
            </a:r>
            <a:r>
              <a:rPr lang="en-US" sz="1800" dirty="0" smtClean="0"/>
              <a:t>month</a:t>
            </a:r>
          </a:p>
          <a:p>
            <a:r>
              <a:rPr lang="en-US" sz="1800" dirty="0" smtClean="0"/>
              <a:t>USC Race &amp; Ethnicity Center racial climate survey for staff to be conducted next year or the year after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461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Postpone the campus climate survey until spring 2022 due to COVID-19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8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thelas Regular"/>
                <a:cs typeface="Athelas Regular"/>
              </a:rPr>
              <a:t>The Radical Imagination</a:t>
            </a:r>
            <a:br>
              <a:rPr lang="en-US" dirty="0">
                <a:latin typeface="Athelas Regular"/>
                <a:cs typeface="Athelas Regular"/>
              </a:rPr>
            </a:br>
            <a:r>
              <a:rPr lang="en-US" sz="3200" dirty="0" smtClean="0">
                <a:latin typeface="Athelas Regular"/>
                <a:cs typeface="Athelas Regular"/>
              </a:rPr>
              <a:t>by Max </a:t>
            </a:r>
            <a:r>
              <a:rPr lang="en-US" sz="3200" dirty="0" err="1">
                <a:latin typeface="Athelas Regular"/>
                <a:cs typeface="Athelas Regular"/>
              </a:rPr>
              <a:t>Haiven</a:t>
            </a:r>
            <a:r>
              <a:rPr lang="en-US" sz="3200" dirty="0">
                <a:latin typeface="Athelas Regular"/>
                <a:cs typeface="Athelas Regular"/>
              </a:rPr>
              <a:t> &amp; Alex </a:t>
            </a:r>
            <a:r>
              <a:rPr lang="en-US" sz="3200" dirty="0" err="1">
                <a:latin typeface="Athelas Regular"/>
                <a:cs typeface="Athelas Regular"/>
              </a:rPr>
              <a:t>Khasnabish</a:t>
            </a:r>
            <a:endParaRPr lang="en-US" sz="3200" dirty="0">
              <a:latin typeface="Athelas Regular"/>
              <a:cs typeface="Athelas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2752" y="2668605"/>
            <a:ext cx="5095089" cy="51315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Athelas Regular"/>
                <a:cs typeface="Athelas Regular"/>
              </a:rPr>
              <a:t>“The radical imagination is also about imagining the present differently too. It represents our </a:t>
            </a:r>
            <a:r>
              <a:rPr lang="en-US" b="1" dirty="0">
                <a:latin typeface="Athelas Regular"/>
                <a:cs typeface="Athelas Regular"/>
              </a:rPr>
              <a:t>capacity to imagine and make common cause</a:t>
            </a:r>
            <a:r>
              <a:rPr lang="en-US" dirty="0">
                <a:latin typeface="Athelas Regular"/>
                <a:cs typeface="Athelas Regular"/>
              </a:rPr>
              <a:t> with the experiences of other people; it undergirds our capacity to build solidarity across boundaries and borders, real or imagined.” (p. 3)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174" y="2281188"/>
            <a:ext cx="2503173" cy="392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0275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Custom 2">
      <a:dk1>
        <a:sysClr val="windowText" lastClr="000000"/>
      </a:dk1>
      <a:lt1>
        <a:sysClr val="window" lastClr="FFFFFF"/>
      </a:lt1>
      <a:dk2>
        <a:srgbClr val="006342"/>
      </a:dk2>
      <a:lt2>
        <a:srgbClr val="F2F5D7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9158E0-AD9A-47FC-A20B-4531BCFA95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F19F0C-C980-4E18-8265-CDB4C00D9953}">
  <ds:schemaRefs>
    <ds:schemaRef ds:uri="http://www.w3.org/XML/1998/namespace"/>
    <ds:schemaRef ds:uri="2bc55ecc-363e-43e9-bfac-4ba2e86f45ee"/>
    <ds:schemaRef ds:uri="http://schemas.microsoft.com/office/2006/metadata/properties"/>
    <ds:schemaRef ds:uri="bb5bbb0b-6c89-44d7-be61-0adfe653f983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D95719-E526-429B-8F0C-584F64B4F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123</TotalTime>
  <Words>386</Words>
  <Application>Microsoft Office PowerPoint</Application>
  <PresentationFormat>Widescreen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Athelas Regular</vt:lpstr>
      <vt:lpstr>Calibri</vt:lpstr>
      <vt:lpstr>Corbel</vt:lpstr>
      <vt:lpstr>Basis</vt:lpstr>
      <vt:lpstr>Campus Climate Surveys</vt:lpstr>
      <vt:lpstr>Transformational Tapestry Model: A Comprehensive Approach  to Transforming Campus Climate Rankin &amp; Reason (2008)</vt:lpstr>
      <vt:lpstr>Background</vt:lpstr>
      <vt:lpstr>Question:  what shall we do this spring?</vt:lpstr>
      <vt:lpstr>Recommendation</vt:lpstr>
      <vt:lpstr>The Radical Imagination by Max Haiven &amp; Alex Khasnabish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Climate Surveys</dc:title>
  <dc:creator>Engel, Karen</dc:creator>
  <cp:lastModifiedBy>Engel, Karen</cp:lastModifiedBy>
  <cp:revision>18</cp:revision>
  <dcterms:created xsi:type="dcterms:W3CDTF">2021-03-17T15:50:15Z</dcterms:created>
  <dcterms:modified xsi:type="dcterms:W3CDTF">2021-03-17T20:48:24Z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