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 id="259" r:id="rId6"/>
    <p:sldId id="261" r:id="rId7"/>
    <p:sldId id="260" r:id="rId8"/>
    <p:sldId id="257"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4" d="100"/>
          <a:sy n="114" d="100"/>
        </p:scale>
        <p:origin x="392" y="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0A6AF2-0B9A-4DC6-BD74-00C49E97082D}" type="doc">
      <dgm:prSet loTypeId="urn:microsoft.com/office/officeart/2005/8/layout/chevronAccent+Icon" loCatId="process" qsTypeId="urn:microsoft.com/office/officeart/2005/8/quickstyle/simple1" qsCatId="simple" csTypeId="urn:microsoft.com/office/officeart/2005/8/colors/colorful3" csCatId="colorful" phldr="1"/>
      <dgm:spPr/>
      <dgm:t>
        <a:bodyPr/>
        <a:lstStyle/>
        <a:p>
          <a:endParaRPr lang="en-US"/>
        </a:p>
      </dgm:t>
    </dgm:pt>
    <dgm:pt modelId="{FBF99A4F-1877-468A-A8F8-963D72C89460}">
      <dgm:prSet phldrT="[Text]" custT="1"/>
      <dgm:spPr/>
      <dgm:t>
        <a:bodyPr/>
        <a:lstStyle/>
        <a:p>
          <a:r>
            <a:rPr lang="en-US" sz="1000" dirty="0" smtClean="0"/>
            <a:t>Form EMP Planning Task Force</a:t>
          </a:r>
          <a:endParaRPr lang="en-US" sz="1000" dirty="0"/>
        </a:p>
      </dgm:t>
    </dgm:pt>
    <dgm:pt modelId="{DCE205E3-DE59-4285-B631-D50F61E2C10D}" type="parTrans" cxnId="{973BCA7A-E43D-4272-8557-8CCFBD8509FB}">
      <dgm:prSet/>
      <dgm:spPr/>
      <dgm:t>
        <a:bodyPr/>
        <a:lstStyle/>
        <a:p>
          <a:endParaRPr lang="en-US"/>
        </a:p>
      </dgm:t>
    </dgm:pt>
    <dgm:pt modelId="{08A10852-A8EE-439E-8CA0-FE091B0090EB}" type="sibTrans" cxnId="{973BCA7A-E43D-4272-8557-8CCFBD8509FB}">
      <dgm:prSet/>
      <dgm:spPr/>
      <dgm:t>
        <a:bodyPr/>
        <a:lstStyle/>
        <a:p>
          <a:endParaRPr lang="en-US"/>
        </a:p>
      </dgm:t>
    </dgm:pt>
    <dgm:pt modelId="{EE820994-40AA-4ACE-8ADE-E35374066AF2}">
      <dgm:prSet phldrT="[Text]" custT="1"/>
      <dgm:spPr/>
      <dgm:t>
        <a:bodyPr/>
        <a:lstStyle/>
        <a:p>
          <a:r>
            <a:rPr lang="en-US" sz="1000" dirty="0" smtClean="0"/>
            <a:t>Conduct Environmental Scan</a:t>
          </a:r>
        </a:p>
        <a:p>
          <a:r>
            <a:rPr lang="en-US" sz="1000" dirty="0" smtClean="0"/>
            <a:t>Data Review</a:t>
          </a:r>
          <a:endParaRPr lang="en-US" sz="1000" dirty="0"/>
        </a:p>
      </dgm:t>
    </dgm:pt>
    <dgm:pt modelId="{41B7D8C7-DEF9-452D-B512-855A6365F2C9}" type="parTrans" cxnId="{15A8B70F-715F-4FC2-A7CA-3705E34C445C}">
      <dgm:prSet/>
      <dgm:spPr/>
      <dgm:t>
        <a:bodyPr/>
        <a:lstStyle/>
        <a:p>
          <a:endParaRPr lang="en-US"/>
        </a:p>
      </dgm:t>
    </dgm:pt>
    <dgm:pt modelId="{71EB95E0-DA7B-4204-9CCC-EB8EAB5BE390}" type="sibTrans" cxnId="{15A8B70F-715F-4FC2-A7CA-3705E34C445C}">
      <dgm:prSet/>
      <dgm:spPr/>
      <dgm:t>
        <a:bodyPr/>
        <a:lstStyle/>
        <a:p>
          <a:endParaRPr lang="en-US"/>
        </a:p>
      </dgm:t>
    </dgm:pt>
    <dgm:pt modelId="{254387F0-AB7A-4B17-B208-9EA5892F5FCE}">
      <dgm:prSet phldrT="[Text]" custT="1"/>
      <dgm:spPr/>
      <dgm:t>
        <a:bodyPr/>
        <a:lstStyle/>
        <a:p>
          <a:r>
            <a:rPr lang="en-US" sz="1000" dirty="0" smtClean="0"/>
            <a:t>Review College Mission, Vision, Values</a:t>
          </a:r>
          <a:endParaRPr lang="en-US" sz="1000" dirty="0"/>
        </a:p>
      </dgm:t>
    </dgm:pt>
    <dgm:pt modelId="{D336AE5A-DBC2-4E47-9E78-88C8E46E004B}" type="parTrans" cxnId="{A7947B2E-2F19-4FBF-A27F-B574DA1EE42B}">
      <dgm:prSet/>
      <dgm:spPr/>
      <dgm:t>
        <a:bodyPr/>
        <a:lstStyle/>
        <a:p>
          <a:endParaRPr lang="en-US"/>
        </a:p>
      </dgm:t>
    </dgm:pt>
    <dgm:pt modelId="{73FCEFBB-73D1-45CE-8E48-9AF8CF9EAE7A}" type="sibTrans" cxnId="{A7947B2E-2F19-4FBF-A27F-B574DA1EE42B}">
      <dgm:prSet/>
      <dgm:spPr/>
      <dgm:t>
        <a:bodyPr/>
        <a:lstStyle/>
        <a:p>
          <a:endParaRPr lang="en-US"/>
        </a:p>
      </dgm:t>
    </dgm:pt>
    <dgm:pt modelId="{5F8413C1-A907-44EA-B602-E8B53D53C129}">
      <dgm:prSet phldrT="[Text]" custT="1"/>
      <dgm:spPr/>
      <dgm:t>
        <a:bodyPr/>
        <a:lstStyle/>
        <a:p>
          <a:r>
            <a:rPr lang="en-US" sz="1000" dirty="0" smtClean="0"/>
            <a:t>Develop new College Goals &amp; Objectives</a:t>
          </a:r>
          <a:endParaRPr lang="en-US" sz="1000" dirty="0"/>
        </a:p>
      </dgm:t>
    </dgm:pt>
    <dgm:pt modelId="{F02BF2C7-0FA4-43C9-B77E-D1F2EEC20686}" type="parTrans" cxnId="{89FEF384-0EA9-493B-87B6-142133F8B104}">
      <dgm:prSet/>
      <dgm:spPr/>
      <dgm:t>
        <a:bodyPr/>
        <a:lstStyle/>
        <a:p>
          <a:endParaRPr lang="en-US"/>
        </a:p>
      </dgm:t>
    </dgm:pt>
    <dgm:pt modelId="{2C04018F-E65B-42B0-A972-1E3FA87A4757}" type="sibTrans" cxnId="{89FEF384-0EA9-493B-87B6-142133F8B104}">
      <dgm:prSet/>
      <dgm:spPr/>
      <dgm:t>
        <a:bodyPr/>
        <a:lstStyle/>
        <a:p>
          <a:endParaRPr lang="en-US"/>
        </a:p>
      </dgm:t>
    </dgm:pt>
    <dgm:pt modelId="{4D0E3958-13DC-4322-A0BF-0866CF03F7CB}">
      <dgm:prSet phldrT="[Text]" custT="1"/>
      <dgm:spPr/>
      <dgm:t>
        <a:bodyPr/>
        <a:lstStyle/>
        <a:p>
          <a:r>
            <a:rPr lang="en-US" sz="1000" dirty="0" smtClean="0"/>
            <a:t>Refine Strategic Framework</a:t>
          </a:r>
          <a:endParaRPr lang="en-US" sz="1000" dirty="0"/>
        </a:p>
      </dgm:t>
    </dgm:pt>
    <dgm:pt modelId="{1F4E0E90-D2C1-4E26-8878-B6871D49C112}" type="parTrans" cxnId="{47B25146-809D-4CAE-B726-DF69D49377A4}">
      <dgm:prSet/>
      <dgm:spPr/>
      <dgm:t>
        <a:bodyPr/>
        <a:lstStyle/>
        <a:p>
          <a:endParaRPr lang="en-US"/>
        </a:p>
      </dgm:t>
    </dgm:pt>
    <dgm:pt modelId="{E3A76C7F-1F80-4BAD-B8A9-A6FCC75B6161}" type="sibTrans" cxnId="{47B25146-809D-4CAE-B726-DF69D49377A4}">
      <dgm:prSet/>
      <dgm:spPr/>
      <dgm:t>
        <a:bodyPr/>
        <a:lstStyle/>
        <a:p>
          <a:endParaRPr lang="en-US"/>
        </a:p>
      </dgm:t>
    </dgm:pt>
    <dgm:pt modelId="{3DE8038C-8A16-4635-BE13-9D00257B2DAA}">
      <dgm:prSet phldrT="[Text]" custT="1"/>
      <dgm:spPr/>
      <dgm:t>
        <a:bodyPr/>
        <a:lstStyle/>
        <a:p>
          <a:r>
            <a:rPr lang="en-US" sz="1000" dirty="0" smtClean="0"/>
            <a:t>Solicit Feedback on Draft EMP</a:t>
          </a:r>
          <a:endParaRPr lang="en-US" sz="1000" dirty="0"/>
        </a:p>
      </dgm:t>
    </dgm:pt>
    <dgm:pt modelId="{CA21B6AF-7DC8-403D-A3E8-356F2F6C8732}" type="parTrans" cxnId="{F2BB6A6F-F7B2-4041-AAFF-2D1E65C99424}">
      <dgm:prSet/>
      <dgm:spPr/>
      <dgm:t>
        <a:bodyPr/>
        <a:lstStyle/>
        <a:p>
          <a:endParaRPr lang="en-US"/>
        </a:p>
      </dgm:t>
    </dgm:pt>
    <dgm:pt modelId="{D471CFDB-6E7F-466A-8487-7C63D643A55D}" type="sibTrans" cxnId="{F2BB6A6F-F7B2-4041-AAFF-2D1E65C99424}">
      <dgm:prSet/>
      <dgm:spPr/>
      <dgm:t>
        <a:bodyPr/>
        <a:lstStyle/>
        <a:p>
          <a:endParaRPr lang="en-US"/>
        </a:p>
      </dgm:t>
    </dgm:pt>
    <dgm:pt modelId="{409AE001-9EDB-41AC-B990-EA93F336750A}">
      <dgm:prSet phldrT="[Text]" custT="1"/>
      <dgm:spPr/>
      <dgm:t>
        <a:bodyPr/>
        <a:lstStyle/>
        <a:p>
          <a:r>
            <a:rPr lang="en-US" sz="1000" dirty="0" smtClean="0"/>
            <a:t>Adopt New EMP (2022-27)</a:t>
          </a:r>
          <a:endParaRPr lang="en-US" sz="1000" dirty="0"/>
        </a:p>
      </dgm:t>
    </dgm:pt>
    <dgm:pt modelId="{987F35E5-30A7-482C-88F9-58C3157DA6B7}" type="parTrans" cxnId="{6849525F-2B97-4DE0-8348-1B8102D96F46}">
      <dgm:prSet/>
      <dgm:spPr/>
      <dgm:t>
        <a:bodyPr/>
        <a:lstStyle/>
        <a:p>
          <a:endParaRPr lang="en-US"/>
        </a:p>
      </dgm:t>
    </dgm:pt>
    <dgm:pt modelId="{0102E827-BDAB-430C-A879-69079C7BF8EF}" type="sibTrans" cxnId="{6849525F-2B97-4DE0-8348-1B8102D96F46}">
      <dgm:prSet/>
      <dgm:spPr/>
      <dgm:t>
        <a:bodyPr/>
        <a:lstStyle/>
        <a:p>
          <a:endParaRPr lang="en-US"/>
        </a:p>
      </dgm:t>
    </dgm:pt>
    <dgm:pt modelId="{37627C84-243B-4477-BDAA-7AC62C0DF4CB}" type="pres">
      <dgm:prSet presAssocID="{870A6AF2-0B9A-4DC6-BD74-00C49E97082D}" presName="Name0" presStyleCnt="0">
        <dgm:presLayoutVars>
          <dgm:dir/>
          <dgm:resizeHandles val="exact"/>
        </dgm:presLayoutVars>
      </dgm:prSet>
      <dgm:spPr/>
    </dgm:pt>
    <dgm:pt modelId="{654511CD-C536-47A0-9523-8B678CF69BDF}" type="pres">
      <dgm:prSet presAssocID="{FBF99A4F-1877-468A-A8F8-963D72C89460}" presName="composite" presStyleCnt="0"/>
      <dgm:spPr/>
    </dgm:pt>
    <dgm:pt modelId="{72234026-700B-4B3B-851F-CE91B717BC57}" type="pres">
      <dgm:prSet presAssocID="{FBF99A4F-1877-468A-A8F8-963D72C89460}" presName="bgChev" presStyleLbl="node1" presStyleIdx="0" presStyleCnt="7"/>
      <dgm:spPr/>
    </dgm:pt>
    <dgm:pt modelId="{512DAF4C-A4A0-49D8-8EC1-1853E777E312}" type="pres">
      <dgm:prSet presAssocID="{FBF99A4F-1877-468A-A8F8-963D72C89460}" presName="txNode" presStyleLbl="fgAcc1" presStyleIdx="0" presStyleCnt="7" custLinFactNeighborX="2418" custLinFactNeighborY="60434">
        <dgm:presLayoutVars>
          <dgm:bulletEnabled val="1"/>
        </dgm:presLayoutVars>
      </dgm:prSet>
      <dgm:spPr/>
    </dgm:pt>
    <dgm:pt modelId="{4F69327C-36C6-4BA2-905B-A389850604E2}" type="pres">
      <dgm:prSet presAssocID="{08A10852-A8EE-439E-8CA0-FE091B0090EB}" presName="compositeSpace" presStyleCnt="0"/>
      <dgm:spPr/>
    </dgm:pt>
    <dgm:pt modelId="{A9A74316-066F-4514-8A85-A5074099954E}" type="pres">
      <dgm:prSet presAssocID="{EE820994-40AA-4ACE-8ADE-E35374066AF2}" presName="composite" presStyleCnt="0"/>
      <dgm:spPr/>
    </dgm:pt>
    <dgm:pt modelId="{187FC8F9-FE87-4EAF-B1D7-FB3F196F7E23}" type="pres">
      <dgm:prSet presAssocID="{EE820994-40AA-4ACE-8ADE-E35374066AF2}" presName="bgChev" presStyleLbl="node1" presStyleIdx="1" presStyleCnt="7"/>
      <dgm:spPr/>
    </dgm:pt>
    <dgm:pt modelId="{F0D9073B-9082-494F-9959-3EBAAAB626D2}" type="pres">
      <dgm:prSet presAssocID="{EE820994-40AA-4ACE-8ADE-E35374066AF2}" presName="txNode" presStyleLbl="fgAcc1" presStyleIdx="1" presStyleCnt="7" custLinFactNeighborX="5958" custLinFactNeighborY="60820">
        <dgm:presLayoutVars>
          <dgm:bulletEnabled val="1"/>
        </dgm:presLayoutVars>
      </dgm:prSet>
      <dgm:spPr/>
      <dgm:t>
        <a:bodyPr/>
        <a:lstStyle/>
        <a:p>
          <a:endParaRPr lang="en-US"/>
        </a:p>
      </dgm:t>
    </dgm:pt>
    <dgm:pt modelId="{50A34B74-E272-432B-AF3B-9F5B516D8349}" type="pres">
      <dgm:prSet presAssocID="{71EB95E0-DA7B-4204-9CCC-EB8EAB5BE390}" presName="compositeSpace" presStyleCnt="0"/>
      <dgm:spPr/>
    </dgm:pt>
    <dgm:pt modelId="{7D842973-DE7B-4965-BBD8-226EC5AF12D0}" type="pres">
      <dgm:prSet presAssocID="{254387F0-AB7A-4B17-B208-9EA5892F5FCE}" presName="composite" presStyleCnt="0"/>
      <dgm:spPr/>
    </dgm:pt>
    <dgm:pt modelId="{1BBFEACE-27D3-4946-8D5D-701531ED7545}" type="pres">
      <dgm:prSet presAssocID="{254387F0-AB7A-4B17-B208-9EA5892F5FCE}" presName="bgChev" presStyleLbl="node1" presStyleIdx="2" presStyleCnt="7"/>
      <dgm:spPr/>
    </dgm:pt>
    <dgm:pt modelId="{25A3CBF5-7508-4238-B745-B35D5A8EB6A8}" type="pres">
      <dgm:prSet presAssocID="{254387F0-AB7A-4B17-B208-9EA5892F5FCE}" presName="txNode" presStyleLbl="fgAcc1" presStyleIdx="2" presStyleCnt="7" custLinFactNeighborX="7470" custLinFactNeighborY="55792">
        <dgm:presLayoutVars>
          <dgm:bulletEnabled val="1"/>
        </dgm:presLayoutVars>
      </dgm:prSet>
      <dgm:spPr/>
      <dgm:t>
        <a:bodyPr/>
        <a:lstStyle/>
        <a:p>
          <a:endParaRPr lang="en-US"/>
        </a:p>
      </dgm:t>
    </dgm:pt>
    <dgm:pt modelId="{74FB0C66-5E26-4132-AEB1-A3A969F4FEBB}" type="pres">
      <dgm:prSet presAssocID="{73FCEFBB-73D1-45CE-8E48-9AF8CF9EAE7A}" presName="compositeSpace" presStyleCnt="0"/>
      <dgm:spPr/>
    </dgm:pt>
    <dgm:pt modelId="{419BD5C6-D2E9-46A2-8EBA-91B28200D404}" type="pres">
      <dgm:prSet presAssocID="{5F8413C1-A907-44EA-B602-E8B53D53C129}" presName="composite" presStyleCnt="0"/>
      <dgm:spPr/>
    </dgm:pt>
    <dgm:pt modelId="{B1CD0994-F3F4-4B87-9F02-6FDE4EEDDA0A}" type="pres">
      <dgm:prSet presAssocID="{5F8413C1-A907-44EA-B602-E8B53D53C129}" presName="bgChev" presStyleLbl="node1" presStyleIdx="3" presStyleCnt="7"/>
      <dgm:spPr/>
    </dgm:pt>
    <dgm:pt modelId="{07E64920-1F42-4837-9C6F-5CA841404A32}" type="pres">
      <dgm:prSet presAssocID="{5F8413C1-A907-44EA-B602-E8B53D53C129}" presName="txNode" presStyleLbl="fgAcc1" presStyleIdx="3" presStyleCnt="7" custLinFactNeighborX="-1031" custLinFactNeighborY="56985">
        <dgm:presLayoutVars>
          <dgm:bulletEnabled val="1"/>
        </dgm:presLayoutVars>
      </dgm:prSet>
      <dgm:spPr/>
    </dgm:pt>
    <dgm:pt modelId="{B6505E29-063E-4964-A398-D15E066C97EF}" type="pres">
      <dgm:prSet presAssocID="{2C04018F-E65B-42B0-A972-1E3FA87A4757}" presName="compositeSpace" presStyleCnt="0"/>
      <dgm:spPr/>
    </dgm:pt>
    <dgm:pt modelId="{AD0727E5-3569-44F2-88D0-77F044FF2924}" type="pres">
      <dgm:prSet presAssocID="{4D0E3958-13DC-4322-A0BF-0866CF03F7CB}" presName="composite" presStyleCnt="0"/>
      <dgm:spPr/>
    </dgm:pt>
    <dgm:pt modelId="{1ECDB501-1055-4629-AFB3-C6380A7C5768}" type="pres">
      <dgm:prSet presAssocID="{4D0E3958-13DC-4322-A0BF-0866CF03F7CB}" presName="bgChev" presStyleLbl="node1" presStyleIdx="4" presStyleCnt="7"/>
      <dgm:spPr/>
    </dgm:pt>
    <dgm:pt modelId="{D7A0C26B-76BD-454C-B2D3-F2F95E52E816}" type="pres">
      <dgm:prSet presAssocID="{4D0E3958-13DC-4322-A0BF-0866CF03F7CB}" presName="txNode" presStyleLbl="fgAcc1" presStyleIdx="4" presStyleCnt="7" custLinFactNeighborX="-766" custLinFactNeighborY="48605">
        <dgm:presLayoutVars>
          <dgm:bulletEnabled val="1"/>
        </dgm:presLayoutVars>
      </dgm:prSet>
      <dgm:spPr/>
      <dgm:t>
        <a:bodyPr/>
        <a:lstStyle/>
        <a:p>
          <a:endParaRPr lang="en-US"/>
        </a:p>
      </dgm:t>
    </dgm:pt>
    <dgm:pt modelId="{4B26732E-85B1-4B94-BA89-7BCDE9BB9C35}" type="pres">
      <dgm:prSet presAssocID="{E3A76C7F-1F80-4BAD-B8A9-A6FCC75B6161}" presName="compositeSpace" presStyleCnt="0"/>
      <dgm:spPr/>
    </dgm:pt>
    <dgm:pt modelId="{D22F6093-1ED1-4337-AED9-CDBD41ADEC49}" type="pres">
      <dgm:prSet presAssocID="{3DE8038C-8A16-4635-BE13-9D00257B2DAA}" presName="composite" presStyleCnt="0"/>
      <dgm:spPr/>
    </dgm:pt>
    <dgm:pt modelId="{4D010F72-B950-4504-92D2-24FFACB7ACDB}" type="pres">
      <dgm:prSet presAssocID="{3DE8038C-8A16-4635-BE13-9D00257B2DAA}" presName="bgChev" presStyleLbl="node1" presStyleIdx="5" presStyleCnt="7"/>
      <dgm:spPr/>
    </dgm:pt>
    <dgm:pt modelId="{745C127B-8A79-42CF-83CB-687FCC09A645}" type="pres">
      <dgm:prSet presAssocID="{3DE8038C-8A16-4635-BE13-9D00257B2DAA}" presName="txNode" presStyleLbl="fgAcc1" presStyleIdx="5" presStyleCnt="7" custLinFactNeighborX="3831" custLinFactNeighborY="51957">
        <dgm:presLayoutVars>
          <dgm:bulletEnabled val="1"/>
        </dgm:presLayoutVars>
      </dgm:prSet>
      <dgm:spPr/>
    </dgm:pt>
    <dgm:pt modelId="{2A5D8AED-EEFA-4D9A-8721-BC32DBEEEE3B}" type="pres">
      <dgm:prSet presAssocID="{D471CFDB-6E7F-466A-8487-7C63D643A55D}" presName="compositeSpace" presStyleCnt="0"/>
      <dgm:spPr/>
    </dgm:pt>
    <dgm:pt modelId="{24DA1678-7EB9-45EB-8AAD-ED2644435823}" type="pres">
      <dgm:prSet presAssocID="{409AE001-9EDB-41AC-B990-EA93F336750A}" presName="composite" presStyleCnt="0"/>
      <dgm:spPr/>
    </dgm:pt>
    <dgm:pt modelId="{DF2CEACC-2CAB-4139-ABDF-5C8A1EC9A826}" type="pres">
      <dgm:prSet presAssocID="{409AE001-9EDB-41AC-B990-EA93F336750A}" presName="bgChev" presStyleLbl="node1" presStyleIdx="6" presStyleCnt="7"/>
      <dgm:spPr/>
    </dgm:pt>
    <dgm:pt modelId="{931D4F5A-A48D-48A4-9BAE-3627550C5C73}" type="pres">
      <dgm:prSet presAssocID="{409AE001-9EDB-41AC-B990-EA93F336750A}" presName="txNode" presStyleLbl="fgAcc1" presStyleIdx="6" presStyleCnt="7" custLinFactNeighborX="-2062" custLinFactNeighborY="48859">
        <dgm:presLayoutVars>
          <dgm:bulletEnabled val="1"/>
        </dgm:presLayoutVars>
      </dgm:prSet>
      <dgm:spPr/>
      <dgm:t>
        <a:bodyPr/>
        <a:lstStyle/>
        <a:p>
          <a:endParaRPr lang="en-US"/>
        </a:p>
      </dgm:t>
    </dgm:pt>
  </dgm:ptLst>
  <dgm:cxnLst>
    <dgm:cxn modelId="{9338B852-52D1-465C-9EB6-B447A5B56B64}" type="presOf" srcId="{870A6AF2-0B9A-4DC6-BD74-00C49E97082D}" destId="{37627C84-243B-4477-BDAA-7AC62C0DF4CB}" srcOrd="0" destOrd="0" presId="urn:microsoft.com/office/officeart/2005/8/layout/chevronAccent+Icon"/>
    <dgm:cxn modelId="{6849525F-2B97-4DE0-8348-1B8102D96F46}" srcId="{870A6AF2-0B9A-4DC6-BD74-00C49E97082D}" destId="{409AE001-9EDB-41AC-B990-EA93F336750A}" srcOrd="6" destOrd="0" parTransId="{987F35E5-30A7-482C-88F9-58C3157DA6B7}" sibTransId="{0102E827-BDAB-430C-A879-69079C7BF8EF}"/>
    <dgm:cxn modelId="{9B420F70-1AE0-432B-8730-D383A1BBC13A}" type="presOf" srcId="{409AE001-9EDB-41AC-B990-EA93F336750A}" destId="{931D4F5A-A48D-48A4-9BAE-3627550C5C73}" srcOrd="0" destOrd="0" presId="urn:microsoft.com/office/officeart/2005/8/layout/chevronAccent+Icon"/>
    <dgm:cxn modelId="{6712D821-19B2-4631-9C45-22B86977F3F9}" type="presOf" srcId="{5F8413C1-A907-44EA-B602-E8B53D53C129}" destId="{07E64920-1F42-4837-9C6F-5CA841404A32}" srcOrd="0" destOrd="0" presId="urn:microsoft.com/office/officeart/2005/8/layout/chevronAccent+Icon"/>
    <dgm:cxn modelId="{AA1BA4CD-90E5-49DD-A030-05D8A2C40674}" type="presOf" srcId="{FBF99A4F-1877-468A-A8F8-963D72C89460}" destId="{512DAF4C-A4A0-49D8-8EC1-1853E777E312}" srcOrd="0" destOrd="0" presId="urn:microsoft.com/office/officeart/2005/8/layout/chevronAccent+Icon"/>
    <dgm:cxn modelId="{8DF86759-FAD9-4EA1-8D00-252CA858CAF1}" type="presOf" srcId="{4D0E3958-13DC-4322-A0BF-0866CF03F7CB}" destId="{D7A0C26B-76BD-454C-B2D3-F2F95E52E816}" srcOrd="0" destOrd="0" presId="urn:microsoft.com/office/officeart/2005/8/layout/chevronAccent+Icon"/>
    <dgm:cxn modelId="{15A8B70F-715F-4FC2-A7CA-3705E34C445C}" srcId="{870A6AF2-0B9A-4DC6-BD74-00C49E97082D}" destId="{EE820994-40AA-4ACE-8ADE-E35374066AF2}" srcOrd="1" destOrd="0" parTransId="{41B7D8C7-DEF9-452D-B512-855A6365F2C9}" sibTransId="{71EB95E0-DA7B-4204-9CCC-EB8EAB5BE390}"/>
    <dgm:cxn modelId="{F2BB6A6F-F7B2-4041-AAFF-2D1E65C99424}" srcId="{870A6AF2-0B9A-4DC6-BD74-00C49E97082D}" destId="{3DE8038C-8A16-4635-BE13-9D00257B2DAA}" srcOrd="5" destOrd="0" parTransId="{CA21B6AF-7DC8-403D-A3E8-356F2F6C8732}" sibTransId="{D471CFDB-6E7F-466A-8487-7C63D643A55D}"/>
    <dgm:cxn modelId="{03A98E3D-7512-4B93-B872-68B58FC0C21E}" type="presOf" srcId="{3DE8038C-8A16-4635-BE13-9D00257B2DAA}" destId="{745C127B-8A79-42CF-83CB-687FCC09A645}" srcOrd="0" destOrd="0" presId="urn:microsoft.com/office/officeart/2005/8/layout/chevronAccent+Icon"/>
    <dgm:cxn modelId="{B941D383-0FD5-43B8-A887-7C7D179A786C}" type="presOf" srcId="{254387F0-AB7A-4B17-B208-9EA5892F5FCE}" destId="{25A3CBF5-7508-4238-B745-B35D5A8EB6A8}" srcOrd="0" destOrd="0" presId="urn:microsoft.com/office/officeart/2005/8/layout/chevronAccent+Icon"/>
    <dgm:cxn modelId="{47B25146-809D-4CAE-B726-DF69D49377A4}" srcId="{870A6AF2-0B9A-4DC6-BD74-00C49E97082D}" destId="{4D0E3958-13DC-4322-A0BF-0866CF03F7CB}" srcOrd="4" destOrd="0" parTransId="{1F4E0E90-D2C1-4E26-8878-B6871D49C112}" sibTransId="{E3A76C7F-1F80-4BAD-B8A9-A6FCC75B6161}"/>
    <dgm:cxn modelId="{89FEF384-0EA9-493B-87B6-142133F8B104}" srcId="{870A6AF2-0B9A-4DC6-BD74-00C49E97082D}" destId="{5F8413C1-A907-44EA-B602-E8B53D53C129}" srcOrd="3" destOrd="0" parTransId="{F02BF2C7-0FA4-43C9-B77E-D1F2EEC20686}" sibTransId="{2C04018F-E65B-42B0-A972-1E3FA87A4757}"/>
    <dgm:cxn modelId="{A7947B2E-2F19-4FBF-A27F-B574DA1EE42B}" srcId="{870A6AF2-0B9A-4DC6-BD74-00C49E97082D}" destId="{254387F0-AB7A-4B17-B208-9EA5892F5FCE}" srcOrd="2" destOrd="0" parTransId="{D336AE5A-DBC2-4E47-9E78-88C8E46E004B}" sibTransId="{73FCEFBB-73D1-45CE-8E48-9AF8CF9EAE7A}"/>
    <dgm:cxn modelId="{973BCA7A-E43D-4272-8557-8CCFBD8509FB}" srcId="{870A6AF2-0B9A-4DC6-BD74-00C49E97082D}" destId="{FBF99A4F-1877-468A-A8F8-963D72C89460}" srcOrd="0" destOrd="0" parTransId="{DCE205E3-DE59-4285-B631-D50F61E2C10D}" sibTransId="{08A10852-A8EE-439E-8CA0-FE091B0090EB}"/>
    <dgm:cxn modelId="{B22F049A-4BD9-4C5C-93F3-A4A4398EF584}" type="presOf" srcId="{EE820994-40AA-4ACE-8ADE-E35374066AF2}" destId="{F0D9073B-9082-494F-9959-3EBAAAB626D2}" srcOrd="0" destOrd="0" presId="urn:microsoft.com/office/officeart/2005/8/layout/chevronAccent+Icon"/>
    <dgm:cxn modelId="{0AC105DA-15F8-4716-A00D-01032C17414F}" type="presParOf" srcId="{37627C84-243B-4477-BDAA-7AC62C0DF4CB}" destId="{654511CD-C536-47A0-9523-8B678CF69BDF}" srcOrd="0" destOrd="0" presId="urn:microsoft.com/office/officeart/2005/8/layout/chevronAccent+Icon"/>
    <dgm:cxn modelId="{77EFC542-D345-43BE-9546-98E043B25377}" type="presParOf" srcId="{654511CD-C536-47A0-9523-8B678CF69BDF}" destId="{72234026-700B-4B3B-851F-CE91B717BC57}" srcOrd="0" destOrd="0" presId="urn:microsoft.com/office/officeart/2005/8/layout/chevronAccent+Icon"/>
    <dgm:cxn modelId="{4CBCB801-40A9-48AB-8669-D5FC040C4A2F}" type="presParOf" srcId="{654511CD-C536-47A0-9523-8B678CF69BDF}" destId="{512DAF4C-A4A0-49D8-8EC1-1853E777E312}" srcOrd="1" destOrd="0" presId="urn:microsoft.com/office/officeart/2005/8/layout/chevronAccent+Icon"/>
    <dgm:cxn modelId="{8119F118-7E62-4570-8FA3-6852CC15251F}" type="presParOf" srcId="{37627C84-243B-4477-BDAA-7AC62C0DF4CB}" destId="{4F69327C-36C6-4BA2-905B-A389850604E2}" srcOrd="1" destOrd="0" presId="urn:microsoft.com/office/officeart/2005/8/layout/chevronAccent+Icon"/>
    <dgm:cxn modelId="{03F54601-9430-409B-AB1E-A1657EE99EC3}" type="presParOf" srcId="{37627C84-243B-4477-BDAA-7AC62C0DF4CB}" destId="{A9A74316-066F-4514-8A85-A5074099954E}" srcOrd="2" destOrd="0" presId="urn:microsoft.com/office/officeart/2005/8/layout/chevronAccent+Icon"/>
    <dgm:cxn modelId="{340C210A-11ED-4DD3-AACF-DB82F67C044A}" type="presParOf" srcId="{A9A74316-066F-4514-8A85-A5074099954E}" destId="{187FC8F9-FE87-4EAF-B1D7-FB3F196F7E23}" srcOrd="0" destOrd="0" presId="urn:microsoft.com/office/officeart/2005/8/layout/chevronAccent+Icon"/>
    <dgm:cxn modelId="{48EC99A7-F8F3-4642-BD44-5AE26969C699}" type="presParOf" srcId="{A9A74316-066F-4514-8A85-A5074099954E}" destId="{F0D9073B-9082-494F-9959-3EBAAAB626D2}" srcOrd="1" destOrd="0" presId="urn:microsoft.com/office/officeart/2005/8/layout/chevronAccent+Icon"/>
    <dgm:cxn modelId="{3EB1F90B-D6F8-473B-9419-86016119C0E6}" type="presParOf" srcId="{37627C84-243B-4477-BDAA-7AC62C0DF4CB}" destId="{50A34B74-E272-432B-AF3B-9F5B516D8349}" srcOrd="3" destOrd="0" presId="urn:microsoft.com/office/officeart/2005/8/layout/chevronAccent+Icon"/>
    <dgm:cxn modelId="{96B7324C-1F80-46D6-9112-D6EE21F4BF1C}" type="presParOf" srcId="{37627C84-243B-4477-BDAA-7AC62C0DF4CB}" destId="{7D842973-DE7B-4965-BBD8-226EC5AF12D0}" srcOrd="4" destOrd="0" presId="urn:microsoft.com/office/officeart/2005/8/layout/chevronAccent+Icon"/>
    <dgm:cxn modelId="{C9ECEA33-C650-4D42-A8C3-F83964EC821F}" type="presParOf" srcId="{7D842973-DE7B-4965-BBD8-226EC5AF12D0}" destId="{1BBFEACE-27D3-4946-8D5D-701531ED7545}" srcOrd="0" destOrd="0" presId="urn:microsoft.com/office/officeart/2005/8/layout/chevronAccent+Icon"/>
    <dgm:cxn modelId="{3F912149-10D8-4218-856A-8179513D5307}" type="presParOf" srcId="{7D842973-DE7B-4965-BBD8-226EC5AF12D0}" destId="{25A3CBF5-7508-4238-B745-B35D5A8EB6A8}" srcOrd="1" destOrd="0" presId="urn:microsoft.com/office/officeart/2005/8/layout/chevronAccent+Icon"/>
    <dgm:cxn modelId="{F1BBC6BA-3F55-4952-8D7D-8103C6D685D0}" type="presParOf" srcId="{37627C84-243B-4477-BDAA-7AC62C0DF4CB}" destId="{74FB0C66-5E26-4132-AEB1-A3A969F4FEBB}" srcOrd="5" destOrd="0" presId="urn:microsoft.com/office/officeart/2005/8/layout/chevronAccent+Icon"/>
    <dgm:cxn modelId="{8ED1D783-F840-4B94-BBFA-953EBF2291C3}" type="presParOf" srcId="{37627C84-243B-4477-BDAA-7AC62C0DF4CB}" destId="{419BD5C6-D2E9-46A2-8EBA-91B28200D404}" srcOrd="6" destOrd="0" presId="urn:microsoft.com/office/officeart/2005/8/layout/chevronAccent+Icon"/>
    <dgm:cxn modelId="{0B90F866-0189-40EC-928D-675530200618}" type="presParOf" srcId="{419BD5C6-D2E9-46A2-8EBA-91B28200D404}" destId="{B1CD0994-F3F4-4B87-9F02-6FDE4EEDDA0A}" srcOrd="0" destOrd="0" presId="urn:microsoft.com/office/officeart/2005/8/layout/chevronAccent+Icon"/>
    <dgm:cxn modelId="{81402620-D995-4DF3-930B-F4EA197A6D34}" type="presParOf" srcId="{419BD5C6-D2E9-46A2-8EBA-91B28200D404}" destId="{07E64920-1F42-4837-9C6F-5CA841404A32}" srcOrd="1" destOrd="0" presId="urn:microsoft.com/office/officeart/2005/8/layout/chevronAccent+Icon"/>
    <dgm:cxn modelId="{416EB062-EE6B-4FBF-B1C3-2BB086E755C8}" type="presParOf" srcId="{37627C84-243B-4477-BDAA-7AC62C0DF4CB}" destId="{B6505E29-063E-4964-A398-D15E066C97EF}" srcOrd="7" destOrd="0" presId="urn:microsoft.com/office/officeart/2005/8/layout/chevronAccent+Icon"/>
    <dgm:cxn modelId="{B03ABE00-8FD5-4F4A-B2DF-645B7270E564}" type="presParOf" srcId="{37627C84-243B-4477-BDAA-7AC62C0DF4CB}" destId="{AD0727E5-3569-44F2-88D0-77F044FF2924}" srcOrd="8" destOrd="0" presId="urn:microsoft.com/office/officeart/2005/8/layout/chevronAccent+Icon"/>
    <dgm:cxn modelId="{34E7D148-C7DF-4374-A416-A63099E32D24}" type="presParOf" srcId="{AD0727E5-3569-44F2-88D0-77F044FF2924}" destId="{1ECDB501-1055-4629-AFB3-C6380A7C5768}" srcOrd="0" destOrd="0" presId="urn:microsoft.com/office/officeart/2005/8/layout/chevronAccent+Icon"/>
    <dgm:cxn modelId="{DBE97F9E-3BE6-4BF8-9F26-704BED67FD27}" type="presParOf" srcId="{AD0727E5-3569-44F2-88D0-77F044FF2924}" destId="{D7A0C26B-76BD-454C-B2D3-F2F95E52E816}" srcOrd="1" destOrd="0" presId="urn:microsoft.com/office/officeart/2005/8/layout/chevronAccent+Icon"/>
    <dgm:cxn modelId="{AFCEBFCC-710C-4E14-86D1-5065EEAFD84C}" type="presParOf" srcId="{37627C84-243B-4477-BDAA-7AC62C0DF4CB}" destId="{4B26732E-85B1-4B94-BA89-7BCDE9BB9C35}" srcOrd="9" destOrd="0" presId="urn:microsoft.com/office/officeart/2005/8/layout/chevronAccent+Icon"/>
    <dgm:cxn modelId="{E9653A9E-CFEC-4CFF-92F4-5B30BB1ACE79}" type="presParOf" srcId="{37627C84-243B-4477-BDAA-7AC62C0DF4CB}" destId="{D22F6093-1ED1-4337-AED9-CDBD41ADEC49}" srcOrd="10" destOrd="0" presId="urn:microsoft.com/office/officeart/2005/8/layout/chevronAccent+Icon"/>
    <dgm:cxn modelId="{01E748C5-EA3E-41A6-AE59-0A7CD805867F}" type="presParOf" srcId="{D22F6093-1ED1-4337-AED9-CDBD41ADEC49}" destId="{4D010F72-B950-4504-92D2-24FFACB7ACDB}" srcOrd="0" destOrd="0" presId="urn:microsoft.com/office/officeart/2005/8/layout/chevronAccent+Icon"/>
    <dgm:cxn modelId="{9948C6E5-7B54-46AA-BDFB-E05F41C39D5B}" type="presParOf" srcId="{D22F6093-1ED1-4337-AED9-CDBD41ADEC49}" destId="{745C127B-8A79-42CF-83CB-687FCC09A645}" srcOrd="1" destOrd="0" presId="urn:microsoft.com/office/officeart/2005/8/layout/chevronAccent+Icon"/>
    <dgm:cxn modelId="{0262D5DB-48B4-4578-9627-8790A10448F8}" type="presParOf" srcId="{37627C84-243B-4477-BDAA-7AC62C0DF4CB}" destId="{2A5D8AED-EEFA-4D9A-8721-BC32DBEEEE3B}" srcOrd="11" destOrd="0" presId="urn:microsoft.com/office/officeart/2005/8/layout/chevronAccent+Icon"/>
    <dgm:cxn modelId="{5E34390D-3C9E-4766-A937-ADEDC7F0DA75}" type="presParOf" srcId="{37627C84-243B-4477-BDAA-7AC62C0DF4CB}" destId="{24DA1678-7EB9-45EB-8AAD-ED2644435823}" srcOrd="12" destOrd="0" presId="urn:microsoft.com/office/officeart/2005/8/layout/chevronAccent+Icon"/>
    <dgm:cxn modelId="{F527B07C-7F5E-4598-A840-70645BDAB1A7}" type="presParOf" srcId="{24DA1678-7EB9-45EB-8AAD-ED2644435823}" destId="{DF2CEACC-2CAB-4139-ABDF-5C8A1EC9A826}" srcOrd="0" destOrd="0" presId="urn:microsoft.com/office/officeart/2005/8/layout/chevronAccent+Icon"/>
    <dgm:cxn modelId="{C0AB70F0-E120-44EC-ABA5-A978747A301D}" type="presParOf" srcId="{24DA1678-7EB9-45EB-8AAD-ED2644435823}" destId="{931D4F5A-A48D-48A4-9BAE-3627550C5C73}" srcOrd="1" destOrd="0" presId="urn:microsoft.com/office/officeart/2005/8/layout/chevronAccen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234026-700B-4B3B-851F-CE91B717BC57}">
      <dsp:nvSpPr>
        <dsp:cNvPr id="0" name=""/>
        <dsp:cNvSpPr/>
      </dsp:nvSpPr>
      <dsp:spPr>
        <a:xfrm>
          <a:off x="4446" y="2486449"/>
          <a:ext cx="1487791" cy="574287"/>
        </a:xfrm>
        <a:prstGeom prst="chevron">
          <a:avLst>
            <a:gd name="adj" fmla="val 4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12DAF4C-A4A0-49D8-8EC1-1853E777E312}">
      <dsp:nvSpPr>
        <dsp:cNvPr id="0" name=""/>
        <dsp:cNvSpPr/>
      </dsp:nvSpPr>
      <dsp:spPr>
        <a:xfrm>
          <a:off x="431569" y="2977086"/>
          <a:ext cx="1256357" cy="574287"/>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sz="1000" kern="1200" dirty="0" smtClean="0"/>
            <a:t>Form EMP Planning Task Force</a:t>
          </a:r>
          <a:endParaRPr lang="en-US" sz="1000" kern="1200" dirty="0"/>
        </a:p>
      </dsp:txBody>
      <dsp:txXfrm>
        <a:off x="448389" y="2993906"/>
        <a:ext cx="1222717" cy="540647"/>
      </dsp:txXfrm>
    </dsp:sp>
    <dsp:sp modelId="{187FC8F9-FE87-4EAF-B1D7-FB3F196F7E23}">
      <dsp:nvSpPr>
        <dsp:cNvPr id="0" name=""/>
        <dsp:cNvSpPr/>
      </dsp:nvSpPr>
      <dsp:spPr>
        <a:xfrm>
          <a:off x="1703835" y="2486449"/>
          <a:ext cx="1487791" cy="574287"/>
        </a:xfrm>
        <a:prstGeom prst="chevron">
          <a:avLst>
            <a:gd name="adj" fmla="val 40000"/>
          </a:avLst>
        </a:prstGeom>
        <a:solidFill>
          <a:schemeClr val="accent3">
            <a:hueOff val="451767"/>
            <a:satOff val="16667"/>
            <a:lumOff val="-24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D9073B-9082-494F-9959-3EBAAAB626D2}">
      <dsp:nvSpPr>
        <dsp:cNvPr id="0" name=""/>
        <dsp:cNvSpPr/>
      </dsp:nvSpPr>
      <dsp:spPr>
        <a:xfrm>
          <a:off x="2175433" y="2979303"/>
          <a:ext cx="1256357" cy="574287"/>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451767"/>
              <a:satOff val="16667"/>
              <a:lumOff val="-245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sz="1000" kern="1200" dirty="0" smtClean="0"/>
            <a:t>Conduct Environmental Scan</a:t>
          </a:r>
        </a:p>
        <a:p>
          <a:pPr lvl="0" algn="ctr" defTabSz="444500">
            <a:lnSpc>
              <a:spcPct val="90000"/>
            </a:lnSpc>
            <a:spcBef>
              <a:spcPct val="0"/>
            </a:spcBef>
            <a:spcAft>
              <a:spcPct val="35000"/>
            </a:spcAft>
          </a:pPr>
          <a:r>
            <a:rPr lang="en-US" sz="1000" kern="1200" dirty="0" smtClean="0"/>
            <a:t>Data Review</a:t>
          </a:r>
          <a:endParaRPr lang="en-US" sz="1000" kern="1200" dirty="0"/>
        </a:p>
      </dsp:txBody>
      <dsp:txXfrm>
        <a:off x="2192253" y="2996123"/>
        <a:ext cx="1222717" cy="540647"/>
      </dsp:txXfrm>
    </dsp:sp>
    <dsp:sp modelId="{1BBFEACE-27D3-4946-8D5D-701531ED7545}">
      <dsp:nvSpPr>
        <dsp:cNvPr id="0" name=""/>
        <dsp:cNvSpPr/>
      </dsp:nvSpPr>
      <dsp:spPr>
        <a:xfrm>
          <a:off x="3403223" y="2486449"/>
          <a:ext cx="1487791" cy="574287"/>
        </a:xfrm>
        <a:prstGeom prst="chevron">
          <a:avLst>
            <a:gd name="adj" fmla="val 40000"/>
          </a:avLst>
        </a:prstGeom>
        <a:solidFill>
          <a:schemeClr val="accent3">
            <a:hueOff val="903533"/>
            <a:satOff val="33333"/>
            <a:lumOff val="-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A3CBF5-7508-4238-B745-B35D5A8EB6A8}">
      <dsp:nvSpPr>
        <dsp:cNvPr id="0" name=""/>
        <dsp:cNvSpPr/>
      </dsp:nvSpPr>
      <dsp:spPr>
        <a:xfrm>
          <a:off x="3893817" y="2950428"/>
          <a:ext cx="1256357" cy="574287"/>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903533"/>
              <a:satOff val="33333"/>
              <a:lumOff val="-490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sz="1000" kern="1200" dirty="0" smtClean="0"/>
            <a:t>Review College Mission, Vision, Values</a:t>
          </a:r>
          <a:endParaRPr lang="en-US" sz="1000" kern="1200" dirty="0"/>
        </a:p>
      </dsp:txBody>
      <dsp:txXfrm>
        <a:off x="3910637" y="2967248"/>
        <a:ext cx="1222717" cy="540647"/>
      </dsp:txXfrm>
    </dsp:sp>
    <dsp:sp modelId="{B1CD0994-F3F4-4B87-9F02-6FDE4EEDDA0A}">
      <dsp:nvSpPr>
        <dsp:cNvPr id="0" name=""/>
        <dsp:cNvSpPr/>
      </dsp:nvSpPr>
      <dsp:spPr>
        <a:xfrm>
          <a:off x="5102611" y="2486449"/>
          <a:ext cx="1487791" cy="574287"/>
        </a:xfrm>
        <a:prstGeom prst="chevron">
          <a:avLst>
            <a:gd name="adj" fmla="val 40000"/>
          </a:avLst>
        </a:prstGeom>
        <a:solidFill>
          <a:schemeClr val="accent3">
            <a:hueOff val="1355300"/>
            <a:satOff val="50000"/>
            <a:lumOff val="-7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E64920-1F42-4837-9C6F-5CA841404A32}">
      <dsp:nvSpPr>
        <dsp:cNvPr id="0" name=""/>
        <dsp:cNvSpPr/>
      </dsp:nvSpPr>
      <dsp:spPr>
        <a:xfrm>
          <a:off x="5486402" y="2957279"/>
          <a:ext cx="1256357" cy="574287"/>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1355300"/>
              <a:satOff val="50000"/>
              <a:lumOff val="-735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sz="1000" kern="1200" dirty="0" smtClean="0"/>
            <a:t>Develop new College Goals &amp; Objectives</a:t>
          </a:r>
          <a:endParaRPr lang="en-US" sz="1000" kern="1200" dirty="0"/>
        </a:p>
      </dsp:txBody>
      <dsp:txXfrm>
        <a:off x="5503222" y="2974099"/>
        <a:ext cx="1222717" cy="540647"/>
      </dsp:txXfrm>
    </dsp:sp>
    <dsp:sp modelId="{1ECDB501-1055-4629-AFB3-C6380A7C5768}">
      <dsp:nvSpPr>
        <dsp:cNvPr id="0" name=""/>
        <dsp:cNvSpPr/>
      </dsp:nvSpPr>
      <dsp:spPr>
        <a:xfrm>
          <a:off x="6801999" y="2486449"/>
          <a:ext cx="1487791" cy="574287"/>
        </a:xfrm>
        <a:prstGeom prst="chevron">
          <a:avLst>
            <a:gd name="adj" fmla="val 40000"/>
          </a:avLst>
        </a:prstGeom>
        <a:solidFill>
          <a:schemeClr val="accent3">
            <a:hueOff val="1807066"/>
            <a:satOff val="66667"/>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A0C26B-76BD-454C-B2D3-F2F95E52E816}">
      <dsp:nvSpPr>
        <dsp:cNvPr id="0" name=""/>
        <dsp:cNvSpPr/>
      </dsp:nvSpPr>
      <dsp:spPr>
        <a:xfrm>
          <a:off x="7189120" y="2909154"/>
          <a:ext cx="1256357" cy="574287"/>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1807066"/>
              <a:satOff val="66667"/>
              <a:lumOff val="-980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sz="1000" kern="1200" dirty="0" smtClean="0"/>
            <a:t>Refine Strategic Framework</a:t>
          </a:r>
          <a:endParaRPr lang="en-US" sz="1000" kern="1200" dirty="0"/>
        </a:p>
      </dsp:txBody>
      <dsp:txXfrm>
        <a:off x="7205940" y="2925974"/>
        <a:ext cx="1222717" cy="540647"/>
      </dsp:txXfrm>
    </dsp:sp>
    <dsp:sp modelId="{4D010F72-B950-4504-92D2-24FFACB7ACDB}">
      <dsp:nvSpPr>
        <dsp:cNvPr id="0" name=""/>
        <dsp:cNvSpPr/>
      </dsp:nvSpPr>
      <dsp:spPr>
        <a:xfrm>
          <a:off x="8501387" y="2486449"/>
          <a:ext cx="1487791" cy="574287"/>
        </a:xfrm>
        <a:prstGeom prst="chevron">
          <a:avLst>
            <a:gd name="adj" fmla="val 40000"/>
          </a:avLst>
        </a:prstGeom>
        <a:solidFill>
          <a:schemeClr val="accent3">
            <a:hueOff val="2258833"/>
            <a:satOff val="83333"/>
            <a:lumOff val="-1225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45C127B-8A79-42CF-83CB-687FCC09A645}">
      <dsp:nvSpPr>
        <dsp:cNvPr id="0" name=""/>
        <dsp:cNvSpPr/>
      </dsp:nvSpPr>
      <dsp:spPr>
        <a:xfrm>
          <a:off x="8946263" y="2928404"/>
          <a:ext cx="1256357" cy="574287"/>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2258833"/>
              <a:satOff val="83333"/>
              <a:lumOff val="-1225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sz="1000" kern="1200" dirty="0" smtClean="0"/>
            <a:t>Solicit Feedback on Draft EMP</a:t>
          </a:r>
          <a:endParaRPr lang="en-US" sz="1000" kern="1200" dirty="0"/>
        </a:p>
      </dsp:txBody>
      <dsp:txXfrm>
        <a:off x="8963083" y="2945224"/>
        <a:ext cx="1222717" cy="540647"/>
      </dsp:txXfrm>
    </dsp:sp>
    <dsp:sp modelId="{DF2CEACC-2CAB-4139-ABDF-5C8A1EC9A826}">
      <dsp:nvSpPr>
        <dsp:cNvPr id="0" name=""/>
        <dsp:cNvSpPr/>
      </dsp:nvSpPr>
      <dsp:spPr>
        <a:xfrm>
          <a:off x="10200775" y="2486449"/>
          <a:ext cx="1487791" cy="574287"/>
        </a:xfrm>
        <a:prstGeom prst="chevron">
          <a:avLst>
            <a:gd name="adj" fmla="val 40000"/>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31D4F5A-A48D-48A4-9BAE-3627550C5C73}">
      <dsp:nvSpPr>
        <dsp:cNvPr id="0" name=""/>
        <dsp:cNvSpPr/>
      </dsp:nvSpPr>
      <dsp:spPr>
        <a:xfrm>
          <a:off x="10571614" y="2910612"/>
          <a:ext cx="1256357" cy="574287"/>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2710599"/>
              <a:satOff val="100000"/>
              <a:lumOff val="-1470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sz="1000" kern="1200" dirty="0" smtClean="0"/>
            <a:t>Adopt New EMP (2022-27)</a:t>
          </a:r>
          <a:endParaRPr lang="en-US" sz="1000" kern="1200" dirty="0"/>
        </a:p>
      </dsp:txBody>
      <dsp:txXfrm>
        <a:off x="10588434" y="2927432"/>
        <a:ext cx="1222717" cy="540647"/>
      </dsp:txXfrm>
    </dsp:sp>
  </dsp:spTree>
</dsp:drawing>
</file>

<file path=ppt/diagrams/layout1.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1D5915-DEF2-4FB6-9A3C-627F5C285E55}" type="datetimeFigureOut">
              <a:rPr lang="en-US" smtClean="0"/>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3072D-1755-4121-960B-7046F323699A}" type="slidenum">
              <a:rPr lang="en-US" smtClean="0"/>
              <a:t>‹#›</a:t>
            </a:fld>
            <a:endParaRPr lang="en-US"/>
          </a:p>
        </p:txBody>
      </p:sp>
    </p:spTree>
    <p:extLst>
      <p:ext uri="{BB962C8B-B14F-4D97-AF65-F5344CB8AC3E}">
        <p14:creationId xmlns:p14="http://schemas.microsoft.com/office/powerpoint/2010/main" val="1215008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1D5915-DEF2-4FB6-9A3C-627F5C285E55}" type="datetimeFigureOut">
              <a:rPr lang="en-US" smtClean="0"/>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3072D-1755-4121-960B-7046F323699A}" type="slidenum">
              <a:rPr lang="en-US" smtClean="0"/>
              <a:t>‹#›</a:t>
            </a:fld>
            <a:endParaRPr lang="en-US"/>
          </a:p>
        </p:txBody>
      </p:sp>
    </p:spTree>
    <p:extLst>
      <p:ext uri="{BB962C8B-B14F-4D97-AF65-F5344CB8AC3E}">
        <p14:creationId xmlns:p14="http://schemas.microsoft.com/office/powerpoint/2010/main" val="1212282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1D5915-DEF2-4FB6-9A3C-627F5C285E55}" type="datetimeFigureOut">
              <a:rPr lang="en-US" smtClean="0"/>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3072D-1755-4121-960B-7046F323699A}" type="slidenum">
              <a:rPr lang="en-US" smtClean="0"/>
              <a:t>‹#›</a:t>
            </a:fld>
            <a:endParaRPr lang="en-US"/>
          </a:p>
        </p:txBody>
      </p:sp>
    </p:spTree>
    <p:extLst>
      <p:ext uri="{BB962C8B-B14F-4D97-AF65-F5344CB8AC3E}">
        <p14:creationId xmlns:p14="http://schemas.microsoft.com/office/powerpoint/2010/main" val="47934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1D5915-DEF2-4FB6-9A3C-627F5C285E55}" type="datetimeFigureOut">
              <a:rPr lang="en-US" smtClean="0"/>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3072D-1755-4121-960B-7046F323699A}" type="slidenum">
              <a:rPr lang="en-US" smtClean="0"/>
              <a:t>‹#›</a:t>
            </a:fld>
            <a:endParaRPr lang="en-US"/>
          </a:p>
        </p:txBody>
      </p:sp>
    </p:spTree>
    <p:extLst>
      <p:ext uri="{BB962C8B-B14F-4D97-AF65-F5344CB8AC3E}">
        <p14:creationId xmlns:p14="http://schemas.microsoft.com/office/powerpoint/2010/main" val="4145315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61D5915-DEF2-4FB6-9A3C-627F5C285E55}" type="datetimeFigureOut">
              <a:rPr lang="en-US" smtClean="0"/>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3072D-1755-4121-960B-7046F323699A}" type="slidenum">
              <a:rPr lang="en-US" smtClean="0"/>
              <a:t>‹#›</a:t>
            </a:fld>
            <a:endParaRPr lang="en-US"/>
          </a:p>
        </p:txBody>
      </p:sp>
    </p:spTree>
    <p:extLst>
      <p:ext uri="{BB962C8B-B14F-4D97-AF65-F5344CB8AC3E}">
        <p14:creationId xmlns:p14="http://schemas.microsoft.com/office/powerpoint/2010/main" val="3067877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1D5915-DEF2-4FB6-9A3C-627F5C285E55}"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23072D-1755-4121-960B-7046F323699A}" type="slidenum">
              <a:rPr lang="en-US" smtClean="0"/>
              <a:t>‹#›</a:t>
            </a:fld>
            <a:endParaRPr lang="en-US"/>
          </a:p>
        </p:txBody>
      </p:sp>
    </p:spTree>
    <p:extLst>
      <p:ext uri="{BB962C8B-B14F-4D97-AF65-F5344CB8AC3E}">
        <p14:creationId xmlns:p14="http://schemas.microsoft.com/office/powerpoint/2010/main" val="1208092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61D5915-DEF2-4FB6-9A3C-627F5C285E55}" type="datetimeFigureOut">
              <a:rPr lang="en-US" smtClean="0"/>
              <a:t>12/16/2020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23072D-1755-4121-960B-7046F323699A}" type="slidenum">
              <a:rPr lang="en-US" smtClean="0"/>
              <a:t>‹#›</a:t>
            </a:fld>
            <a:endParaRPr lang="en-US"/>
          </a:p>
        </p:txBody>
      </p:sp>
    </p:spTree>
    <p:extLst>
      <p:ext uri="{BB962C8B-B14F-4D97-AF65-F5344CB8AC3E}">
        <p14:creationId xmlns:p14="http://schemas.microsoft.com/office/powerpoint/2010/main" val="2622096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1D5915-DEF2-4FB6-9A3C-627F5C285E55}" type="datetimeFigureOut">
              <a:rPr lang="en-US" smtClean="0"/>
              <a:t>12/16/2020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23072D-1755-4121-960B-7046F323699A}" type="slidenum">
              <a:rPr lang="en-US" smtClean="0"/>
              <a:t>‹#›</a:t>
            </a:fld>
            <a:endParaRPr lang="en-US"/>
          </a:p>
        </p:txBody>
      </p:sp>
    </p:spTree>
    <p:extLst>
      <p:ext uri="{BB962C8B-B14F-4D97-AF65-F5344CB8AC3E}">
        <p14:creationId xmlns:p14="http://schemas.microsoft.com/office/powerpoint/2010/main" val="3510233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1D5915-DEF2-4FB6-9A3C-627F5C285E55}" type="datetimeFigureOut">
              <a:rPr lang="en-US" smtClean="0"/>
              <a:t>12/16/2020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23072D-1755-4121-960B-7046F323699A}" type="slidenum">
              <a:rPr lang="en-US" smtClean="0"/>
              <a:t>‹#›</a:t>
            </a:fld>
            <a:endParaRPr lang="en-US"/>
          </a:p>
        </p:txBody>
      </p:sp>
    </p:spTree>
    <p:extLst>
      <p:ext uri="{BB962C8B-B14F-4D97-AF65-F5344CB8AC3E}">
        <p14:creationId xmlns:p14="http://schemas.microsoft.com/office/powerpoint/2010/main" val="931239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61D5915-DEF2-4FB6-9A3C-627F5C285E55}"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23072D-1755-4121-960B-7046F323699A}" type="slidenum">
              <a:rPr lang="en-US" smtClean="0"/>
              <a:t>‹#›</a:t>
            </a:fld>
            <a:endParaRPr lang="en-US"/>
          </a:p>
        </p:txBody>
      </p:sp>
    </p:spTree>
    <p:extLst>
      <p:ext uri="{BB962C8B-B14F-4D97-AF65-F5344CB8AC3E}">
        <p14:creationId xmlns:p14="http://schemas.microsoft.com/office/powerpoint/2010/main" val="520307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61D5915-DEF2-4FB6-9A3C-627F5C285E55}"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23072D-1755-4121-960B-7046F323699A}" type="slidenum">
              <a:rPr lang="en-US" smtClean="0"/>
              <a:t>‹#›</a:t>
            </a:fld>
            <a:endParaRPr lang="en-US"/>
          </a:p>
        </p:txBody>
      </p:sp>
    </p:spTree>
    <p:extLst>
      <p:ext uri="{BB962C8B-B14F-4D97-AF65-F5344CB8AC3E}">
        <p14:creationId xmlns:p14="http://schemas.microsoft.com/office/powerpoint/2010/main" val="196070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1D5915-DEF2-4FB6-9A3C-627F5C285E55}" type="datetimeFigureOut">
              <a:rPr lang="en-US" smtClean="0"/>
              <a:t>12/16/2020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3072D-1755-4121-960B-7046F323699A}" type="slidenum">
              <a:rPr lang="en-US" smtClean="0"/>
              <a:t>‹#›</a:t>
            </a:fld>
            <a:endParaRPr lang="en-US"/>
          </a:p>
        </p:txBody>
      </p:sp>
    </p:spTree>
    <p:extLst>
      <p:ext uri="{BB962C8B-B14F-4D97-AF65-F5344CB8AC3E}">
        <p14:creationId xmlns:p14="http://schemas.microsoft.com/office/powerpoint/2010/main" val="1630001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solidFill>
                  <a:schemeClr val="accent4">
                    <a:lumMod val="75000"/>
                  </a:schemeClr>
                </a:solidFill>
              </a:rPr>
              <a:t>Educational Master Planning at </a:t>
            </a:r>
            <a:r>
              <a:rPr lang="en-US" b="1" dirty="0">
                <a:solidFill>
                  <a:schemeClr val="accent4">
                    <a:lumMod val="75000"/>
                  </a:schemeClr>
                </a:solidFill>
              </a:rPr>
              <a:t>Cañada </a:t>
            </a:r>
            <a:r>
              <a:rPr lang="en-US" b="1" dirty="0" smtClean="0">
                <a:solidFill>
                  <a:schemeClr val="accent4">
                    <a:lumMod val="75000"/>
                  </a:schemeClr>
                </a:solidFill>
              </a:rPr>
              <a:t>College</a:t>
            </a:r>
            <a:endParaRPr lang="en-US" b="1" dirty="0">
              <a:solidFill>
                <a:schemeClr val="accent4">
                  <a:lumMod val="75000"/>
                </a:schemeClr>
              </a:solidFill>
            </a:endParaRPr>
          </a:p>
        </p:txBody>
      </p:sp>
      <p:sp>
        <p:nvSpPr>
          <p:cNvPr id="3" name="Subtitle 2"/>
          <p:cNvSpPr>
            <a:spLocks noGrp="1"/>
          </p:cNvSpPr>
          <p:nvPr>
            <p:ph type="subTitle" idx="1"/>
          </p:nvPr>
        </p:nvSpPr>
        <p:spPr>
          <a:xfrm>
            <a:off x="1524000" y="4352808"/>
            <a:ext cx="9144000" cy="1655762"/>
          </a:xfrm>
        </p:spPr>
        <p:txBody>
          <a:bodyPr>
            <a:normAutofit lnSpcReduction="10000"/>
          </a:bodyPr>
          <a:lstStyle/>
          <a:p>
            <a:r>
              <a:rPr lang="en-US" dirty="0" smtClean="0"/>
              <a:t>Planning and Budgeting Council</a:t>
            </a:r>
          </a:p>
          <a:p>
            <a:r>
              <a:rPr lang="en-US" dirty="0" smtClean="0"/>
              <a:t>December 16, 2020</a:t>
            </a:r>
          </a:p>
          <a:p>
            <a:endParaRPr lang="en-US" dirty="0"/>
          </a:p>
          <a:p>
            <a:r>
              <a:rPr lang="en-US" sz="2000" i="1" dirty="0" smtClean="0"/>
              <a:t>Prepared by the Office of Planning, Research &amp; Institutional Effectiveness</a:t>
            </a:r>
            <a:endParaRPr lang="en-US" sz="2000" i="1" dirty="0"/>
          </a:p>
        </p:txBody>
      </p:sp>
    </p:spTree>
    <p:extLst>
      <p:ext uri="{BB962C8B-B14F-4D97-AF65-F5344CB8AC3E}">
        <p14:creationId xmlns:p14="http://schemas.microsoft.com/office/powerpoint/2010/main" val="203244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4">
                    <a:lumMod val="75000"/>
                  </a:schemeClr>
                </a:solidFill>
              </a:rPr>
              <a:t>What is an Educational Master Plan (EMP)?</a:t>
            </a:r>
            <a:endParaRPr lang="en-US" dirty="0">
              <a:solidFill>
                <a:schemeClr val="accent4">
                  <a:lumMod val="75000"/>
                </a:schemeClr>
              </a:solidFill>
            </a:endParaRPr>
          </a:p>
        </p:txBody>
      </p:sp>
      <p:sp>
        <p:nvSpPr>
          <p:cNvPr id="3" name="Content Placeholder 2"/>
          <p:cNvSpPr>
            <a:spLocks noGrp="1"/>
          </p:cNvSpPr>
          <p:nvPr>
            <p:ph idx="1"/>
          </p:nvPr>
        </p:nvSpPr>
        <p:spPr/>
        <p:txBody>
          <a:bodyPr>
            <a:normAutofit/>
          </a:bodyPr>
          <a:lstStyle/>
          <a:p>
            <a:pPr marL="0" indent="0">
              <a:buNone/>
            </a:pPr>
            <a:r>
              <a:rPr lang="en-US" dirty="0" smtClean="0"/>
              <a:t>An </a:t>
            </a:r>
            <a:r>
              <a:rPr lang="en-US" dirty="0"/>
              <a:t>Educational Master Plan is </a:t>
            </a:r>
            <a:r>
              <a:rPr lang="en-US" dirty="0" smtClean="0"/>
              <a:t>defined </a:t>
            </a:r>
            <a:r>
              <a:rPr lang="en-US" dirty="0"/>
              <a:t>as, “a part of the College’s Master Plan that </a:t>
            </a:r>
            <a:r>
              <a:rPr lang="en-US" dirty="0" smtClean="0"/>
              <a:t>defines </a:t>
            </a:r>
            <a:r>
              <a:rPr lang="en-US" dirty="0"/>
              <a:t>the education goals of the College as well as the current and future curriculum to achieve those goals. The Educational Master Plan precedes and traditionally guides the Facilities Master Plan.” </a:t>
            </a:r>
            <a:endParaRPr lang="en-US" dirty="0" smtClean="0"/>
          </a:p>
          <a:p>
            <a:pPr marL="0" indent="0">
              <a:buNone/>
            </a:pPr>
            <a:r>
              <a:rPr lang="en-US" dirty="0" smtClean="0"/>
              <a:t>Source</a:t>
            </a:r>
            <a:r>
              <a:rPr lang="en-US" dirty="0"/>
              <a:t>: Community College League of </a:t>
            </a:r>
            <a:r>
              <a:rPr lang="en-US" dirty="0" smtClean="0"/>
              <a:t>California</a:t>
            </a:r>
            <a:endParaRPr lang="en-US" dirty="0"/>
          </a:p>
        </p:txBody>
      </p:sp>
    </p:spTree>
    <p:extLst>
      <p:ext uri="{BB962C8B-B14F-4D97-AF65-F5344CB8AC3E}">
        <p14:creationId xmlns:p14="http://schemas.microsoft.com/office/powerpoint/2010/main" val="980195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4">
                    <a:lumMod val="75000"/>
                  </a:schemeClr>
                </a:solidFill>
              </a:rPr>
              <a:t>Why do we develop an EMP?</a:t>
            </a:r>
            <a:endParaRPr lang="en-US" dirty="0">
              <a:solidFill>
                <a:schemeClr val="accent4">
                  <a:lumMod val="75000"/>
                </a:schemeClr>
              </a:solidFill>
            </a:endParaRPr>
          </a:p>
        </p:txBody>
      </p:sp>
      <p:sp>
        <p:nvSpPr>
          <p:cNvPr id="3" name="Content Placeholder 2"/>
          <p:cNvSpPr>
            <a:spLocks noGrp="1"/>
          </p:cNvSpPr>
          <p:nvPr>
            <p:ph idx="1"/>
          </p:nvPr>
        </p:nvSpPr>
        <p:spPr/>
        <p:txBody>
          <a:bodyPr/>
          <a:lstStyle/>
          <a:p>
            <a:pPr marL="0" indent="0">
              <a:buNone/>
            </a:pPr>
            <a:r>
              <a:rPr lang="en-US" dirty="0" smtClean="0"/>
              <a:t>The </a:t>
            </a:r>
            <a:r>
              <a:rPr lang="en-US" dirty="0"/>
              <a:t>purpose of the </a:t>
            </a:r>
            <a:r>
              <a:rPr lang="en-US" dirty="0" smtClean="0"/>
              <a:t>Educational </a:t>
            </a:r>
            <a:r>
              <a:rPr lang="en-US" dirty="0"/>
              <a:t>Master Plan </a:t>
            </a:r>
            <a:r>
              <a:rPr lang="en-US" dirty="0" smtClean="0"/>
              <a:t>(EMP) </a:t>
            </a:r>
            <a:r>
              <a:rPr lang="en-US" dirty="0"/>
              <a:t>is to offer the essential data and foundation upon which the instructional program and support service needs can be addressed and met in the future. It will also assist in the creation or update of other important College plans. These include plans for technology, facilities (capital expenditures), personnel, </a:t>
            </a:r>
            <a:r>
              <a:rPr lang="en-US" dirty="0" smtClean="0"/>
              <a:t>finance</a:t>
            </a:r>
            <a:r>
              <a:rPr lang="en-US" dirty="0"/>
              <a:t>, budget, and others.</a:t>
            </a:r>
          </a:p>
          <a:p>
            <a:endParaRPr lang="en-US" dirty="0"/>
          </a:p>
        </p:txBody>
      </p:sp>
    </p:spTree>
    <p:extLst>
      <p:ext uri="{BB962C8B-B14F-4D97-AF65-F5344CB8AC3E}">
        <p14:creationId xmlns:p14="http://schemas.microsoft.com/office/powerpoint/2010/main" val="1988048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46727" y="760396"/>
            <a:ext cx="11866359" cy="5322770"/>
          </a:xfrm>
          <a:prstGeom prst="rect">
            <a:avLst/>
          </a:prstGeom>
        </p:spPr>
      </p:pic>
    </p:spTree>
    <p:extLst>
      <p:ext uri="{BB962C8B-B14F-4D97-AF65-F5344CB8AC3E}">
        <p14:creationId xmlns:p14="http://schemas.microsoft.com/office/powerpoint/2010/main" val="3201957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D306E47-65FC-034A-8737-E1EE8A1A3212}"/>
              </a:ext>
            </a:extLst>
          </p:cNvPr>
          <p:cNvSpPr/>
          <p:nvPr/>
        </p:nvSpPr>
        <p:spPr>
          <a:xfrm>
            <a:off x="693019" y="225558"/>
            <a:ext cx="9154510" cy="73572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chemeClr val="tx1"/>
                </a:solidFill>
              </a:rPr>
              <a:t>Education Master Plan: 2017-2022</a:t>
            </a:r>
          </a:p>
        </p:txBody>
      </p:sp>
      <p:cxnSp>
        <p:nvCxnSpPr>
          <p:cNvPr id="12" name="Straight Connector 11">
            <a:extLst>
              <a:ext uri="{FF2B5EF4-FFF2-40B4-BE49-F238E27FC236}">
                <a16:creationId xmlns:a16="http://schemas.microsoft.com/office/drawing/2014/main" id="{DFFEA069-0333-AE41-B74A-01DE1AE87920}"/>
              </a:ext>
            </a:extLst>
          </p:cNvPr>
          <p:cNvCxnSpPr/>
          <p:nvPr/>
        </p:nvCxnSpPr>
        <p:spPr>
          <a:xfrm>
            <a:off x="3501659" y="959787"/>
            <a:ext cx="2626" cy="620110"/>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0E5E8E-1FE5-D64A-B57C-DE5A73111C39}"/>
              </a:ext>
            </a:extLst>
          </p:cNvPr>
          <p:cNvCxnSpPr/>
          <p:nvPr/>
        </p:nvCxnSpPr>
        <p:spPr>
          <a:xfrm>
            <a:off x="5106375" y="972067"/>
            <a:ext cx="2626" cy="620110"/>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F11EA6F-BB42-714A-9FE9-1181B4937291}"/>
              </a:ext>
            </a:extLst>
          </p:cNvPr>
          <p:cNvCxnSpPr/>
          <p:nvPr/>
        </p:nvCxnSpPr>
        <p:spPr>
          <a:xfrm>
            <a:off x="6729387" y="973853"/>
            <a:ext cx="2626" cy="620110"/>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8DA8941-2EED-D440-94F7-29E737FB3289}"/>
              </a:ext>
            </a:extLst>
          </p:cNvPr>
          <p:cNvCxnSpPr/>
          <p:nvPr/>
        </p:nvCxnSpPr>
        <p:spPr>
          <a:xfrm>
            <a:off x="8272977" y="987504"/>
            <a:ext cx="2626" cy="620110"/>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3A9D6403-F006-7D4C-A14F-4744D44F4255}"/>
              </a:ext>
            </a:extLst>
          </p:cNvPr>
          <p:cNvSpPr txBox="1"/>
          <p:nvPr/>
        </p:nvSpPr>
        <p:spPr>
          <a:xfrm>
            <a:off x="5561600" y="974394"/>
            <a:ext cx="957313" cy="646331"/>
          </a:xfrm>
          <a:prstGeom prst="rect">
            <a:avLst/>
          </a:prstGeom>
          <a:noFill/>
        </p:spPr>
        <p:txBody>
          <a:bodyPr wrap="none" rtlCol="0">
            <a:spAutoFit/>
          </a:bodyPr>
          <a:lstStyle/>
          <a:p>
            <a:pPr algn="ctr"/>
            <a:r>
              <a:rPr lang="en-US" i="1" dirty="0"/>
              <a:t>Year 3</a:t>
            </a:r>
          </a:p>
          <a:p>
            <a:pPr algn="ctr"/>
            <a:r>
              <a:rPr lang="en-US" i="1" dirty="0"/>
              <a:t>2019-20</a:t>
            </a:r>
          </a:p>
        </p:txBody>
      </p:sp>
      <p:sp>
        <p:nvSpPr>
          <p:cNvPr id="21" name="TextBox 20">
            <a:extLst>
              <a:ext uri="{FF2B5EF4-FFF2-40B4-BE49-F238E27FC236}">
                <a16:creationId xmlns:a16="http://schemas.microsoft.com/office/drawing/2014/main" id="{D65EFEF3-FAE6-7845-817F-E05D07C8D212}"/>
              </a:ext>
            </a:extLst>
          </p:cNvPr>
          <p:cNvSpPr txBox="1"/>
          <p:nvPr/>
        </p:nvSpPr>
        <p:spPr>
          <a:xfrm>
            <a:off x="7128556" y="958027"/>
            <a:ext cx="957313" cy="646331"/>
          </a:xfrm>
          <a:prstGeom prst="rect">
            <a:avLst/>
          </a:prstGeom>
          <a:noFill/>
        </p:spPr>
        <p:txBody>
          <a:bodyPr wrap="none" rtlCol="0">
            <a:spAutoFit/>
          </a:bodyPr>
          <a:lstStyle/>
          <a:p>
            <a:pPr algn="ctr"/>
            <a:r>
              <a:rPr lang="en-US" i="1" dirty="0"/>
              <a:t>Year 4</a:t>
            </a:r>
          </a:p>
          <a:p>
            <a:pPr algn="ctr"/>
            <a:r>
              <a:rPr lang="en-US" i="1" dirty="0"/>
              <a:t>2020-21</a:t>
            </a:r>
          </a:p>
        </p:txBody>
      </p:sp>
      <p:sp>
        <p:nvSpPr>
          <p:cNvPr id="22" name="TextBox 21">
            <a:extLst>
              <a:ext uri="{FF2B5EF4-FFF2-40B4-BE49-F238E27FC236}">
                <a16:creationId xmlns:a16="http://schemas.microsoft.com/office/drawing/2014/main" id="{2A999BBD-23DD-A747-8EAE-7D7293E68970}"/>
              </a:ext>
            </a:extLst>
          </p:cNvPr>
          <p:cNvSpPr txBox="1"/>
          <p:nvPr/>
        </p:nvSpPr>
        <p:spPr>
          <a:xfrm>
            <a:off x="8648324" y="946245"/>
            <a:ext cx="957313" cy="646331"/>
          </a:xfrm>
          <a:prstGeom prst="rect">
            <a:avLst/>
          </a:prstGeom>
          <a:noFill/>
        </p:spPr>
        <p:txBody>
          <a:bodyPr wrap="none" rtlCol="0">
            <a:spAutoFit/>
          </a:bodyPr>
          <a:lstStyle/>
          <a:p>
            <a:pPr algn="ctr"/>
            <a:r>
              <a:rPr lang="en-US" i="1" dirty="0"/>
              <a:t>Year 5</a:t>
            </a:r>
          </a:p>
          <a:p>
            <a:pPr algn="ctr"/>
            <a:r>
              <a:rPr lang="en-US" i="1" dirty="0"/>
              <a:t>2021-22</a:t>
            </a:r>
          </a:p>
        </p:txBody>
      </p:sp>
      <p:cxnSp>
        <p:nvCxnSpPr>
          <p:cNvPr id="25" name="Straight Connector 24">
            <a:extLst>
              <a:ext uri="{FF2B5EF4-FFF2-40B4-BE49-F238E27FC236}">
                <a16:creationId xmlns:a16="http://schemas.microsoft.com/office/drawing/2014/main" id="{4A2F55C5-1EF2-1F4D-BA1A-98DE1C8A4565}"/>
              </a:ext>
            </a:extLst>
          </p:cNvPr>
          <p:cNvCxnSpPr/>
          <p:nvPr/>
        </p:nvCxnSpPr>
        <p:spPr>
          <a:xfrm>
            <a:off x="9847529" y="961284"/>
            <a:ext cx="2626" cy="620110"/>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36AD4B8F-9DD7-0A4E-921F-4F02B327F1E0}"/>
              </a:ext>
            </a:extLst>
          </p:cNvPr>
          <p:cNvSpPr txBox="1"/>
          <p:nvPr/>
        </p:nvSpPr>
        <p:spPr>
          <a:xfrm>
            <a:off x="10122328" y="2160272"/>
            <a:ext cx="957313" cy="646331"/>
          </a:xfrm>
          <a:prstGeom prst="rect">
            <a:avLst/>
          </a:prstGeom>
          <a:noFill/>
        </p:spPr>
        <p:txBody>
          <a:bodyPr wrap="none" rtlCol="0">
            <a:spAutoFit/>
          </a:bodyPr>
          <a:lstStyle/>
          <a:p>
            <a:pPr algn="ctr"/>
            <a:r>
              <a:rPr lang="en-US" dirty="0"/>
              <a:t>Year 3</a:t>
            </a:r>
          </a:p>
          <a:p>
            <a:pPr algn="ctr"/>
            <a:r>
              <a:rPr lang="en-US" dirty="0"/>
              <a:t>2022-23</a:t>
            </a:r>
          </a:p>
        </p:txBody>
      </p:sp>
      <p:sp>
        <p:nvSpPr>
          <p:cNvPr id="28" name="TextBox 27">
            <a:extLst>
              <a:ext uri="{FF2B5EF4-FFF2-40B4-BE49-F238E27FC236}">
                <a16:creationId xmlns:a16="http://schemas.microsoft.com/office/drawing/2014/main" id="{5CB95896-5FD3-BD4C-B206-BB4E698FE794}"/>
              </a:ext>
            </a:extLst>
          </p:cNvPr>
          <p:cNvSpPr txBox="1"/>
          <p:nvPr/>
        </p:nvSpPr>
        <p:spPr>
          <a:xfrm>
            <a:off x="7106004" y="2165628"/>
            <a:ext cx="957313" cy="646331"/>
          </a:xfrm>
          <a:prstGeom prst="rect">
            <a:avLst/>
          </a:prstGeom>
          <a:noFill/>
        </p:spPr>
        <p:txBody>
          <a:bodyPr wrap="none" rtlCol="0">
            <a:spAutoFit/>
          </a:bodyPr>
          <a:lstStyle/>
          <a:p>
            <a:pPr algn="ctr"/>
            <a:r>
              <a:rPr lang="en-US" dirty="0"/>
              <a:t>Year 1</a:t>
            </a:r>
          </a:p>
          <a:p>
            <a:pPr algn="ctr"/>
            <a:r>
              <a:rPr lang="en-US" dirty="0"/>
              <a:t>2020-21</a:t>
            </a:r>
          </a:p>
        </p:txBody>
      </p:sp>
      <p:sp>
        <p:nvSpPr>
          <p:cNvPr id="29" name="TextBox 28">
            <a:extLst>
              <a:ext uri="{FF2B5EF4-FFF2-40B4-BE49-F238E27FC236}">
                <a16:creationId xmlns:a16="http://schemas.microsoft.com/office/drawing/2014/main" id="{8328F971-5953-FA48-9906-87333039BB95}"/>
              </a:ext>
            </a:extLst>
          </p:cNvPr>
          <p:cNvSpPr txBox="1"/>
          <p:nvPr/>
        </p:nvSpPr>
        <p:spPr>
          <a:xfrm>
            <a:off x="8667436" y="2165604"/>
            <a:ext cx="957313" cy="646331"/>
          </a:xfrm>
          <a:prstGeom prst="rect">
            <a:avLst/>
          </a:prstGeom>
          <a:noFill/>
        </p:spPr>
        <p:txBody>
          <a:bodyPr wrap="none" rtlCol="0">
            <a:spAutoFit/>
          </a:bodyPr>
          <a:lstStyle/>
          <a:p>
            <a:pPr algn="ctr"/>
            <a:r>
              <a:rPr lang="en-US" dirty="0"/>
              <a:t>Year 2</a:t>
            </a:r>
          </a:p>
          <a:p>
            <a:pPr algn="ctr"/>
            <a:r>
              <a:rPr lang="en-US" dirty="0"/>
              <a:t>2021-22</a:t>
            </a:r>
          </a:p>
        </p:txBody>
      </p:sp>
      <p:cxnSp>
        <p:nvCxnSpPr>
          <p:cNvPr id="36" name="Straight Connector 35">
            <a:extLst>
              <a:ext uri="{FF2B5EF4-FFF2-40B4-BE49-F238E27FC236}">
                <a16:creationId xmlns:a16="http://schemas.microsoft.com/office/drawing/2014/main" id="{DACA73E4-2844-E445-B1C1-AFD4D6EA10AF}"/>
              </a:ext>
            </a:extLst>
          </p:cNvPr>
          <p:cNvCxnSpPr/>
          <p:nvPr/>
        </p:nvCxnSpPr>
        <p:spPr>
          <a:xfrm>
            <a:off x="6742907" y="2160272"/>
            <a:ext cx="0" cy="684502"/>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702BA0B-2E2F-7B45-8AA2-2A7F82A93CDD}"/>
              </a:ext>
            </a:extLst>
          </p:cNvPr>
          <p:cNvCxnSpPr/>
          <p:nvPr/>
        </p:nvCxnSpPr>
        <p:spPr>
          <a:xfrm>
            <a:off x="8275603" y="2150352"/>
            <a:ext cx="14421" cy="694422"/>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D3A67C46-C05E-0E4D-9F93-B596E41DE5A9}"/>
              </a:ext>
            </a:extLst>
          </p:cNvPr>
          <p:cNvCxnSpPr/>
          <p:nvPr/>
        </p:nvCxnSpPr>
        <p:spPr>
          <a:xfrm>
            <a:off x="9864595" y="2161852"/>
            <a:ext cx="6808" cy="682922"/>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46" name="Rectangle 45">
            <a:extLst>
              <a:ext uri="{FF2B5EF4-FFF2-40B4-BE49-F238E27FC236}">
                <a16:creationId xmlns:a16="http://schemas.microsoft.com/office/drawing/2014/main" id="{8C5A5B32-2025-C841-B01D-8E7E2F47BE20}"/>
              </a:ext>
            </a:extLst>
          </p:cNvPr>
          <p:cNvSpPr/>
          <p:nvPr/>
        </p:nvSpPr>
        <p:spPr>
          <a:xfrm>
            <a:off x="6742907" y="2844774"/>
            <a:ext cx="4612907" cy="2876550"/>
          </a:xfrm>
          <a:prstGeom prst="rect">
            <a:avLst/>
          </a:prstGeom>
          <a:solidFill>
            <a:schemeClr val="accent2">
              <a:lumMod val="40000"/>
              <a:lumOff val="60000"/>
              <a:alpha val="39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 </a:t>
            </a:r>
            <a:endParaRPr lang="en-US" sz="1600" dirty="0" smtClean="0">
              <a:solidFill>
                <a:schemeClr val="tx1"/>
              </a:solidFill>
            </a:endParaRPr>
          </a:p>
          <a:p>
            <a:pPr algn="ctr"/>
            <a:endParaRPr lang="en-US" sz="1600" dirty="0">
              <a:solidFill>
                <a:schemeClr val="tx1"/>
              </a:solidFill>
            </a:endParaRPr>
          </a:p>
          <a:p>
            <a:pPr algn="ctr"/>
            <a:r>
              <a:rPr lang="en-US" sz="1600" dirty="0" smtClean="0">
                <a:solidFill>
                  <a:schemeClr val="tx1"/>
                </a:solidFill>
              </a:rPr>
              <a:t>  </a:t>
            </a:r>
            <a:r>
              <a:rPr lang="en-US" sz="1600" b="1" dirty="0">
                <a:solidFill>
                  <a:schemeClr val="tx1"/>
                </a:solidFill>
              </a:rPr>
              <a:t>College Committee </a:t>
            </a:r>
            <a:r>
              <a:rPr lang="en-US" sz="1600" b="1" dirty="0" smtClean="0">
                <a:solidFill>
                  <a:schemeClr val="tx1"/>
                </a:solidFill>
              </a:rPr>
              <a:t>Plans</a:t>
            </a:r>
            <a:endParaRPr lang="en-US" sz="1600" dirty="0"/>
          </a:p>
          <a:p>
            <a:pPr marL="285750" indent="-285750">
              <a:buFont typeface="Arial" panose="020B0604020202020204" pitchFamily="34" charset="0"/>
              <a:buChar char="•"/>
            </a:pPr>
            <a:r>
              <a:rPr lang="en-US" sz="1400" dirty="0" smtClean="0">
                <a:solidFill>
                  <a:schemeClr val="tx1"/>
                </a:solidFill>
              </a:rPr>
              <a:t>Equity </a:t>
            </a:r>
            <a:r>
              <a:rPr lang="en-US" sz="1400" dirty="0">
                <a:solidFill>
                  <a:schemeClr val="tx1"/>
                </a:solidFill>
              </a:rPr>
              <a:t>Plan</a:t>
            </a:r>
          </a:p>
          <a:p>
            <a:pPr marL="285750" indent="-285750">
              <a:buFont typeface="Arial" panose="020B0604020202020204" pitchFamily="34" charset="0"/>
              <a:buChar char="•"/>
            </a:pPr>
            <a:r>
              <a:rPr lang="en-US" sz="1400" smtClean="0">
                <a:solidFill>
                  <a:schemeClr val="tx1"/>
                </a:solidFill>
              </a:rPr>
              <a:t>Environmental </a:t>
            </a:r>
            <a:r>
              <a:rPr lang="en-US" sz="1400" dirty="0">
                <a:solidFill>
                  <a:schemeClr val="tx1"/>
                </a:solidFill>
              </a:rPr>
              <a:t>Sustainability Plan</a:t>
            </a:r>
          </a:p>
          <a:p>
            <a:pPr marL="285750" indent="-285750">
              <a:buFont typeface="Arial" panose="020B0604020202020204" pitchFamily="34" charset="0"/>
              <a:buChar char="•"/>
            </a:pPr>
            <a:r>
              <a:rPr lang="en-US" sz="1400" dirty="0">
                <a:solidFill>
                  <a:schemeClr val="tx1"/>
                </a:solidFill>
              </a:rPr>
              <a:t>Online Education Plan</a:t>
            </a:r>
          </a:p>
          <a:p>
            <a:pPr marL="285750" indent="-285750">
              <a:buFont typeface="Arial" panose="020B0604020202020204" pitchFamily="34" charset="0"/>
              <a:buChar char="•"/>
            </a:pPr>
            <a:r>
              <a:rPr lang="en-US" sz="1400" dirty="0">
                <a:solidFill>
                  <a:schemeClr val="tx1"/>
                </a:solidFill>
              </a:rPr>
              <a:t>Professional Development Plan</a:t>
            </a:r>
          </a:p>
          <a:p>
            <a:pPr marL="285750" indent="-285750">
              <a:buFont typeface="Arial" panose="020B0604020202020204" pitchFamily="34" charset="0"/>
              <a:buChar char="•"/>
            </a:pPr>
            <a:r>
              <a:rPr lang="en-US" sz="1400" dirty="0">
                <a:solidFill>
                  <a:schemeClr val="tx1"/>
                </a:solidFill>
              </a:rPr>
              <a:t>Safety Plan</a:t>
            </a:r>
          </a:p>
          <a:p>
            <a:pPr marL="285750" indent="-285750">
              <a:buFont typeface="Arial" panose="020B0604020202020204" pitchFamily="34" charset="0"/>
              <a:buChar char="•"/>
            </a:pPr>
            <a:r>
              <a:rPr lang="en-US" sz="1400" dirty="0">
                <a:solidFill>
                  <a:schemeClr val="tx1"/>
                </a:solidFill>
              </a:rPr>
              <a:t>Technology </a:t>
            </a:r>
            <a:r>
              <a:rPr lang="en-US" sz="1400" dirty="0" smtClean="0">
                <a:solidFill>
                  <a:schemeClr val="tx1"/>
                </a:solidFill>
              </a:rPr>
              <a:t>Plan</a:t>
            </a:r>
          </a:p>
          <a:p>
            <a:pPr marL="285750" indent="-285750">
              <a:buFont typeface="Arial" panose="020B0604020202020204" pitchFamily="34" charset="0"/>
              <a:buChar char="•"/>
            </a:pPr>
            <a:endParaRPr lang="en-US" sz="1600" dirty="0">
              <a:solidFill>
                <a:schemeClr val="tx1"/>
              </a:solidFill>
            </a:endParaRPr>
          </a:p>
          <a:p>
            <a:pPr algn="ctr"/>
            <a:r>
              <a:rPr lang="en-US" sz="1400" i="1" dirty="0" smtClean="0">
                <a:solidFill>
                  <a:schemeClr val="tx1"/>
                </a:solidFill>
              </a:rPr>
              <a:t>Committee plans operationalize </a:t>
            </a:r>
            <a:r>
              <a:rPr lang="en-US" sz="1400" i="1" dirty="0">
                <a:solidFill>
                  <a:schemeClr val="tx1"/>
                </a:solidFill>
              </a:rPr>
              <a:t>and </a:t>
            </a:r>
            <a:r>
              <a:rPr lang="en-US" sz="1400" i="1" dirty="0" smtClean="0">
                <a:solidFill>
                  <a:schemeClr val="tx1"/>
                </a:solidFill>
              </a:rPr>
              <a:t>help monitor the implementation of </a:t>
            </a:r>
            <a:r>
              <a:rPr lang="en-US" sz="1400" i="1" dirty="0">
                <a:solidFill>
                  <a:schemeClr val="tx1"/>
                </a:solidFill>
              </a:rPr>
              <a:t>the goals and strategic initiatives established in the EMP and SEM by </a:t>
            </a:r>
            <a:r>
              <a:rPr lang="en-US" sz="1400" i="1" dirty="0" smtClean="0">
                <a:solidFill>
                  <a:schemeClr val="tx1"/>
                </a:solidFill>
              </a:rPr>
              <a:t>topic</a:t>
            </a:r>
            <a:endParaRPr lang="en-US" sz="1400" i="1" dirty="0">
              <a:solidFill>
                <a:schemeClr val="tx1"/>
              </a:solidFill>
            </a:endParaRPr>
          </a:p>
          <a:p>
            <a:pPr marL="285750" indent="-285750">
              <a:buFont typeface="Arial" panose="020B0604020202020204" pitchFamily="34" charset="0"/>
              <a:buChar char="•"/>
            </a:pPr>
            <a:endParaRPr lang="en-US" sz="1600" dirty="0">
              <a:solidFill>
                <a:schemeClr val="tx1"/>
              </a:solidFill>
            </a:endParaRPr>
          </a:p>
          <a:p>
            <a:pPr algn="ctr"/>
            <a:endParaRPr lang="en-US" sz="1600" i="1" dirty="0">
              <a:solidFill>
                <a:schemeClr val="tx1"/>
              </a:solidFill>
            </a:endParaRPr>
          </a:p>
        </p:txBody>
      </p:sp>
      <p:sp>
        <p:nvSpPr>
          <p:cNvPr id="47" name="TextBox 46">
            <a:extLst>
              <a:ext uri="{FF2B5EF4-FFF2-40B4-BE49-F238E27FC236}">
                <a16:creationId xmlns:a16="http://schemas.microsoft.com/office/drawing/2014/main" id="{FD66F787-8CAE-DB4A-B0AC-1317A9389F26}"/>
              </a:ext>
            </a:extLst>
          </p:cNvPr>
          <p:cNvSpPr txBox="1"/>
          <p:nvPr/>
        </p:nvSpPr>
        <p:spPr>
          <a:xfrm>
            <a:off x="3956884" y="945846"/>
            <a:ext cx="957313" cy="646331"/>
          </a:xfrm>
          <a:prstGeom prst="rect">
            <a:avLst/>
          </a:prstGeom>
          <a:noFill/>
        </p:spPr>
        <p:txBody>
          <a:bodyPr wrap="none" rtlCol="0">
            <a:spAutoFit/>
          </a:bodyPr>
          <a:lstStyle/>
          <a:p>
            <a:pPr algn="ctr"/>
            <a:r>
              <a:rPr lang="en-US" i="1" dirty="0"/>
              <a:t>Year 2</a:t>
            </a:r>
          </a:p>
          <a:p>
            <a:pPr algn="ctr"/>
            <a:r>
              <a:rPr lang="en-US" i="1" dirty="0"/>
              <a:t>2018-19</a:t>
            </a:r>
          </a:p>
        </p:txBody>
      </p:sp>
      <p:sp>
        <p:nvSpPr>
          <p:cNvPr id="52" name="Rectangle 51">
            <a:extLst>
              <a:ext uri="{FF2B5EF4-FFF2-40B4-BE49-F238E27FC236}">
                <a16:creationId xmlns:a16="http://schemas.microsoft.com/office/drawing/2014/main" id="{2C29BFBA-1849-CF4C-ACC4-CA71D7E83ECF}"/>
              </a:ext>
            </a:extLst>
          </p:cNvPr>
          <p:cNvSpPr/>
          <p:nvPr/>
        </p:nvSpPr>
        <p:spPr>
          <a:xfrm>
            <a:off x="1994342" y="1593007"/>
            <a:ext cx="9361472" cy="546538"/>
          </a:xfrm>
          <a:prstGeom prst="rect">
            <a:avLst/>
          </a:prstGeom>
          <a:solidFill>
            <a:schemeClr val="accent5">
              <a:lumMod val="40000"/>
              <a:lumOff val="60000"/>
              <a:alpha val="50196"/>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a:p>
            <a:pPr algn="ctr"/>
            <a:r>
              <a:rPr lang="en-US" i="1" dirty="0">
                <a:solidFill>
                  <a:schemeClr val="tx1">
                    <a:alpha val="37000"/>
                  </a:schemeClr>
                </a:solidFill>
              </a:rPr>
              <a:t>Strategic Enrollment Planning</a:t>
            </a:r>
            <a:r>
              <a:rPr lang="en-US" dirty="0">
                <a:solidFill>
                  <a:schemeClr val="tx1"/>
                </a:solidFill>
              </a:rPr>
              <a:t>              </a:t>
            </a:r>
            <a:r>
              <a:rPr lang="en-US" sz="2000" b="1" dirty="0">
                <a:solidFill>
                  <a:schemeClr val="tx1"/>
                </a:solidFill>
              </a:rPr>
              <a:t>Strategic Enrollment Management Plan: 2020-23</a:t>
            </a:r>
          </a:p>
          <a:p>
            <a:pPr algn="ctr"/>
            <a:endParaRPr lang="en-US" sz="2000" dirty="0">
              <a:solidFill>
                <a:schemeClr val="tx1"/>
              </a:solidFill>
            </a:endParaRPr>
          </a:p>
        </p:txBody>
      </p:sp>
      <p:cxnSp>
        <p:nvCxnSpPr>
          <p:cNvPr id="56" name="Straight Connector 55">
            <a:extLst>
              <a:ext uri="{FF2B5EF4-FFF2-40B4-BE49-F238E27FC236}">
                <a16:creationId xmlns:a16="http://schemas.microsoft.com/office/drawing/2014/main" id="{85BB82FB-A48F-154D-A261-04D3667883C5}"/>
              </a:ext>
            </a:extLst>
          </p:cNvPr>
          <p:cNvCxnSpPr/>
          <p:nvPr/>
        </p:nvCxnSpPr>
        <p:spPr>
          <a:xfrm>
            <a:off x="1994342" y="973853"/>
            <a:ext cx="2626" cy="620110"/>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5E76B050-3785-7549-9D7A-3F75417B61AA}"/>
              </a:ext>
            </a:extLst>
          </p:cNvPr>
          <p:cNvSpPr txBox="1"/>
          <p:nvPr/>
        </p:nvSpPr>
        <p:spPr>
          <a:xfrm>
            <a:off x="2447648" y="932859"/>
            <a:ext cx="957313" cy="646331"/>
          </a:xfrm>
          <a:prstGeom prst="rect">
            <a:avLst/>
          </a:prstGeom>
          <a:noFill/>
        </p:spPr>
        <p:txBody>
          <a:bodyPr wrap="none" rtlCol="0">
            <a:spAutoFit/>
          </a:bodyPr>
          <a:lstStyle/>
          <a:p>
            <a:pPr algn="ctr"/>
            <a:r>
              <a:rPr lang="en-US" i="1" dirty="0"/>
              <a:t>Year 1</a:t>
            </a:r>
          </a:p>
          <a:p>
            <a:pPr algn="ctr"/>
            <a:r>
              <a:rPr lang="en-US" i="1" dirty="0"/>
              <a:t>2017-18</a:t>
            </a:r>
          </a:p>
        </p:txBody>
      </p:sp>
      <p:sp>
        <p:nvSpPr>
          <p:cNvPr id="64" name="TextBox 63">
            <a:extLst>
              <a:ext uri="{FF2B5EF4-FFF2-40B4-BE49-F238E27FC236}">
                <a16:creationId xmlns:a16="http://schemas.microsoft.com/office/drawing/2014/main" id="{5D65581B-91ED-F942-AA29-BD847B521F2D}"/>
              </a:ext>
            </a:extLst>
          </p:cNvPr>
          <p:cNvSpPr txBox="1"/>
          <p:nvPr/>
        </p:nvSpPr>
        <p:spPr>
          <a:xfrm>
            <a:off x="9993076" y="2338343"/>
            <a:ext cx="237566" cy="369332"/>
          </a:xfrm>
          <a:prstGeom prst="rect">
            <a:avLst/>
          </a:prstGeom>
          <a:noFill/>
        </p:spPr>
        <p:txBody>
          <a:bodyPr wrap="none" rtlCol="0">
            <a:spAutoFit/>
          </a:bodyPr>
          <a:lstStyle/>
          <a:p>
            <a:r>
              <a:rPr lang="en-US" dirty="0"/>
              <a:t> </a:t>
            </a:r>
          </a:p>
        </p:txBody>
      </p:sp>
      <p:sp>
        <p:nvSpPr>
          <p:cNvPr id="76" name="TextBox 75">
            <a:extLst>
              <a:ext uri="{FF2B5EF4-FFF2-40B4-BE49-F238E27FC236}">
                <a16:creationId xmlns:a16="http://schemas.microsoft.com/office/drawing/2014/main" id="{57FFEE49-6B62-9B4C-A757-66D2A2BFDA6C}"/>
              </a:ext>
            </a:extLst>
          </p:cNvPr>
          <p:cNvSpPr txBox="1"/>
          <p:nvPr/>
        </p:nvSpPr>
        <p:spPr>
          <a:xfrm>
            <a:off x="10300315" y="1640147"/>
            <a:ext cx="290464" cy="369332"/>
          </a:xfrm>
          <a:prstGeom prst="rect">
            <a:avLst/>
          </a:prstGeom>
          <a:noFill/>
        </p:spPr>
        <p:txBody>
          <a:bodyPr wrap="none" rtlCol="0">
            <a:spAutoFit/>
          </a:bodyPr>
          <a:lstStyle/>
          <a:p>
            <a:r>
              <a:rPr lang="en-US" dirty="0"/>
              <a:t>  </a:t>
            </a:r>
          </a:p>
        </p:txBody>
      </p:sp>
      <p:cxnSp>
        <p:nvCxnSpPr>
          <p:cNvPr id="85" name="Straight Connector 84">
            <a:extLst>
              <a:ext uri="{FF2B5EF4-FFF2-40B4-BE49-F238E27FC236}">
                <a16:creationId xmlns:a16="http://schemas.microsoft.com/office/drawing/2014/main" id="{4DD8178F-B9F7-6046-AFB1-E950F9A57B99}"/>
              </a:ext>
            </a:extLst>
          </p:cNvPr>
          <p:cNvCxnSpPr/>
          <p:nvPr/>
        </p:nvCxnSpPr>
        <p:spPr>
          <a:xfrm>
            <a:off x="11355814" y="2160272"/>
            <a:ext cx="0" cy="698883"/>
          </a:xfrm>
          <a:prstGeom prst="line">
            <a:avLst/>
          </a:prstGeom>
          <a:ln w="158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6742907" y="5740574"/>
            <a:ext cx="1530070" cy="861774"/>
          </a:xfrm>
          <a:prstGeom prst="rect">
            <a:avLst/>
          </a:prstGeom>
          <a:solidFill>
            <a:schemeClr val="bg2">
              <a:lumMod val="75000"/>
              <a:alpha val="54902"/>
            </a:schemeClr>
          </a:solidFill>
        </p:spPr>
        <p:txBody>
          <a:bodyPr wrap="square" rtlCol="0">
            <a:spAutoFit/>
          </a:bodyPr>
          <a:lstStyle/>
          <a:p>
            <a:pPr algn="ctr"/>
            <a:r>
              <a:rPr lang="en-US" sz="1600" dirty="0" smtClean="0"/>
              <a:t>2020-21 </a:t>
            </a:r>
          </a:p>
          <a:p>
            <a:pPr algn="ctr"/>
            <a:r>
              <a:rPr lang="en-US" sz="1600" dirty="0" smtClean="0"/>
              <a:t>Strategic Plan</a:t>
            </a:r>
          </a:p>
          <a:p>
            <a:pPr algn="ctr"/>
            <a:r>
              <a:rPr lang="en-US" sz="1600" dirty="0" smtClean="0"/>
              <a:t>(operational)</a:t>
            </a:r>
            <a:endParaRPr lang="en-US" sz="1600" dirty="0"/>
          </a:p>
        </p:txBody>
      </p:sp>
      <p:sp>
        <p:nvSpPr>
          <p:cNvPr id="48" name="TextBox 47"/>
          <p:cNvSpPr txBox="1"/>
          <p:nvPr/>
        </p:nvSpPr>
        <p:spPr>
          <a:xfrm>
            <a:off x="8290024" y="5740574"/>
            <a:ext cx="1535720" cy="861774"/>
          </a:xfrm>
          <a:prstGeom prst="rect">
            <a:avLst/>
          </a:prstGeom>
          <a:solidFill>
            <a:schemeClr val="bg2">
              <a:lumMod val="75000"/>
              <a:alpha val="54902"/>
            </a:schemeClr>
          </a:solidFill>
          <a:ln>
            <a:noFill/>
          </a:ln>
        </p:spPr>
        <p:txBody>
          <a:bodyPr wrap="square" rtlCol="0">
            <a:spAutoFit/>
          </a:bodyPr>
          <a:lstStyle/>
          <a:p>
            <a:pPr algn="ctr"/>
            <a:r>
              <a:rPr lang="en-US" sz="1600" dirty="0" smtClean="0"/>
              <a:t>2021-22 </a:t>
            </a:r>
          </a:p>
          <a:p>
            <a:pPr algn="ctr"/>
            <a:r>
              <a:rPr lang="en-US" sz="1600" dirty="0" smtClean="0"/>
              <a:t>Strategic Plan</a:t>
            </a:r>
          </a:p>
          <a:p>
            <a:pPr algn="ctr"/>
            <a:r>
              <a:rPr lang="en-US" sz="1600" dirty="0" smtClean="0"/>
              <a:t>(operational)</a:t>
            </a:r>
            <a:endParaRPr lang="en-US" sz="1600" dirty="0"/>
          </a:p>
        </p:txBody>
      </p:sp>
      <p:sp>
        <p:nvSpPr>
          <p:cNvPr id="49" name="TextBox 48"/>
          <p:cNvSpPr txBox="1"/>
          <p:nvPr/>
        </p:nvSpPr>
        <p:spPr>
          <a:xfrm>
            <a:off x="9825744" y="5740574"/>
            <a:ext cx="1530070" cy="861774"/>
          </a:xfrm>
          <a:prstGeom prst="rect">
            <a:avLst/>
          </a:prstGeom>
          <a:solidFill>
            <a:schemeClr val="bg2">
              <a:lumMod val="75000"/>
              <a:alpha val="54902"/>
            </a:schemeClr>
          </a:solidFill>
        </p:spPr>
        <p:txBody>
          <a:bodyPr wrap="square" rtlCol="0">
            <a:spAutoFit/>
          </a:bodyPr>
          <a:lstStyle/>
          <a:p>
            <a:pPr algn="ctr"/>
            <a:r>
              <a:rPr lang="en-US" sz="1600" dirty="0" smtClean="0"/>
              <a:t>2022-23</a:t>
            </a:r>
          </a:p>
          <a:p>
            <a:pPr algn="ctr"/>
            <a:r>
              <a:rPr lang="en-US" sz="1600" dirty="0" smtClean="0"/>
              <a:t>Strategic Plan</a:t>
            </a:r>
          </a:p>
          <a:p>
            <a:pPr algn="ctr"/>
            <a:r>
              <a:rPr lang="en-US" sz="1600" dirty="0" smtClean="0"/>
              <a:t>(operational)</a:t>
            </a:r>
            <a:endParaRPr lang="en-US" sz="1600" dirty="0"/>
          </a:p>
        </p:txBody>
      </p:sp>
      <p:cxnSp>
        <p:nvCxnSpPr>
          <p:cNvPr id="3" name="Straight Connector 2"/>
          <p:cNvCxnSpPr/>
          <p:nvPr/>
        </p:nvCxnSpPr>
        <p:spPr>
          <a:xfrm>
            <a:off x="8272977" y="5740574"/>
            <a:ext cx="17047" cy="86177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9841631" y="5740574"/>
            <a:ext cx="17047" cy="86177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693019" y="225558"/>
            <a:ext cx="10662795" cy="6376790"/>
          </a:xfrm>
          <a:prstGeom prst="rect">
            <a:avLst/>
          </a:prstGeom>
          <a:noFill/>
          <a:ln>
            <a:solidFill>
              <a:srgbClr val="00634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152956" y="3487550"/>
            <a:ext cx="3179140" cy="1200329"/>
          </a:xfrm>
          <a:prstGeom prst="rect">
            <a:avLst/>
          </a:prstGeom>
        </p:spPr>
        <p:txBody>
          <a:bodyPr wrap="square">
            <a:spAutoFit/>
          </a:bodyPr>
          <a:lstStyle/>
          <a:p>
            <a:pPr algn="ctr"/>
            <a:r>
              <a:rPr lang="en-US" sz="2400" dirty="0" smtClean="0">
                <a:solidFill>
                  <a:srgbClr val="FF0000"/>
                </a:solidFill>
              </a:rPr>
              <a:t>Our next EMP should be adopted no later than spring of 2022</a:t>
            </a:r>
            <a:endParaRPr lang="en-US" sz="2400" dirty="0">
              <a:solidFill>
                <a:srgbClr val="FF0000"/>
              </a:solidFill>
            </a:endParaRPr>
          </a:p>
        </p:txBody>
      </p:sp>
      <p:sp>
        <p:nvSpPr>
          <p:cNvPr id="2" name="Oval 1"/>
          <p:cNvSpPr/>
          <p:nvPr/>
        </p:nvSpPr>
        <p:spPr>
          <a:xfrm>
            <a:off x="8218038" y="826078"/>
            <a:ext cx="1743136" cy="87012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p:nvPr/>
        </p:nvCxnSpPr>
        <p:spPr>
          <a:xfrm flipV="1">
            <a:off x="5203410" y="1535954"/>
            <a:ext cx="2976290" cy="197042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2808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 Planning Timeline (proposed)</a:t>
            </a:r>
            <a:endParaRPr lang="en-US" dirty="0"/>
          </a:p>
        </p:txBody>
      </p:sp>
      <p:graphicFrame>
        <p:nvGraphicFramePr>
          <p:cNvPr id="3" name="Diagram 2"/>
          <p:cNvGraphicFramePr/>
          <p:nvPr>
            <p:extLst>
              <p:ext uri="{D42A27DB-BD31-4B8C-83A1-F6EECF244321}">
                <p14:modId xmlns:p14="http://schemas.microsoft.com/office/powerpoint/2010/main" val="1195596686"/>
              </p:ext>
            </p:extLst>
          </p:nvPr>
        </p:nvGraphicFramePr>
        <p:xfrm>
          <a:off x="154004" y="758167"/>
          <a:ext cx="11858324" cy="56907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356134" y="3351377"/>
            <a:ext cx="1155381" cy="307777"/>
          </a:xfrm>
          <a:prstGeom prst="rect">
            <a:avLst/>
          </a:prstGeom>
          <a:noFill/>
        </p:spPr>
        <p:txBody>
          <a:bodyPr wrap="none" rtlCol="0">
            <a:spAutoFit/>
          </a:bodyPr>
          <a:lstStyle/>
          <a:p>
            <a:r>
              <a:rPr lang="en-US" sz="1400" dirty="0" smtClean="0">
                <a:solidFill>
                  <a:schemeClr val="bg1"/>
                </a:solidFill>
              </a:rPr>
              <a:t>January 2021</a:t>
            </a:r>
            <a:endParaRPr lang="en-US" sz="1400" dirty="0">
              <a:solidFill>
                <a:schemeClr val="bg1"/>
              </a:solidFill>
            </a:endParaRPr>
          </a:p>
        </p:txBody>
      </p:sp>
      <p:sp>
        <p:nvSpPr>
          <p:cNvPr id="5" name="TextBox 4"/>
          <p:cNvSpPr txBox="1"/>
          <p:nvPr/>
        </p:nvSpPr>
        <p:spPr>
          <a:xfrm>
            <a:off x="5570856" y="3351376"/>
            <a:ext cx="837089" cy="307777"/>
          </a:xfrm>
          <a:prstGeom prst="rect">
            <a:avLst/>
          </a:prstGeom>
          <a:noFill/>
        </p:spPr>
        <p:txBody>
          <a:bodyPr wrap="none" rtlCol="0">
            <a:spAutoFit/>
          </a:bodyPr>
          <a:lstStyle/>
          <a:p>
            <a:r>
              <a:rPr lang="en-US" sz="1400" dirty="0" smtClean="0">
                <a:solidFill>
                  <a:schemeClr val="bg1"/>
                </a:solidFill>
              </a:rPr>
              <a:t>Fall 2021</a:t>
            </a:r>
            <a:endParaRPr lang="en-US" sz="1400" dirty="0">
              <a:solidFill>
                <a:schemeClr val="bg1"/>
              </a:solidFill>
            </a:endParaRPr>
          </a:p>
        </p:txBody>
      </p:sp>
      <p:sp>
        <p:nvSpPr>
          <p:cNvPr id="6" name="TextBox 5"/>
          <p:cNvSpPr txBox="1"/>
          <p:nvPr/>
        </p:nvSpPr>
        <p:spPr>
          <a:xfrm>
            <a:off x="2100830" y="3351376"/>
            <a:ext cx="1090363" cy="307777"/>
          </a:xfrm>
          <a:prstGeom prst="rect">
            <a:avLst/>
          </a:prstGeom>
          <a:noFill/>
        </p:spPr>
        <p:txBody>
          <a:bodyPr wrap="none" rtlCol="0">
            <a:spAutoFit/>
          </a:bodyPr>
          <a:lstStyle/>
          <a:p>
            <a:r>
              <a:rPr lang="en-US" sz="1400" dirty="0" smtClean="0">
                <a:solidFill>
                  <a:schemeClr val="bg1"/>
                </a:solidFill>
              </a:rPr>
              <a:t>Spring  2021</a:t>
            </a:r>
            <a:endParaRPr lang="en-US" sz="1400" dirty="0">
              <a:solidFill>
                <a:schemeClr val="bg1"/>
              </a:solidFill>
            </a:endParaRPr>
          </a:p>
        </p:txBody>
      </p:sp>
      <p:sp>
        <p:nvSpPr>
          <p:cNvPr id="7" name="TextBox 6"/>
          <p:cNvSpPr txBox="1"/>
          <p:nvPr/>
        </p:nvSpPr>
        <p:spPr>
          <a:xfrm>
            <a:off x="3768525" y="3351376"/>
            <a:ext cx="1090363" cy="523220"/>
          </a:xfrm>
          <a:prstGeom prst="rect">
            <a:avLst/>
          </a:prstGeom>
          <a:noFill/>
        </p:spPr>
        <p:txBody>
          <a:bodyPr wrap="none" rtlCol="0">
            <a:spAutoFit/>
          </a:bodyPr>
          <a:lstStyle/>
          <a:p>
            <a:r>
              <a:rPr lang="en-US" sz="1400" dirty="0">
                <a:solidFill>
                  <a:schemeClr val="bg1"/>
                </a:solidFill>
              </a:rPr>
              <a:t>Spring  2021</a:t>
            </a:r>
          </a:p>
          <a:p>
            <a:endParaRPr lang="en-US" sz="1400" dirty="0"/>
          </a:p>
        </p:txBody>
      </p:sp>
      <p:sp>
        <p:nvSpPr>
          <p:cNvPr id="8" name="TextBox 7"/>
          <p:cNvSpPr txBox="1"/>
          <p:nvPr/>
        </p:nvSpPr>
        <p:spPr>
          <a:xfrm>
            <a:off x="7315200" y="3351376"/>
            <a:ext cx="837089" cy="523220"/>
          </a:xfrm>
          <a:prstGeom prst="rect">
            <a:avLst/>
          </a:prstGeom>
          <a:noFill/>
        </p:spPr>
        <p:txBody>
          <a:bodyPr wrap="none" rtlCol="0">
            <a:spAutoFit/>
          </a:bodyPr>
          <a:lstStyle/>
          <a:p>
            <a:r>
              <a:rPr lang="en-US" sz="1400" dirty="0">
                <a:solidFill>
                  <a:schemeClr val="bg1"/>
                </a:solidFill>
              </a:rPr>
              <a:t>Fall 2021</a:t>
            </a:r>
          </a:p>
          <a:p>
            <a:endParaRPr lang="en-US" sz="1400" dirty="0"/>
          </a:p>
        </p:txBody>
      </p:sp>
      <p:sp>
        <p:nvSpPr>
          <p:cNvPr id="9" name="TextBox 8"/>
          <p:cNvSpPr txBox="1"/>
          <p:nvPr/>
        </p:nvSpPr>
        <p:spPr>
          <a:xfrm>
            <a:off x="8864257" y="3335638"/>
            <a:ext cx="1050288" cy="307777"/>
          </a:xfrm>
          <a:prstGeom prst="rect">
            <a:avLst/>
          </a:prstGeom>
          <a:noFill/>
        </p:spPr>
        <p:txBody>
          <a:bodyPr wrap="none" rtlCol="0">
            <a:spAutoFit/>
          </a:bodyPr>
          <a:lstStyle/>
          <a:p>
            <a:r>
              <a:rPr lang="en-US" sz="1400" dirty="0" smtClean="0">
                <a:solidFill>
                  <a:schemeClr val="bg1"/>
                </a:solidFill>
              </a:rPr>
              <a:t>Spring 2022</a:t>
            </a:r>
            <a:endParaRPr lang="en-US" sz="1400" dirty="0">
              <a:solidFill>
                <a:schemeClr val="bg1"/>
              </a:solidFill>
            </a:endParaRPr>
          </a:p>
        </p:txBody>
      </p:sp>
      <p:sp>
        <p:nvSpPr>
          <p:cNvPr id="10" name="TextBox 9"/>
          <p:cNvSpPr txBox="1"/>
          <p:nvPr/>
        </p:nvSpPr>
        <p:spPr>
          <a:xfrm>
            <a:off x="10698335" y="3351376"/>
            <a:ext cx="909095" cy="307777"/>
          </a:xfrm>
          <a:prstGeom prst="rect">
            <a:avLst/>
          </a:prstGeom>
          <a:noFill/>
        </p:spPr>
        <p:txBody>
          <a:bodyPr wrap="none" rtlCol="0">
            <a:spAutoFit/>
          </a:bodyPr>
          <a:lstStyle/>
          <a:p>
            <a:r>
              <a:rPr lang="en-US" sz="1400" dirty="0" smtClean="0">
                <a:solidFill>
                  <a:schemeClr val="bg1"/>
                </a:solidFill>
              </a:rPr>
              <a:t>May 2022</a:t>
            </a:r>
            <a:endParaRPr lang="en-US" sz="1400" dirty="0">
              <a:solidFill>
                <a:schemeClr val="bg1"/>
              </a:solidFill>
            </a:endParaRPr>
          </a:p>
        </p:txBody>
      </p:sp>
    </p:spTree>
    <p:extLst>
      <p:ext uri="{BB962C8B-B14F-4D97-AF65-F5344CB8AC3E}">
        <p14:creationId xmlns:p14="http://schemas.microsoft.com/office/powerpoint/2010/main" val="10947333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9551A415522C74CB2195B1A777E9A7C" ma:contentTypeVersion="13" ma:contentTypeDescription="Create a new document." ma:contentTypeScope="" ma:versionID="618bc19bae1ae606cfd6804c8e2176d6">
  <xsd:schema xmlns:xsd="http://www.w3.org/2001/XMLSchema" xmlns:xs="http://www.w3.org/2001/XMLSchema" xmlns:p="http://schemas.microsoft.com/office/2006/metadata/properties" xmlns:ns3="2bc55ecc-363e-43e9-bfac-4ba2e86f45ee" xmlns:ns4="bb5bbb0b-6c89-44d7-be61-0adfe653f983" targetNamespace="http://schemas.microsoft.com/office/2006/metadata/properties" ma:root="true" ma:fieldsID="e0599e1f8396ab867dd6a01ab5d3ef8a" ns3:_="" ns4:_="">
    <xsd:import namespace="2bc55ecc-363e-43e9-bfac-4ba2e86f45ee"/>
    <xsd:import namespace="bb5bbb0b-6c89-44d7-be61-0adfe653f9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55ecc-363e-43e9-bfac-4ba2e86f45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b5bbb0b-6c89-44d7-be61-0adfe653f9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004859-50D0-4D21-A44E-11F60F3D6A22}">
  <ds:schemaRefs>
    <ds:schemaRef ds:uri="http://schemas.microsoft.com/sharepoint/v3/contenttype/forms"/>
  </ds:schemaRefs>
</ds:datastoreItem>
</file>

<file path=customXml/itemProps2.xml><?xml version="1.0" encoding="utf-8"?>
<ds:datastoreItem xmlns:ds="http://schemas.openxmlformats.org/officeDocument/2006/customXml" ds:itemID="{F4F5BE1A-7D76-4401-ADB0-2DA34DD82906}">
  <ds:schemaRefs>
    <ds:schemaRef ds:uri="http://schemas.openxmlformats.org/package/2006/metadata/core-properties"/>
    <ds:schemaRef ds:uri="bb5bbb0b-6c89-44d7-be61-0adfe653f983"/>
    <ds:schemaRef ds:uri="http://www.w3.org/XML/1998/namespace"/>
    <ds:schemaRef ds:uri="http://schemas.microsoft.com/office/2006/documentManagement/types"/>
    <ds:schemaRef ds:uri="http://purl.org/dc/terms/"/>
    <ds:schemaRef ds:uri="http://schemas.microsoft.com/office/2006/metadata/properties"/>
    <ds:schemaRef ds:uri="http://purl.org/dc/elements/1.1/"/>
    <ds:schemaRef ds:uri="http://schemas.microsoft.com/office/infopath/2007/PartnerControls"/>
    <ds:schemaRef ds:uri="2bc55ecc-363e-43e9-bfac-4ba2e86f45ee"/>
    <ds:schemaRef ds:uri="http://purl.org/dc/dcmitype/"/>
  </ds:schemaRefs>
</ds:datastoreItem>
</file>

<file path=customXml/itemProps3.xml><?xml version="1.0" encoding="utf-8"?>
<ds:datastoreItem xmlns:ds="http://schemas.openxmlformats.org/officeDocument/2006/customXml" ds:itemID="{9836C194-3FB7-40EC-B219-A42E03DB16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c55ecc-363e-43e9-bfac-4ba2e86f45ee"/>
    <ds:schemaRef ds:uri="bb5bbb0b-6c89-44d7-be61-0adfe653f9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34</TotalTime>
  <Words>338</Words>
  <Application>Microsoft Office PowerPoint</Application>
  <PresentationFormat>Widescreen</PresentationFormat>
  <Paragraphs>68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Educational Master Planning at Cañada College</vt:lpstr>
      <vt:lpstr>What is an Educational Master Plan (EMP)?</vt:lpstr>
      <vt:lpstr>Why do we develop an EMP?</vt:lpstr>
      <vt:lpstr>PowerPoint Presentation</vt:lpstr>
      <vt:lpstr>PowerPoint Presentation</vt:lpstr>
      <vt:lpstr>EMP Planning Timeline (proposed)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Engel, Karen</dc:creator>
  <cp:lastModifiedBy>Engel, Karen</cp:lastModifiedBy>
  <cp:revision>7</cp:revision>
  <dcterms:created xsi:type="dcterms:W3CDTF">2020-08-07T21:05:18Z</dcterms:created>
  <dcterms:modified xsi:type="dcterms:W3CDTF">2020-12-16T22:15:50Z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0x01010029551A415522C74CB2195B1A777E9A7C</vt:lpwstr>
  </property>
</Properties>
</file>